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365" r:id="rId3"/>
    <p:sldId id="258" r:id="rId4"/>
    <p:sldId id="366" r:id="rId5"/>
    <p:sldId id="260" r:id="rId6"/>
    <p:sldId id="263" r:id="rId7"/>
    <p:sldId id="367" r:id="rId8"/>
    <p:sldId id="264" r:id="rId9"/>
    <p:sldId id="369" r:id="rId10"/>
    <p:sldId id="368" r:id="rId11"/>
    <p:sldId id="371" r:id="rId12"/>
    <p:sldId id="370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100"/>
    <a:srgbClr val="A10001"/>
    <a:srgbClr val="AA0004"/>
    <a:srgbClr val="AB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44"/>
    <p:restoredTop sz="97831"/>
  </p:normalViewPr>
  <p:slideViewPr>
    <p:cSldViewPr snapToGrid="0" showGuides="1">
      <p:cViewPr>
        <p:scale>
          <a:sx n="50" d="100"/>
          <a:sy n="50" d="100"/>
        </p:scale>
        <p:origin x="8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dirty="0">
                <a:latin typeface="Arial" panose="020B0604020202020204" pitchFamily="34" charset="0"/>
                <a:ea typeface="Verdana" panose="020B0604030504040204" pitchFamily="34" charset="0"/>
              </a:rPr>
              <a:t>Titolo del grafico</a:t>
            </a:r>
          </a:p>
        </c:rich>
      </c:tx>
      <c:layout>
        <c:manualLayout>
          <c:xMode val="edge"/>
          <c:yMode val="edge"/>
          <c:x val="0.38569203115638107"/>
          <c:y val="1.8968360177794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2-9240-B60E-22A9CD2577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2-9240-B60E-22A9CD25778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22-9240-B60E-22A9CD257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569560"/>
        <c:axId val="537565624"/>
      </c:barChart>
      <c:catAx>
        <c:axId val="53756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7565624"/>
        <c:crosses val="autoZero"/>
        <c:auto val="1"/>
        <c:lblAlgn val="ctr"/>
        <c:lblOffset val="100"/>
        <c:noMultiLvlLbl val="0"/>
      </c:catAx>
      <c:valAx>
        <c:axId val="53756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7569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BB46658-6137-6593-E3D5-52E02283D4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3AC37B-46DE-3CEE-0AB6-1972D71709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D87F-6909-5F49-870F-0E43CEF70EC1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11C83E-0DDA-5D3B-3779-4B43F4E575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2B3F15-7617-F668-AD14-6B78481A65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6FA9C-C949-3C47-848C-167EE7CE3D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535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6ADA0-77CB-904D-AF2A-64B531AE72E2}" type="datetimeFigureOut">
              <a:rPr lang="it-IT" smtClean="0"/>
              <a:t>29/05/2026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573D1-1DAE-8D46-8E72-DD65396A9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631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 generali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Preferire un carattere sans serif come Arial.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Allineare i testi a sinistra, non giustificarli.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Utilizzare non più di tre blocchi di informazione per diapositiva.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evidenziare titoli o parole chiave, prediligere l’uso del grassetto a corsivo o colori. 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Evitare ombre, sfumature. Prestare attenzione al contrasto tra sfondo e testo. Prediligere testo nero su sfondo bianco.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62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Quando viene inserita una tabella,</a:t>
            </a:r>
            <a:r>
              <a:rPr lang="it-IT" baseline="0" dirty="0"/>
              <a:t> in modo che una sintesi vocale la possa leggere  correttamente, selezionare l’intera tabella. Sarà visualizzato sulla barra in alto il menù «Strumenti tabella», selezionare «Righe di intestazione» dal menù «Progettazione».</a:t>
            </a:r>
          </a:p>
          <a:p>
            <a:r>
              <a:rPr lang="it-IT" baseline="0" dirty="0"/>
              <a:t>Per Mac: selezionando la tabella comparirà nella barra in alto «Struttura Tabella», cliccare su «Struttura Tabella» e sulla barra a sinistra selezionare «Con riga di intestazione».</a:t>
            </a:r>
          </a:p>
          <a:p>
            <a:r>
              <a:rPr lang="it-IT" baseline="0" dirty="0"/>
              <a:t>Alcune sintesi vocali leggono correttamente la tabella nel formato .ppt, altre funzionano correttamente convertendo il file in PDF.</a:t>
            </a:r>
          </a:p>
          <a:p>
            <a:r>
              <a:rPr lang="it-IT" baseline="0" dirty="0"/>
              <a:t>Utilizzare una slide aggiuntiva,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successiva alla Tabella, in cui presentare le informazioni principali della tabella in un breve testo (paragrafo o punti elenco).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92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Quando</a:t>
            </a:r>
            <a:r>
              <a:rPr lang="it-IT" baseline="0" dirty="0"/>
              <a:t> viene inserita una formula, manualmente o mediante un’immagine, dev’essere inserito un testo alternativo che consenta ad una sintesi vocale di leggerla, procedendo in questo modo: cliccare con tasto destro sul campo in cui è inserita la formula, dal menù selezionare «Formato immagine». Si apre il menù a destra e si clicca sull’icona «Dimensioni e Proprietà», si clicca su «Testo Alternativo» e si inserisce la descrizione della formula per intero come da esempio.</a:t>
            </a:r>
          </a:p>
          <a:p>
            <a:r>
              <a:rPr lang="it-IT" baseline="0" dirty="0"/>
              <a:t>Per Mac: per inserire testo alternativo cliccare con tasto destro sull’immagine, dal menu selezionare «Testo Alternativo». Si apre una finestra dove è possibile inserire il testo alternativo.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18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Quando viene inserito un grafico, va sempre spiegato inserendo</a:t>
            </a:r>
            <a:r>
              <a:rPr lang="it-IT" baseline="0" dirty="0"/>
              <a:t> la tabella di dati, meglio se in una diapositiva successiva, in modo che una sintesi vocale possa leggere i dati che lo costituiscono.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Può essere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impiegata la funzione «Testo alternativo» per inserire una descrizione sintetica del grafico.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22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Quando</a:t>
            </a:r>
            <a:r>
              <a:rPr lang="it-IT" baseline="0" dirty="0"/>
              <a:t> viene inserita un’immagine, può essere inserito un testo alternativo che consenta ad una sintesi vocale di leggerla, procedendo in questo modo: cliccare con tasto destro sul campo in cui è inserita l’immagine, dal menu selezionare «Formato immagine», si apre il menu a destra e si clicca sull’icona «Dimensioni e Proprietà», si seleziona «Testo Alternativo» e si inserisce la descrizione dell’immagine, come da esempio.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immagini puramente decorative è possibile utilizzare la funzione «Testo Alternativo» specificando nella casella di testo: «Immagine decorativa». Non inserire mai testo all’interno delle immagini.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aseline="0" dirty="0"/>
              <a:t>Per Mac: per inserire testo alternativo cliccare con tasto destro sull’immagine, nel menu selezionare «Testo Alternativo», si apre una finestra dove è possibile inserire il testo alternativo.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62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Video: in questo caso è stato inserito un brano musicale, solo a titolo di esempio.</a:t>
            </a:r>
          </a:p>
          <a:p>
            <a:r>
              <a:rPr lang="it-IT" dirty="0"/>
              <a:t>Nel caso di un video con un oratore, è necessaria l’attivazione di sottotitoli. Per attivare i sottotitoli su un video di </a:t>
            </a:r>
            <a:r>
              <a:rPr lang="it-IT" dirty="0" err="1"/>
              <a:t>Youtube</a:t>
            </a:r>
            <a:r>
              <a:rPr lang="it-IT" dirty="0"/>
              <a:t>, all’interno della finestra del video, cliccare sull’apposita icona in basso a destra.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94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573D1-1DAE-8D46-8E72-DD65396A930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279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4BD770A6-2608-ACD9-E0E0-3CC3CCB179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A5CE3E-92B8-47CB-BB87-EC10F8D3A6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1423344"/>
            <a:ext cx="10728324" cy="829406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C000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titolo del contenuto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78E82A-9569-686A-83DA-B54DE473B59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1838" y="2652409"/>
            <a:ext cx="10728325" cy="35079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buNone/>
              <a:defRPr sz="1600">
                <a:latin typeface="+mn-lt"/>
              </a:defRPr>
            </a:lvl1pPr>
          </a:lstStyle>
          <a:p>
            <a:r>
              <a:rPr lang="it-IT" sz="1800" dirty="0">
                <a:solidFill>
                  <a:schemeClr val="tx1"/>
                </a:solidFill>
              </a:rPr>
              <a:t>Fare clic per modificare il corpo del testo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AFEC183-2B62-84F7-1A7C-AECB64E8BF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80587"/>
            <a:ext cx="11460162" cy="377413"/>
          </a:xfrm>
        </p:spPr>
        <p:txBody>
          <a:bodyPr wrap="none" lIns="827999">
            <a:noAutofit/>
          </a:bodyPr>
          <a:lstStyle>
            <a:lvl1pPr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Nome della struttura Organizzativa – Dipartimento, Scuola, Centro ecc.</a:t>
            </a:r>
          </a:p>
        </p:txBody>
      </p:sp>
      <p:cxnSp>
        <p:nvCxnSpPr>
          <p:cNvPr id="13" name="Connettore dritto 12">
            <a:extLst>
              <a:ext uri="{FF2B5EF4-FFF2-40B4-BE49-F238E27FC236}">
                <a16:creationId xmlns:a16="http://schemas.microsoft.com/office/drawing/2014/main" id="{759CD4D0-D807-7F9E-DE98-54B11D7417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60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entro di Ateneo Studi e Attività spaziali “Giuseppe Colombo”">
            <a:extLst>
              <a:ext uri="{FF2B5EF4-FFF2-40B4-BE49-F238E27FC236}">
                <a16:creationId xmlns:a16="http://schemas.microsoft.com/office/drawing/2014/main" id="{252EC6B4-3585-E467-8210-967C180FA882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95923" y="964943"/>
            <a:ext cx="7120592" cy="1800000"/>
          </a:xfrm>
          <a:prstGeom prst="rect">
            <a:avLst/>
          </a:prstGeom>
        </p:spPr>
      </p:pic>
      <p:sp>
        <p:nvSpPr>
          <p:cNvPr id="6" name="Titolo 1" descr="Titolo presentazione">
            <a:extLst>
              <a:ext uri="{FF2B5EF4-FFF2-40B4-BE49-F238E27FC236}">
                <a16:creationId xmlns:a16="http://schemas.microsoft.com/office/drawing/2014/main" id="{80EB25B0-C79F-6394-0CD5-94C2DF8D72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7592" y="3454400"/>
            <a:ext cx="9096815" cy="1290388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2" name="SOttotitolo" descr="Sottotittolo presentazione">
            <a:extLst>
              <a:ext uri="{FF2B5EF4-FFF2-40B4-BE49-F238E27FC236}">
                <a16:creationId xmlns:a16="http://schemas.microsoft.com/office/drawing/2014/main" id="{0CC5454D-417C-62D2-989B-FEB1FB9FB4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7592" y="5134989"/>
            <a:ext cx="9096815" cy="7580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Sottotitolo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44832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59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 descr="Titolo presentazione">
            <a:extLst>
              <a:ext uri="{FF2B5EF4-FFF2-40B4-BE49-F238E27FC236}">
                <a16:creationId xmlns:a16="http://schemas.microsoft.com/office/drawing/2014/main" id="{80EB25B0-C79F-6394-0CD5-94C2DF8D72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1032" y="2666029"/>
            <a:ext cx="7404819" cy="1024228"/>
          </a:xfrm>
          <a:prstGeom prst="rect">
            <a:avLst/>
          </a:prstGeom>
        </p:spPr>
        <p:txBody>
          <a:bodyPr/>
          <a:lstStyle>
            <a:lvl1pPr algn="l">
              <a:defRPr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Ringraziamenti</a:t>
            </a:r>
          </a:p>
        </p:txBody>
      </p:sp>
      <p:sp>
        <p:nvSpPr>
          <p:cNvPr id="2" name="SOttotitolo" descr="Sottotittolo presentazione">
            <a:extLst>
              <a:ext uri="{FF2B5EF4-FFF2-40B4-BE49-F238E27FC236}">
                <a16:creationId xmlns:a16="http://schemas.microsoft.com/office/drawing/2014/main" id="{0CC5454D-417C-62D2-989B-FEB1FB9FB4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1032" y="4534097"/>
            <a:ext cx="7404819" cy="1666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Contatti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A4AAC0-A0AF-CB41-1984-1D8287E28C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01032" y="329358"/>
            <a:ext cx="3324180" cy="215506"/>
          </a:xfrm>
          <a:prstGeom prst="rect">
            <a:avLst/>
          </a:prstGeom>
        </p:spPr>
      </p:pic>
      <p:cxnSp>
        <p:nvCxnSpPr>
          <p:cNvPr id="7" name="Connettore dritto 6">
            <a:extLst>
              <a:ext uri="{FF2B5EF4-FFF2-40B4-BE49-F238E27FC236}">
                <a16:creationId xmlns:a16="http://schemas.microsoft.com/office/drawing/2014/main" id="{B2ED7AC9-F550-19D0-A5A6-58A164D1DB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01032" y="859031"/>
            <a:ext cx="1152969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1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neu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0">
            <a:extLst>
              <a:ext uri="{FF2B5EF4-FFF2-40B4-BE49-F238E27FC236}">
                <a16:creationId xmlns:a16="http://schemas.microsoft.com/office/drawing/2014/main" id="{0B28F28D-E132-7461-591D-2331CC43C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6" y="0"/>
            <a:ext cx="7182196" cy="66761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9F9C96A2-B9C7-CD99-071F-4613941A11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1423344"/>
            <a:ext cx="10728325" cy="829406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C0010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il titolo del contenuto</a:t>
            </a:r>
          </a:p>
        </p:txBody>
      </p:sp>
      <p:sp>
        <p:nvSpPr>
          <p:cNvPr id="2" name="Segnaposto testo 9">
            <a:extLst>
              <a:ext uri="{FF2B5EF4-FFF2-40B4-BE49-F238E27FC236}">
                <a16:creationId xmlns:a16="http://schemas.microsoft.com/office/drawing/2014/main" id="{1E7C8F36-E602-7E89-BA2B-08DE9262AE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80587"/>
            <a:ext cx="11460162" cy="377413"/>
          </a:xfrm>
        </p:spPr>
        <p:txBody>
          <a:bodyPr wrap="none" lIns="827999">
            <a:noAutofit/>
          </a:bodyPr>
          <a:lstStyle>
            <a:lvl1pPr marL="0" marR="0" indent="0" algn="l" defTabSz="55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55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600" dirty="0" smtClean="0"/>
              <a:t>CISAS - Corso di Dottorato in </a:t>
            </a:r>
            <a:r>
              <a:rPr lang="it-IT" sz="1600" i="1" dirty="0" err="1" smtClean="0"/>
              <a:t>Sciences</a:t>
            </a:r>
            <a:r>
              <a:rPr lang="it-IT" sz="1600" i="1" dirty="0" smtClean="0"/>
              <a:t>, </a:t>
            </a:r>
            <a:r>
              <a:rPr lang="it-IT" sz="1600" i="1" dirty="0" err="1" smtClean="0"/>
              <a:t>technologies</a:t>
            </a:r>
            <a:r>
              <a:rPr lang="it-IT" sz="1600" i="1" dirty="0" smtClean="0"/>
              <a:t> and </a:t>
            </a:r>
            <a:r>
              <a:rPr lang="it-IT" sz="1600" i="1" dirty="0" err="1" smtClean="0"/>
              <a:t>measurements</a:t>
            </a:r>
            <a:r>
              <a:rPr lang="it-IT" sz="1600" i="1" dirty="0" smtClean="0"/>
              <a:t> for </a:t>
            </a:r>
            <a:r>
              <a:rPr lang="it-IT" sz="1600" i="1" dirty="0" err="1" smtClean="0"/>
              <a:t>space</a:t>
            </a:r>
            <a:r>
              <a:rPr lang="it-IT" sz="1600" i="1" dirty="0" smtClean="0"/>
              <a:t> </a:t>
            </a:r>
            <a:r>
              <a:rPr lang="it-IT" sz="1600" dirty="0" smtClean="0"/>
              <a:t>(STMS)</a:t>
            </a:r>
          </a:p>
          <a:p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Connettore dritto 2">
            <a:extLst>
              <a:ext uri="{FF2B5EF4-FFF2-40B4-BE49-F238E27FC236}">
                <a16:creationId xmlns:a16="http://schemas.microsoft.com/office/drawing/2014/main" id="{1C104274-6D6C-B8DE-EC1F-841559392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65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0">
            <a:extLst>
              <a:ext uri="{FF2B5EF4-FFF2-40B4-BE49-F238E27FC236}">
                <a16:creationId xmlns:a16="http://schemas.microsoft.com/office/drawing/2014/main" id="{0B28F28D-E132-7461-591D-2331CC43C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6" y="0"/>
            <a:ext cx="7182196" cy="66761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630087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un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0">
            <a:extLst>
              <a:ext uri="{FF2B5EF4-FFF2-40B4-BE49-F238E27FC236}">
                <a16:creationId xmlns:a16="http://schemas.microsoft.com/office/drawing/2014/main" id="{482C6F8A-201E-6E59-7582-C851A9BD7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6" y="0"/>
            <a:ext cx="7182196" cy="66761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5AA7D10-E81C-BEBD-D7FF-464781544E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1838" y="1412878"/>
            <a:ext cx="10728325" cy="1223960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r>
              <a:rPr lang="it-IT" dirty="0"/>
              <a:t>immagine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8EE355C-F562-8977-9017-A9D417437A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839" y="3429000"/>
            <a:ext cx="6614254" cy="2978150"/>
          </a:xfrm>
        </p:spPr>
        <p:txBody>
          <a:bodyPr lIns="0">
            <a:normAutofit/>
          </a:bodyPr>
          <a:lstStyle>
            <a:lvl1pPr marL="0" algn="l">
              <a:buFontTx/>
              <a:buNone/>
              <a:defRPr lang="it-IT" sz="1600" smtClean="0">
                <a:effectLst/>
              </a:defRPr>
            </a:lvl1pPr>
            <a:lvl2pPr marL="360000" marR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baseline="0">
                <a:latin typeface="+mn-lt"/>
              </a:defRPr>
            </a:lvl2pPr>
            <a:lvl3pPr marL="0" algn="l">
              <a:buFontTx/>
              <a:buNone/>
              <a:defRPr sz="1600">
                <a:latin typeface="+mn-lt"/>
              </a:defRPr>
            </a:lvl3pPr>
            <a:lvl4pPr marL="0" algn="l">
              <a:buFontTx/>
              <a:buNone/>
              <a:defRPr sz="1600">
                <a:latin typeface="+mn-lt"/>
              </a:defRPr>
            </a:lvl4pPr>
            <a:lvl5pPr marL="0" algn="l">
              <a:buFontTx/>
              <a:buNone/>
              <a:defRPr sz="1600">
                <a:latin typeface="+mn-lt"/>
              </a:defRPr>
            </a:lvl5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11" name="Segnaposto contenuto 7">
            <a:extLst>
              <a:ext uri="{FF2B5EF4-FFF2-40B4-BE49-F238E27FC236}">
                <a16:creationId xmlns:a16="http://schemas.microsoft.com/office/drawing/2014/main" id="{0FF06A33-633D-1AB6-D85C-117666527B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41971" y="3429000"/>
            <a:ext cx="3918190" cy="2978150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r>
              <a:rPr lang="it-IT" dirty="0"/>
              <a:t>immagine</a:t>
            </a:r>
          </a:p>
        </p:txBody>
      </p:sp>
      <p:sp>
        <p:nvSpPr>
          <p:cNvPr id="3" name="Segnaposto testo 9">
            <a:extLst>
              <a:ext uri="{FF2B5EF4-FFF2-40B4-BE49-F238E27FC236}">
                <a16:creationId xmlns:a16="http://schemas.microsoft.com/office/drawing/2014/main" id="{01031A78-0146-528E-F2BC-CFB131A8C2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6480587"/>
            <a:ext cx="11460161" cy="377413"/>
          </a:xfrm>
        </p:spPr>
        <p:txBody>
          <a:bodyPr wrap="none" lIns="827999">
            <a:noAutofit/>
          </a:bodyPr>
          <a:lstStyle>
            <a:lvl1pPr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Nome della struttura Organizzativa – Dipartimento, Scuola, Centro ecc.</a:t>
            </a:r>
          </a:p>
        </p:txBody>
      </p:sp>
      <p:cxnSp>
        <p:nvCxnSpPr>
          <p:cNvPr id="4" name="Connettore dritto 3">
            <a:extLst>
              <a:ext uri="{FF2B5EF4-FFF2-40B4-BE49-F238E27FC236}">
                <a16:creationId xmlns:a16="http://schemas.microsoft.com/office/drawing/2014/main" id="{5A8B5D1F-84F1-F101-8517-15D317BA20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0">
            <a:extLst>
              <a:ext uri="{FF2B5EF4-FFF2-40B4-BE49-F238E27FC236}">
                <a16:creationId xmlns:a16="http://schemas.microsoft.com/office/drawing/2014/main" id="{482C6F8A-201E-6E59-7582-C851A9BD7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6" y="0"/>
            <a:ext cx="7182196" cy="66761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5AA7D10-E81C-BEBD-D7FF-464781544E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1838" y="1412876"/>
            <a:ext cx="10728325" cy="1223962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r>
              <a:rPr lang="it-IT" dirty="0"/>
              <a:t>immagine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8EE355C-F562-8977-9017-A9D417437A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3429000"/>
            <a:ext cx="10728325" cy="2657248"/>
          </a:xfrm>
        </p:spPr>
        <p:txBody>
          <a:bodyPr lIns="0" numCol="2" spcCol="360000">
            <a:noAutofit/>
          </a:bodyPr>
          <a:lstStyle>
            <a:lvl1pPr marL="0" algn="l">
              <a:buFontTx/>
              <a:buNone/>
              <a:defRPr lang="it-IT" sz="1600" smtClean="0">
                <a:effectLst/>
              </a:defRPr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0" algn="l">
              <a:buFontTx/>
              <a:buNone/>
              <a:defRPr sz="1600">
                <a:latin typeface="+mn-lt"/>
              </a:defRPr>
            </a:lvl3pPr>
            <a:lvl4pPr marL="0" algn="l">
              <a:buFontTx/>
              <a:buNone/>
              <a:defRPr sz="1600">
                <a:latin typeface="+mn-lt"/>
              </a:defRPr>
            </a:lvl4pPr>
            <a:lvl5pPr marL="0" algn="l">
              <a:buFontTx/>
              <a:buNone/>
              <a:defRPr sz="1600">
                <a:latin typeface="+mn-lt"/>
              </a:defRPr>
            </a:lvl5pPr>
          </a:lstStyle>
          <a:p>
            <a:pPr lvl="1"/>
            <a:r>
              <a:rPr lang="it-IT" dirty="0"/>
              <a:t>Fare clic per inserire il testo su due colonne</a:t>
            </a:r>
          </a:p>
        </p:txBody>
      </p:sp>
      <p:sp>
        <p:nvSpPr>
          <p:cNvPr id="3" name="Segnaposto testo 9">
            <a:extLst>
              <a:ext uri="{FF2B5EF4-FFF2-40B4-BE49-F238E27FC236}">
                <a16:creationId xmlns:a16="http://schemas.microsoft.com/office/drawing/2014/main" id="{FFD8F3AF-1B44-7735-307C-12C4061931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480587"/>
            <a:ext cx="11460163" cy="377413"/>
          </a:xfrm>
        </p:spPr>
        <p:txBody>
          <a:bodyPr wrap="none" lIns="827999">
            <a:noAutofit/>
          </a:bodyPr>
          <a:lstStyle>
            <a:lvl1pPr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Nome della struttura Organizzativa – Dipartimento, Scuola, Centro ecc.</a:t>
            </a:r>
          </a:p>
        </p:txBody>
      </p:sp>
      <p:cxnSp>
        <p:nvCxnSpPr>
          <p:cNvPr id="4" name="Connettore dritto 3">
            <a:extLst>
              <a:ext uri="{FF2B5EF4-FFF2-40B4-BE49-F238E27FC236}">
                <a16:creationId xmlns:a16="http://schemas.microsoft.com/office/drawing/2014/main" id="{17B120AD-5A46-C1F2-5888-F24AE00E91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49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0">
            <a:extLst>
              <a:ext uri="{FF2B5EF4-FFF2-40B4-BE49-F238E27FC236}">
                <a16:creationId xmlns:a16="http://schemas.microsoft.com/office/drawing/2014/main" id="{883CF3F2-4666-D488-0FA3-1EF4227437BC}"/>
              </a:ext>
            </a:extLst>
          </p:cNvPr>
          <p:cNvSpPr txBox="1">
            <a:spLocks/>
          </p:cNvSpPr>
          <p:nvPr userDrawn="1"/>
        </p:nvSpPr>
        <p:spPr>
          <a:xfrm>
            <a:off x="4680066" y="0"/>
            <a:ext cx="7182196" cy="6676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7B3C2837-4C86-1F1D-7325-69ABCD773D5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1837" y="1429871"/>
            <a:ext cx="10728325" cy="2936875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9CD733-8937-E6B6-1960-063F99AF0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589463"/>
            <a:ext cx="10728324" cy="15001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7C3EFEAE-981D-5937-E6C3-3C535EE7C5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80587"/>
            <a:ext cx="11460162" cy="377413"/>
          </a:xfrm>
        </p:spPr>
        <p:txBody>
          <a:bodyPr wrap="none" lIns="827999">
            <a:noAutofit/>
          </a:bodyPr>
          <a:lstStyle>
            <a:lvl1pPr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Nome della struttura Organizzativa – Dipartimento, Scuola, Centro ecc.</a:t>
            </a:r>
          </a:p>
        </p:txBody>
      </p:sp>
      <p:cxnSp>
        <p:nvCxnSpPr>
          <p:cNvPr id="9" name="Connettore dritto 8">
            <a:extLst>
              <a:ext uri="{FF2B5EF4-FFF2-40B4-BE49-F238E27FC236}">
                <a16:creationId xmlns:a16="http://schemas.microsoft.com/office/drawing/2014/main" id="{6CFF42D6-49C0-4D54-60D1-D719A9DDF1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90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0">
            <a:extLst>
              <a:ext uri="{FF2B5EF4-FFF2-40B4-BE49-F238E27FC236}">
                <a16:creationId xmlns:a16="http://schemas.microsoft.com/office/drawing/2014/main" id="{71F79F89-FFF9-D382-E66E-746C360B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6" y="0"/>
            <a:ext cx="7182196" cy="66761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36524C-EA9E-9617-66F0-F15E901F7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214" y="141287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B4FB39-9D47-A2FE-FDBF-F2FBC1C4A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63" y="1412875"/>
            <a:ext cx="5181600" cy="4351338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2pPr>
            <a:lvl3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3pPr>
            <a:lvl4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4pPr>
            <a:lvl5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Segnaposto testo 9">
            <a:extLst>
              <a:ext uri="{FF2B5EF4-FFF2-40B4-BE49-F238E27FC236}">
                <a16:creationId xmlns:a16="http://schemas.microsoft.com/office/drawing/2014/main" id="{679AE81C-BF1F-EBD8-E334-51B15E375E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6480587"/>
            <a:ext cx="11460163" cy="377413"/>
          </a:xfrm>
        </p:spPr>
        <p:txBody>
          <a:bodyPr wrap="none" lIns="827999">
            <a:noAutofit/>
          </a:bodyPr>
          <a:lstStyle>
            <a:lvl1pPr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Nome della struttura Organizzativa – Dipartimento, Scuola, Centro ecc.</a:t>
            </a:r>
          </a:p>
        </p:txBody>
      </p:sp>
      <p:cxnSp>
        <p:nvCxnSpPr>
          <p:cNvPr id="9" name="Connettore dritto 8">
            <a:extLst>
              <a:ext uri="{FF2B5EF4-FFF2-40B4-BE49-F238E27FC236}">
                <a16:creationId xmlns:a16="http://schemas.microsoft.com/office/drawing/2014/main" id="{29F099E3-2A3D-30BD-9358-E8E3BFC62A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2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0">
            <a:extLst>
              <a:ext uri="{FF2B5EF4-FFF2-40B4-BE49-F238E27FC236}">
                <a16:creationId xmlns:a16="http://schemas.microsoft.com/office/drawing/2014/main" id="{998B1999-84CA-1CDD-3B50-7BEFC52A9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6" y="0"/>
            <a:ext cx="7182196" cy="66761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94FB27-07DE-02E8-6732-9D309F62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412875"/>
            <a:ext cx="5157787" cy="823912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5EA866-6A6B-C2BD-6DA2-7B177DF33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36787"/>
            <a:ext cx="5157787" cy="3684588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2pPr>
            <a:lvl3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3pPr>
            <a:lvl4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4pPr>
            <a:lvl5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0A06E3-08F0-17AB-6BA5-38E30BF1F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974" y="1412875"/>
            <a:ext cx="5183188" cy="823912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ECB166F-E949-2604-E79D-F63CB5C4C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974" y="2236787"/>
            <a:ext cx="5183188" cy="3684588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2pPr>
            <a:lvl3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3pPr>
            <a:lvl4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4pPr>
            <a:lvl5pPr>
              <a:lnSpc>
                <a:spcPct val="120000"/>
              </a:lnSpc>
              <a:defRPr sz="14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Segnaposto testo 9">
            <a:extLst>
              <a:ext uri="{FF2B5EF4-FFF2-40B4-BE49-F238E27FC236}">
                <a16:creationId xmlns:a16="http://schemas.microsoft.com/office/drawing/2014/main" id="{64F2037E-6E9D-5AEB-916E-E295F4C9E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6480587"/>
            <a:ext cx="11460163" cy="377413"/>
          </a:xfrm>
        </p:spPr>
        <p:txBody>
          <a:bodyPr wrap="none" lIns="827999">
            <a:noAutofit/>
          </a:bodyPr>
          <a:lstStyle>
            <a:lvl1pPr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Nome della struttura Organizzativa – Dipartimento, Scuola, Centro ecc.</a:t>
            </a:r>
          </a:p>
        </p:txBody>
      </p:sp>
      <p:cxnSp>
        <p:nvCxnSpPr>
          <p:cNvPr id="11" name="Connettore dritto 10">
            <a:extLst>
              <a:ext uri="{FF2B5EF4-FFF2-40B4-BE49-F238E27FC236}">
                <a16:creationId xmlns:a16="http://schemas.microsoft.com/office/drawing/2014/main" id="{82921163-E398-1CBD-6F10-728A3068BA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152" y="6458642"/>
            <a:ext cx="11529697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21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ppo atertura e chiusura">
    <p:bg>
      <p:bgPr>
        <a:gradFill>
          <a:gsLst>
            <a:gs pos="0">
              <a:srgbClr val="C00000"/>
            </a:gs>
            <a:gs pos="50000">
              <a:srgbClr val="C00100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entro di Ateneo Studi e Attività spaziali “Giuseppe Colombo”">
            <a:extLst>
              <a:ext uri="{FF2B5EF4-FFF2-40B4-BE49-F238E27FC236}">
                <a16:creationId xmlns:a16="http://schemas.microsoft.com/office/drawing/2014/main" id="{C2A61BF9-5986-D9AA-539E-AF5D2B3EE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1832" y="2530919"/>
            <a:ext cx="712058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E40BA7-AD22-9D63-6EFF-2809C7C4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66" y="0"/>
            <a:ext cx="7182196" cy="6676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dirty="0"/>
              <a:t>Titolo slide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47BC2D-CC85-0609-E654-DC4C51C6B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3043180"/>
            <a:ext cx="10515600" cy="1985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0"/>
            <a:r>
              <a:rPr lang="it-IT" dirty="0"/>
              <a:t>Secondo livello</a:t>
            </a:r>
          </a:p>
          <a:p>
            <a:pPr lvl="0"/>
            <a:r>
              <a:rPr lang="it-IT" dirty="0"/>
              <a:t>Terzo livello</a:t>
            </a:r>
          </a:p>
          <a:p>
            <a:pPr lvl="0"/>
            <a:r>
              <a:rPr lang="it-IT" dirty="0"/>
              <a:t>Quarto livello</a:t>
            </a:r>
          </a:p>
          <a:p>
            <a:pPr lvl="0"/>
            <a:r>
              <a:rPr lang="it-IT" dirty="0"/>
              <a:t>Quinto livello</a:t>
            </a:r>
          </a:p>
        </p:txBody>
      </p:sp>
      <p:sp>
        <p:nvSpPr>
          <p:cNvPr id="7" name="Figura a mano libera 6">
            <a:extLst>
              <a:ext uri="{FF2B5EF4-FFF2-40B4-BE49-F238E27FC236}">
                <a16:creationId xmlns:a16="http://schemas.microsoft.com/office/drawing/2014/main" id="{8F0410C2-8E9F-1D61-455D-ED792EC4F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12237720" cy="682989"/>
          </a:xfrm>
          <a:custGeom>
            <a:avLst/>
            <a:gdLst>
              <a:gd name="connsiteX0" fmla="*/ 76200 w 12268200"/>
              <a:gd name="connsiteY0" fmla="*/ 0 h 6979920"/>
              <a:gd name="connsiteX1" fmla="*/ 12268200 w 12268200"/>
              <a:gd name="connsiteY1" fmla="*/ 30480 h 6979920"/>
              <a:gd name="connsiteX2" fmla="*/ 12252960 w 12268200"/>
              <a:gd name="connsiteY2" fmla="*/ 6979920 h 6979920"/>
              <a:gd name="connsiteX3" fmla="*/ 0 w 12268200"/>
              <a:gd name="connsiteY3" fmla="*/ 6903720 h 6979920"/>
              <a:gd name="connsiteX4" fmla="*/ 76200 w 12268200"/>
              <a:gd name="connsiteY4" fmla="*/ 0 h 6979920"/>
              <a:gd name="connsiteX0" fmla="*/ 365760 w 12268200"/>
              <a:gd name="connsiteY0" fmla="*/ 411480 h 6949440"/>
              <a:gd name="connsiteX1" fmla="*/ 12268200 w 12268200"/>
              <a:gd name="connsiteY1" fmla="*/ 0 h 6949440"/>
              <a:gd name="connsiteX2" fmla="*/ 12252960 w 12268200"/>
              <a:gd name="connsiteY2" fmla="*/ 6949440 h 6949440"/>
              <a:gd name="connsiteX3" fmla="*/ 0 w 12268200"/>
              <a:gd name="connsiteY3" fmla="*/ 6873240 h 6949440"/>
              <a:gd name="connsiteX4" fmla="*/ 365760 w 12268200"/>
              <a:gd name="connsiteY4" fmla="*/ 411480 h 6949440"/>
              <a:gd name="connsiteX0" fmla="*/ 30480 w 12268200"/>
              <a:gd name="connsiteY0" fmla="*/ 0 h 6949440"/>
              <a:gd name="connsiteX1" fmla="*/ 12268200 w 12268200"/>
              <a:gd name="connsiteY1" fmla="*/ 0 h 6949440"/>
              <a:gd name="connsiteX2" fmla="*/ 12252960 w 12268200"/>
              <a:gd name="connsiteY2" fmla="*/ 6949440 h 6949440"/>
              <a:gd name="connsiteX3" fmla="*/ 0 w 12268200"/>
              <a:gd name="connsiteY3" fmla="*/ 6873240 h 6949440"/>
              <a:gd name="connsiteX4" fmla="*/ 30480 w 12268200"/>
              <a:gd name="connsiteY4" fmla="*/ 0 h 6949440"/>
              <a:gd name="connsiteX0" fmla="*/ 0 w 12237720"/>
              <a:gd name="connsiteY0" fmla="*/ 0 h 6949440"/>
              <a:gd name="connsiteX1" fmla="*/ 12237720 w 12237720"/>
              <a:gd name="connsiteY1" fmla="*/ 0 h 6949440"/>
              <a:gd name="connsiteX2" fmla="*/ 12222480 w 12237720"/>
              <a:gd name="connsiteY2" fmla="*/ 6949440 h 6949440"/>
              <a:gd name="connsiteX3" fmla="*/ 365760 w 12237720"/>
              <a:gd name="connsiteY3" fmla="*/ 6431280 h 6949440"/>
              <a:gd name="connsiteX4" fmla="*/ 0 w 12237720"/>
              <a:gd name="connsiteY4" fmla="*/ 0 h 6949440"/>
              <a:gd name="connsiteX0" fmla="*/ 0 w 12237720"/>
              <a:gd name="connsiteY0" fmla="*/ 0 h 6949440"/>
              <a:gd name="connsiteX1" fmla="*/ 12237720 w 12237720"/>
              <a:gd name="connsiteY1" fmla="*/ 0 h 6949440"/>
              <a:gd name="connsiteX2" fmla="*/ 12222480 w 12237720"/>
              <a:gd name="connsiteY2" fmla="*/ 6949440 h 6949440"/>
              <a:gd name="connsiteX3" fmla="*/ 15240 w 12237720"/>
              <a:gd name="connsiteY3" fmla="*/ 6888480 h 6949440"/>
              <a:gd name="connsiteX4" fmla="*/ 0 w 12237720"/>
              <a:gd name="connsiteY4" fmla="*/ 0 h 6949440"/>
              <a:gd name="connsiteX0" fmla="*/ 0 w 12237720"/>
              <a:gd name="connsiteY0" fmla="*/ 0 h 6888480"/>
              <a:gd name="connsiteX1" fmla="*/ 12237720 w 12237720"/>
              <a:gd name="connsiteY1" fmla="*/ 0 h 6888480"/>
              <a:gd name="connsiteX2" fmla="*/ 12039600 w 12237720"/>
              <a:gd name="connsiteY2" fmla="*/ 6385560 h 6888480"/>
              <a:gd name="connsiteX3" fmla="*/ 15240 w 12237720"/>
              <a:gd name="connsiteY3" fmla="*/ 6888480 h 6888480"/>
              <a:gd name="connsiteX4" fmla="*/ 0 w 12237720"/>
              <a:gd name="connsiteY4" fmla="*/ 0 h 6888480"/>
              <a:gd name="connsiteX0" fmla="*/ 0 w 12237720"/>
              <a:gd name="connsiteY0" fmla="*/ 0 h 6888480"/>
              <a:gd name="connsiteX1" fmla="*/ 12237720 w 12237720"/>
              <a:gd name="connsiteY1" fmla="*/ 0 h 6888480"/>
              <a:gd name="connsiteX2" fmla="*/ 12222480 w 12237720"/>
              <a:gd name="connsiteY2" fmla="*/ 6873240 h 6888480"/>
              <a:gd name="connsiteX3" fmla="*/ 15240 w 12237720"/>
              <a:gd name="connsiteY3" fmla="*/ 6888480 h 6888480"/>
              <a:gd name="connsiteX4" fmla="*/ 0 w 12237720"/>
              <a:gd name="connsiteY4" fmla="*/ 0 h 6888480"/>
              <a:gd name="connsiteX0" fmla="*/ 0 w 12222480"/>
              <a:gd name="connsiteY0" fmla="*/ 0 h 6888480"/>
              <a:gd name="connsiteX1" fmla="*/ 11780520 w 12222480"/>
              <a:gd name="connsiteY1" fmla="*/ 487680 h 6888480"/>
              <a:gd name="connsiteX2" fmla="*/ 12222480 w 12222480"/>
              <a:gd name="connsiteY2" fmla="*/ 6873240 h 6888480"/>
              <a:gd name="connsiteX3" fmla="*/ 15240 w 12222480"/>
              <a:gd name="connsiteY3" fmla="*/ 6888480 h 6888480"/>
              <a:gd name="connsiteX4" fmla="*/ 0 w 12222480"/>
              <a:gd name="connsiteY4" fmla="*/ 0 h 6888480"/>
              <a:gd name="connsiteX0" fmla="*/ 0 w 12237720"/>
              <a:gd name="connsiteY0" fmla="*/ 15240 h 6903720"/>
              <a:gd name="connsiteX1" fmla="*/ 12237720 w 12237720"/>
              <a:gd name="connsiteY1" fmla="*/ 0 h 6903720"/>
              <a:gd name="connsiteX2" fmla="*/ 12222480 w 12237720"/>
              <a:gd name="connsiteY2" fmla="*/ 6888480 h 6903720"/>
              <a:gd name="connsiteX3" fmla="*/ 15240 w 12237720"/>
              <a:gd name="connsiteY3" fmla="*/ 6903720 h 6903720"/>
              <a:gd name="connsiteX4" fmla="*/ 0 w 12237720"/>
              <a:gd name="connsiteY4" fmla="*/ 15240 h 6903720"/>
              <a:gd name="connsiteX0" fmla="*/ 0 w 12237720"/>
              <a:gd name="connsiteY0" fmla="*/ 15240 h 6888482"/>
              <a:gd name="connsiteX1" fmla="*/ 12237720 w 12237720"/>
              <a:gd name="connsiteY1" fmla="*/ 0 h 6888482"/>
              <a:gd name="connsiteX2" fmla="*/ 12222480 w 12237720"/>
              <a:gd name="connsiteY2" fmla="*/ 6888480 h 6888482"/>
              <a:gd name="connsiteX3" fmla="*/ 746760 w 12237720"/>
              <a:gd name="connsiteY3" fmla="*/ 6756832 h 6888482"/>
              <a:gd name="connsiteX4" fmla="*/ 0 w 12237720"/>
              <a:gd name="connsiteY4" fmla="*/ 15240 h 6888482"/>
              <a:gd name="connsiteX0" fmla="*/ 0 w 12329160"/>
              <a:gd name="connsiteY0" fmla="*/ 15240 h 6756832"/>
              <a:gd name="connsiteX1" fmla="*/ 12237720 w 12329160"/>
              <a:gd name="connsiteY1" fmla="*/ 0 h 6756832"/>
              <a:gd name="connsiteX2" fmla="*/ 12329160 w 12329160"/>
              <a:gd name="connsiteY2" fmla="*/ 6741594 h 6756832"/>
              <a:gd name="connsiteX3" fmla="*/ 746760 w 12329160"/>
              <a:gd name="connsiteY3" fmla="*/ 6756832 h 6756832"/>
              <a:gd name="connsiteX4" fmla="*/ 0 w 12329160"/>
              <a:gd name="connsiteY4" fmla="*/ 15240 h 6756832"/>
              <a:gd name="connsiteX0" fmla="*/ 0 w 12237720"/>
              <a:gd name="connsiteY0" fmla="*/ 15240 h 6835952"/>
              <a:gd name="connsiteX1" fmla="*/ 12237720 w 12237720"/>
              <a:gd name="connsiteY1" fmla="*/ 0 h 6835952"/>
              <a:gd name="connsiteX2" fmla="*/ 12234892 w 12237720"/>
              <a:gd name="connsiteY2" fmla="*/ 6835952 h 6835952"/>
              <a:gd name="connsiteX3" fmla="*/ 746760 w 12237720"/>
              <a:gd name="connsiteY3" fmla="*/ 6756832 h 6835952"/>
              <a:gd name="connsiteX4" fmla="*/ 0 w 12237720"/>
              <a:gd name="connsiteY4" fmla="*/ 15240 h 683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720" h="6835952">
                <a:moveTo>
                  <a:pt x="0" y="15240"/>
                </a:moveTo>
                <a:lnTo>
                  <a:pt x="12237720" y="0"/>
                </a:lnTo>
                <a:cubicBezTo>
                  <a:pt x="12236777" y="2278651"/>
                  <a:pt x="12235835" y="4557301"/>
                  <a:pt x="12234892" y="6835952"/>
                </a:cubicBezTo>
                <a:lnTo>
                  <a:pt x="746760" y="6756832"/>
                </a:lnTo>
                <a:lnTo>
                  <a:pt x="0" y="15240"/>
                </a:lnTo>
                <a:close/>
              </a:path>
            </a:pathLst>
          </a:custGeom>
          <a:solidFill>
            <a:srgbClr val="AA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C9E0989-ECD6-0D73-B60E-A0C129A071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814960" y="185430"/>
            <a:ext cx="3324180" cy="2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5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50" r:id="rId4"/>
    <p:sldLayoutId id="2147483664" r:id="rId5"/>
    <p:sldLayoutId id="2147483651" r:id="rId6"/>
    <p:sldLayoutId id="2147483652" r:id="rId7"/>
    <p:sldLayoutId id="2147483653" r:id="rId8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554400" rtl="0" eaLnBrk="1" latinLnBrk="0" hangingPunct="1">
        <a:lnSpc>
          <a:spcPct val="120000"/>
        </a:lnSpc>
        <a:spcBef>
          <a:spcPts val="4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1661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C00000"/>
            </a:gs>
            <a:gs pos="50000">
              <a:srgbClr val="C00100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2459F61-93D3-723B-249E-047D205F68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30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9200" indent="-349200" algn="l" defTabSz="55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4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-MT5zeY6CU" TargetMode="External"/><Relationship Id="rId5" Type="http://schemas.openxmlformats.org/officeDocument/2006/relationships/hyperlink" Target="https://www.youtube.com/watch?v=5-MT5zeY6CU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it-it/office/rendere-le-presentazioni-di-powerpoint-accessibili-per-gli-utenti-con-disabilit%C3%A0-6f7772b2-2f33-4bd2-8ca7-dae3b2b3ef2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cconlineed.instructure.com/courses/6911/pages/stem-in-microsoft-powerpoint" TargetMode="External"/><Relationship Id="rId4" Type="http://schemas.openxmlformats.org/officeDocument/2006/relationships/hyperlink" Target="https://docs.wiris.com/mathtype/en/mathtype-office-tools/support/mathtype-tips---tricks/tips-to-use-with-microsoft-powerpoin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0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A32E9BF-598B-78CB-8D58-5AE514E5E8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663" y="-1197678"/>
            <a:ext cx="10515600" cy="442069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Università di Padova</a:t>
            </a:r>
          </a:p>
        </p:txBody>
      </p:sp>
    </p:spTree>
    <p:extLst>
      <p:ext uri="{BB962C8B-B14F-4D97-AF65-F5344CB8AC3E}">
        <p14:creationId xmlns:p14="http://schemas.microsoft.com/office/powerpoint/2010/main" val="338041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6E83C30-E2C3-BF29-D32B-615C0CFBE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032" y="1828800"/>
            <a:ext cx="7404819" cy="2087418"/>
          </a:xfrm>
        </p:spPr>
        <p:txBody>
          <a:bodyPr/>
          <a:lstStyle/>
          <a:p>
            <a:pPr algn="ctr"/>
            <a:r>
              <a:rPr lang="it-IT" sz="5400" dirty="0" err="1"/>
              <a:t>Thanks</a:t>
            </a:r>
            <a:r>
              <a:rPr lang="it-IT" sz="5400" dirty="0"/>
              <a:t> for the </a:t>
            </a:r>
            <a:r>
              <a:rPr lang="it-IT" sz="5400" dirty="0" err="1"/>
              <a:t>attention</a:t>
            </a:r>
            <a:endParaRPr lang="en-US" sz="54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F5F9332-FEA3-5DD7-52C1-E34C0A1EB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CISAS - Corso di Dottorato in </a:t>
            </a:r>
            <a:r>
              <a:rPr lang="it-IT" i="1" dirty="0" err="1"/>
              <a:t>Sciences</a:t>
            </a:r>
            <a:r>
              <a:rPr lang="it-IT" i="1" dirty="0"/>
              <a:t>, </a:t>
            </a:r>
            <a:r>
              <a:rPr lang="it-IT" i="1" dirty="0" err="1"/>
              <a:t>technologies</a:t>
            </a:r>
            <a:r>
              <a:rPr lang="it-IT" i="1" dirty="0"/>
              <a:t> and </a:t>
            </a:r>
            <a:r>
              <a:rPr lang="it-IT" i="1" dirty="0" err="1"/>
              <a:t>measurements</a:t>
            </a:r>
            <a:r>
              <a:rPr lang="it-IT" i="1" dirty="0"/>
              <a:t> for </a:t>
            </a:r>
            <a:r>
              <a:rPr lang="it-IT" i="1" dirty="0" err="1"/>
              <a:t>space</a:t>
            </a:r>
            <a:r>
              <a:rPr lang="it-IT" i="1" dirty="0"/>
              <a:t> </a:t>
            </a:r>
            <a:r>
              <a:rPr lang="it-IT" dirty="0"/>
              <a:t>(STMS)</a:t>
            </a:r>
          </a:p>
          <a:p>
            <a:endParaRPr lang="it-IT" dirty="0"/>
          </a:p>
          <a:p>
            <a:r>
              <a:rPr lang="it-IT" smtClean="0"/>
              <a:t>(OPTIONAL) Email</a:t>
            </a:r>
            <a:r>
              <a:rPr lang="it-IT" dirty="0"/>
              <a:t>. nome@unipd.it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44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6CAAF-B8D2-14A2-C6D7-E98A02EC0E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512985"/>
            <a:ext cx="10515600" cy="399804"/>
          </a:xfrm>
          <a:prstGeom prst="rect">
            <a:avLst/>
          </a:prstGeom>
        </p:spPr>
        <p:txBody>
          <a:bodyPr anchor="b"/>
          <a:lstStyle/>
          <a:p>
            <a:r>
              <a:rPr lang="it-IT" dirty="0"/>
              <a:t>Università di Padova</a:t>
            </a:r>
          </a:p>
        </p:txBody>
      </p:sp>
    </p:spTree>
    <p:extLst>
      <p:ext uri="{BB962C8B-B14F-4D97-AF65-F5344CB8AC3E}">
        <p14:creationId xmlns:p14="http://schemas.microsoft.com/office/powerpoint/2010/main" val="7589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0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87BA0741-A2EA-55F9-DD70-E9DFA59BD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592" y="3168073"/>
            <a:ext cx="9096815" cy="3177309"/>
          </a:xfrm>
        </p:spPr>
        <p:txBody>
          <a:bodyPr/>
          <a:lstStyle/>
          <a:p>
            <a:r>
              <a:rPr lang="it-IT" altLang="it-IT" sz="4400" dirty="0"/>
              <a:t>Title</a:t>
            </a:r>
            <a:r>
              <a:rPr lang="en-US" altLang="it-IT" sz="4400" dirty="0"/>
              <a:t/>
            </a:r>
            <a:br>
              <a:rPr lang="en-US" altLang="it-IT" sz="4400" dirty="0"/>
            </a:br>
            <a:r>
              <a:rPr lang="it-IT" altLang="it-IT" sz="3600" dirty="0"/>
              <a:t/>
            </a:r>
            <a:br>
              <a:rPr lang="it-IT" altLang="it-IT" sz="3600" dirty="0"/>
            </a:br>
            <a:r>
              <a:rPr lang="it-IT" altLang="it-IT" sz="3200" b="0" dirty="0" err="1"/>
              <a:t>Name</a:t>
            </a:r>
            <a:r>
              <a:rPr lang="it-IT" altLang="it-IT" sz="3200" b="0" dirty="0"/>
              <a:t> </a:t>
            </a:r>
            <a:r>
              <a:rPr lang="it-IT" altLang="it-IT" sz="3200" b="0" dirty="0" err="1"/>
              <a:t>Surname</a:t>
            </a:r>
            <a:r>
              <a:rPr lang="it-IT" altLang="it-IT" sz="3200" b="0" dirty="0"/>
              <a:t>   -   ##</a:t>
            </a:r>
            <a:r>
              <a:rPr lang="it-IT" altLang="it-IT" sz="3200" b="0" dirty="0" err="1"/>
              <a:t>th</a:t>
            </a:r>
            <a:r>
              <a:rPr lang="it-IT" altLang="it-IT" sz="3200" b="0" dirty="0"/>
              <a:t> </a:t>
            </a:r>
            <a:r>
              <a:rPr lang="it-IT" altLang="it-IT" sz="3200" b="0" dirty="0" err="1"/>
              <a:t>Cycle</a:t>
            </a:r>
            <a:r>
              <a:rPr lang="it-IT" altLang="it-IT" sz="3200" b="0" dirty="0"/>
              <a:t/>
            </a:r>
            <a:br>
              <a:rPr lang="it-IT" altLang="it-IT" sz="3200" b="0" dirty="0"/>
            </a:br>
            <a:r>
              <a:rPr lang="en-US" altLang="it-IT" sz="2400" b="0" dirty="0"/>
              <a:t>Supervisor: Prof./Dr. Name Surname</a:t>
            </a:r>
            <a:br>
              <a:rPr lang="en-US" altLang="it-IT" sz="2400" b="0" dirty="0"/>
            </a:br>
            <a:r>
              <a:rPr lang="it-IT" altLang="it-IT" sz="2400" b="0" dirty="0"/>
              <a:t>Meeting  -  date</a:t>
            </a:r>
            <a:r>
              <a:rPr lang="en-US" altLang="it-IT" sz="3200" b="0" dirty="0"/>
              <a:t/>
            </a:r>
            <a:br>
              <a:rPr lang="en-US" altLang="it-IT" sz="3200" b="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441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B9026-BCE6-C7D4-9038-4173D2330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B7ED858-68A8-059E-E710-2AF3EA72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2" name="Sottotitolo 1">
            <a:extLst>
              <a:ext uri="{FF2B5EF4-FFF2-40B4-BE49-F238E27FC236}">
                <a16:creationId xmlns:a16="http://schemas.microsoft.com/office/drawing/2014/main" id="{C5B09871-D137-34EB-90C0-85D05BED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Indice di esempio</a:t>
            </a:r>
          </a:p>
        </p:txBody>
      </p:sp>
      <p:graphicFrame>
        <p:nvGraphicFramePr>
          <p:cNvPr id="7" name="Tabella" descr="Tabella di sei righe e sette colonne" title="Tabella">
            <a:extLst>
              <a:ext uri="{FF2B5EF4-FFF2-40B4-BE49-F238E27FC236}">
                <a16:creationId xmlns:a16="http://schemas.microsoft.com/office/drawing/2014/main" id="{7A5147BB-04DE-D14C-8118-803F02A3C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461618"/>
              </p:ext>
            </p:extLst>
          </p:nvPr>
        </p:nvGraphicFramePr>
        <p:xfrm>
          <a:off x="731838" y="2636838"/>
          <a:ext cx="9343308" cy="2339845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4212190">
                  <a:extLst>
                    <a:ext uri="{9D8B030D-6E8A-4147-A177-3AD203B41FA5}">
                      <a16:colId xmlns:a16="http://schemas.microsoft.com/office/drawing/2014/main" val="1045081342"/>
                    </a:ext>
                  </a:extLst>
                </a:gridCol>
                <a:gridCol w="330518">
                  <a:extLst>
                    <a:ext uri="{9D8B030D-6E8A-4147-A177-3AD203B41FA5}">
                      <a16:colId xmlns:a16="http://schemas.microsoft.com/office/drawing/2014/main" val="244686615"/>
                    </a:ext>
                  </a:extLst>
                </a:gridCol>
                <a:gridCol w="331426">
                  <a:extLst>
                    <a:ext uri="{9D8B030D-6E8A-4147-A177-3AD203B41FA5}">
                      <a16:colId xmlns:a16="http://schemas.microsoft.com/office/drawing/2014/main" val="199290320"/>
                    </a:ext>
                  </a:extLst>
                </a:gridCol>
                <a:gridCol w="4169136">
                  <a:extLst>
                    <a:ext uri="{9D8B030D-6E8A-4147-A177-3AD203B41FA5}">
                      <a16:colId xmlns:a16="http://schemas.microsoft.com/office/drawing/2014/main" val="3591112279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853651225"/>
                    </a:ext>
                  </a:extLst>
                </a:gridCol>
              </a:tblGrid>
              <a:tr h="467969"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Esempio layout tabella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Esempio layout con bibliografia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6177333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Esempio layout con formula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Lorem</a:t>
                      </a:r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Ipsum</a:t>
                      </a:r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4085103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Esempio layout con grafico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Lorem</a:t>
                      </a:r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Ipsum</a:t>
                      </a:r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54433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Esempio layout con immagine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Lorem</a:t>
                      </a:r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Ipsum</a:t>
                      </a:r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1890490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Esempio layout con video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Lorem</a:t>
                      </a:r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4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Ipsum</a:t>
                      </a:r>
                      <a:endParaRPr lang="it-IT" sz="1400" b="0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966861"/>
                  </a:ext>
                </a:extLst>
              </a:tr>
            </a:tbl>
          </a:graphicData>
        </a:graphic>
      </p:graphicFrame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21AB3F-1A2D-1228-3930-37445DB2C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CISAS - Corso di Dottorato in </a:t>
            </a:r>
            <a:r>
              <a:rPr lang="it-IT" i="1" dirty="0" err="1" smtClean="0"/>
              <a:t>Sciences</a:t>
            </a:r>
            <a:r>
              <a:rPr lang="it-IT" i="1" dirty="0" smtClean="0"/>
              <a:t>, </a:t>
            </a:r>
            <a:r>
              <a:rPr lang="it-IT" i="1" dirty="0" err="1" smtClean="0"/>
              <a:t>technologies</a:t>
            </a:r>
            <a:r>
              <a:rPr lang="it-IT" i="1" dirty="0" smtClean="0"/>
              <a:t> and </a:t>
            </a:r>
            <a:r>
              <a:rPr lang="it-IT" i="1" dirty="0" err="1" smtClean="0"/>
              <a:t>measurements</a:t>
            </a:r>
            <a:r>
              <a:rPr lang="it-IT" i="1" dirty="0" smtClean="0"/>
              <a:t> for </a:t>
            </a:r>
            <a:r>
              <a:rPr lang="it-IT" i="1" dirty="0" err="1" smtClean="0"/>
              <a:t>space</a:t>
            </a:r>
            <a:r>
              <a:rPr lang="it-IT" i="1" dirty="0"/>
              <a:t> </a:t>
            </a:r>
            <a:r>
              <a:rPr lang="it-IT" dirty="0" smtClean="0"/>
              <a:t>(STMS)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10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282D84A-9A54-E03F-85ED-A900F2D9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Tabelle</a:t>
            </a:r>
          </a:p>
        </p:txBody>
      </p:sp>
      <p:sp>
        <p:nvSpPr>
          <p:cNvPr id="2" name="Sottotitolo 1">
            <a:extLst>
              <a:ext uri="{FF2B5EF4-FFF2-40B4-BE49-F238E27FC236}">
                <a16:creationId xmlns:a16="http://schemas.microsoft.com/office/drawing/2014/main" id="{9F7FA420-F1A9-9129-E1D2-386C09957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423344"/>
            <a:ext cx="10728324" cy="485236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Tabella di esempio</a:t>
            </a:r>
          </a:p>
        </p:txBody>
      </p:sp>
      <p:graphicFrame>
        <p:nvGraphicFramePr>
          <p:cNvPr id="7" name="Tabella" descr="Tabella di sei righe e sette colonne" title="Tabella">
            <a:extLst>
              <a:ext uri="{FF2B5EF4-FFF2-40B4-BE49-F238E27FC236}">
                <a16:creationId xmlns:a16="http://schemas.microsoft.com/office/drawing/2014/main" id="{7ED21144-7190-BD82-BC1B-66DF06BF4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920571"/>
              </p:ext>
            </p:extLst>
          </p:nvPr>
        </p:nvGraphicFramePr>
        <p:xfrm>
          <a:off x="731838" y="2314428"/>
          <a:ext cx="9828798" cy="3275783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404114">
                  <a:extLst>
                    <a:ext uri="{9D8B030D-6E8A-4147-A177-3AD203B41FA5}">
                      <a16:colId xmlns:a16="http://schemas.microsoft.com/office/drawing/2014/main" val="1045081342"/>
                    </a:ext>
                  </a:extLst>
                </a:gridCol>
                <a:gridCol w="1404114">
                  <a:extLst>
                    <a:ext uri="{9D8B030D-6E8A-4147-A177-3AD203B41FA5}">
                      <a16:colId xmlns:a16="http://schemas.microsoft.com/office/drawing/2014/main" val="244686615"/>
                    </a:ext>
                  </a:extLst>
                </a:gridCol>
                <a:gridCol w="1404114">
                  <a:extLst>
                    <a:ext uri="{9D8B030D-6E8A-4147-A177-3AD203B41FA5}">
                      <a16:colId xmlns:a16="http://schemas.microsoft.com/office/drawing/2014/main" val="199290320"/>
                    </a:ext>
                  </a:extLst>
                </a:gridCol>
                <a:gridCol w="1404114">
                  <a:extLst>
                    <a:ext uri="{9D8B030D-6E8A-4147-A177-3AD203B41FA5}">
                      <a16:colId xmlns:a16="http://schemas.microsoft.com/office/drawing/2014/main" val="3591112279"/>
                    </a:ext>
                  </a:extLst>
                </a:gridCol>
                <a:gridCol w="1404114">
                  <a:extLst>
                    <a:ext uri="{9D8B030D-6E8A-4147-A177-3AD203B41FA5}">
                      <a16:colId xmlns:a16="http://schemas.microsoft.com/office/drawing/2014/main" val="338895427"/>
                    </a:ext>
                  </a:extLst>
                </a:gridCol>
                <a:gridCol w="1404114">
                  <a:extLst>
                    <a:ext uri="{9D8B030D-6E8A-4147-A177-3AD203B41FA5}">
                      <a16:colId xmlns:a16="http://schemas.microsoft.com/office/drawing/2014/main" val="1541868908"/>
                    </a:ext>
                  </a:extLst>
                </a:gridCol>
                <a:gridCol w="1404114">
                  <a:extLst>
                    <a:ext uri="{9D8B030D-6E8A-4147-A177-3AD203B41FA5}">
                      <a16:colId xmlns:a16="http://schemas.microsoft.com/office/drawing/2014/main" val="2811412549"/>
                    </a:ext>
                  </a:extLst>
                </a:gridCol>
              </a:tblGrid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</a:t>
                      </a:r>
                      <a:r>
                        <a:rPr lang="it-IT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1400" b="0" baseline="0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it-IT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</a:t>
                      </a:r>
                      <a:r>
                        <a:rPr lang="it-IT" sz="1400" b="0" baseline="0" dirty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it-IT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 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 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 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Colonna 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957396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Riga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6177333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Riga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4085103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Riga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54433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Riga 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1890490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Riga 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966861"/>
                  </a:ext>
                </a:extLst>
              </a:tr>
              <a:tr h="467969"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Riga 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471245"/>
                  </a:ext>
                </a:extLst>
              </a:tr>
            </a:tbl>
          </a:graphicData>
        </a:graphic>
      </p:graphicFrame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1314D24-341F-6654-67C6-05684D4876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CISAS - Corso di Dottorato in </a:t>
            </a:r>
            <a:r>
              <a:rPr lang="it-IT" i="1" dirty="0" err="1"/>
              <a:t>Sciences</a:t>
            </a:r>
            <a:r>
              <a:rPr lang="it-IT" i="1" dirty="0"/>
              <a:t>, </a:t>
            </a:r>
            <a:r>
              <a:rPr lang="it-IT" i="1" dirty="0" err="1"/>
              <a:t>technologies</a:t>
            </a:r>
            <a:r>
              <a:rPr lang="it-IT" i="1" dirty="0"/>
              <a:t> and </a:t>
            </a:r>
            <a:r>
              <a:rPr lang="it-IT" i="1" dirty="0" err="1"/>
              <a:t>measurements</a:t>
            </a:r>
            <a:r>
              <a:rPr lang="it-IT" i="1" dirty="0"/>
              <a:t> for </a:t>
            </a:r>
            <a:r>
              <a:rPr lang="it-IT" i="1" dirty="0" err="1"/>
              <a:t>space</a:t>
            </a:r>
            <a:r>
              <a:rPr lang="it-IT" i="1" dirty="0"/>
              <a:t> </a:t>
            </a:r>
            <a:r>
              <a:rPr lang="it-IT" dirty="0"/>
              <a:t>(STMS)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713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8F8ED-56AC-9DBE-961B-95D65906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slide con formule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3E4BB5-2EFE-97CA-9F2D-5EDC4348E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Formula di esempio</a:t>
            </a:r>
          </a:p>
        </p:txBody>
      </p:sp>
      <p:pic>
        <p:nvPicPr>
          <p:cNvPr id="10" name="Immagine 9" descr="formula">
            <a:extLst>
              <a:ext uri="{FF2B5EF4-FFF2-40B4-BE49-F238E27FC236}">
                <a16:creationId xmlns:a16="http://schemas.microsoft.com/office/drawing/2014/main" id="{2C720F0E-4158-15B4-A3E0-52446341D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54" y="2544253"/>
            <a:ext cx="3968477" cy="176949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A3E15B-3386-B38D-36DA-331BAC1C1D78}"/>
              </a:ext>
            </a:extLst>
          </p:cNvPr>
          <p:cNvSpPr txBox="1"/>
          <p:nvPr/>
        </p:nvSpPr>
        <p:spPr>
          <a:xfrm>
            <a:off x="6067362" y="3059668"/>
            <a:ext cx="612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Esempio slide con formula matematica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0FA5F51-5AF6-3221-CA5B-DE7CD58223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CISAS - Corso di Dottorato in </a:t>
            </a:r>
            <a:r>
              <a:rPr lang="it-IT" i="1" dirty="0" err="1"/>
              <a:t>Sciences</a:t>
            </a:r>
            <a:r>
              <a:rPr lang="it-IT" i="1" dirty="0"/>
              <a:t>, </a:t>
            </a:r>
            <a:r>
              <a:rPr lang="it-IT" i="1" dirty="0" err="1"/>
              <a:t>technologies</a:t>
            </a:r>
            <a:r>
              <a:rPr lang="it-IT" i="1" dirty="0"/>
              <a:t> and </a:t>
            </a:r>
            <a:r>
              <a:rPr lang="it-IT" i="1" dirty="0" err="1"/>
              <a:t>measurements</a:t>
            </a:r>
            <a:r>
              <a:rPr lang="it-IT" i="1" dirty="0"/>
              <a:t> for </a:t>
            </a:r>
            <a:r>
              <a:rPr lang="it-IT" i="1" dirty="0" err="1"/>
              <a:t>space</a:t>
            </a:r>
            <a:r>
              <a:rPr lang="it-IT" i="1" dirty="0"/>
              <a:t> </a:t>
            </a:r>
            <a:r>
              <a:rPr lang="it-IT" dirty="0"/>
              <a:t>(STMS)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315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282D84A-9A54-E03F-85ED-A900F2D9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Grafici</a:t>
            </a:r>
          </a:p>
        </p:txBody>
      </p:sp>
      <p:sp>
        <p:nvSpPr>
          <p:cNvPr id="2" name="Sottotitolo 1">
            <a:extLst>
              <a:ext uri="{FF2B5EF4-FFF2-40B4-BE49-F238E27FC236}">
                <a16:creationId xmlns:a16="http://schemas.microsoft.com/office/drawing/2014/main" id="{9F7FA420-F1A9-9129-E1D2-386C09957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Grafico di esempio</a:t>
            </a:r>
          </a:p>
        </p:txBody>
      </p:sp>
      <p:graphicFrame>
        <p:nvGraphicFramePr>
          <p:cNvPr id="4" name="Segnaposto contenuto 14" descr="Il grafico rappresenta...&#10;&#10;">
            <a:extLst>
              <a:ext uri="{FF2B5EF4-FFF2-40B4-BE49-F238E27FC236}">
                <a16:creationId xmlns:a16="http://schemas.microsoft.com/office/drawing/2014/main" id="{188603A3-70F7-6190-C740-ED3EF2B4E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552890"/>
              </p:ext>
            </p:extLst>
          </p:nvPr>
        </p:nvGraphicFramePr>
        <p:xfrm>
          <a:off x="731837" y="2024082"/>
          <a:ext cx="9190298" cy="419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AD3C204-A068-4662-FD0D-3401073B83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CISAS - Corso di Dottorato in </a:t>
            </a:r>
            <a:r>
              <a:rPr lang="it-IT" i="1" dirty="0" err="1"/>
              <a:t>Sciences</a:t>
            </a:r>
            <a:r>
              <a:rPr lang="it-IT" i="1" dirty="0"/>
              <a:t>, </a:t>
            </a:r>
            <a:r>
              <a:rPr lang="it-IT" i="1" dirty="0" err="1"/>
              <a:t>technologies</a:t>
            </a:r>
            <a:r>
              <a:rPr lang="it-IT" i="1" dirty="0"/>
              <a:t> and </a:t>
            </a:r>
            <a:r>
              <a:rPr lang="it-IT" i="1" dirty="0" err="1"/>
              <a:t>measurements</a:t>
            </a:r>
            <a:r>
              <a:rPr lang="it-IT" i="1" dirty="0"/>
              <a:t> for </a:t>
            </a:r>
            <a:r>
              <a:rPr lang="it-IT" i="1" dirty="0" err="1"/>
              <a:t>space</a:t>
            </a:r>
            <a:r>
              <a:rPr lang="it-IT" i="1" dirty="0"/>
              <a:t> </a:t>
            </a:r>
            <a:r>
              <a:rPr lang="it-IT" dirty="0"/>
              <a:t>(STMS)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788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670A58-F63B-9D5B-E0ED-96C76BFE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slide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37BA671A-ECFF-01A1-4E34-353F7233B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Immagine di esempio</a:t>
            </a:r>
          </a:p>
        </p:txBody>
      </p:sp>
      <p:pic>
        <p:nvPicPr>
          <p:cNvPr id="6" name="Immagine 5" descr="&#10;&#10;Ritratto di Leonardo Da Vinci">
            <a:extLst>
              <a:ext uri="{FF2B5EF4-FFF2-40B4-BE49-F238E27FC236}">
                <a16:creationId xmlns:a16="http://schemas.microsoft.com/office/drawing/2014/main" id="{18DEE80D-9919-56C7-5847-2327D8E6D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2203437"/>
            <a:ext cx="2369940" cy="35590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747FB6-AC59-7ADD-8398-0800C744BD0B}"/>
              </a:ext>
            </a:extLst>
          </p:cNvPr>
          <p:cNvSpPr txBox="1"/>
          <p:nvPr/>
        </p:nvSpPr>
        <p:spPr>
          <a:xfrm>
            <a:off x="6096000" y="3059668"/>
            <a:ext cx="612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Esempio slide con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4D5E872-33B6-E780-E5EA-3664927D66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CISAS - Corso di Dottorato in </a:t>
            </a:r>
            <a:r>
              <a:rPr lang="it-IT" i="1" dirty="0" err="1"/>
              <a:t>Sciences</a:t>
            </a:r>
            <a:r>
              <a:rPr lang="it-IT" i="1" dirty="0"/>
              <a:t>, </a:t>
            </a:r>
            <a:r>
              <a:rPr lang="it-IT" i="1" dirty="0" err="1"/>
              <a:t>technologies</a:t>
            </a:r>
            <a:r>
              <a:rPr lang="it-IT" i="1" dirty="0"/>
              <a:t> and </a:t>
            </a:r>
            <a:r>
              <a:rPr lang="it-IT" i="1" dirty="0" err="1"/>
              <a:t>measurements</a:t>
            </a:r>
            <a:r>
              <a:rPr lang="it-IT" i="1" dirty="0"/>
              <a:t> for </a:t>
            </a:r>
            <a:r>
              <a:rPr lang="it-IT" i="1" dirty="0" err="1"/>
              <a:t>space</a:t>
            </a:r>
            <a:r>
              <a:rPr lang="it-IT" i="1" dirty="0"/>
              <a:t> </a:t>
            </a:r>
            <a:r>
              <a:rPr lang="it-IT" dirty="0"/>
              <a:t>(STMS)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738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670A58-F63B-9D5B-E0ED-96C76BFE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slide</a:t>
            </a: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F7833484-6C92-97BA-74D1-9BE3C3E58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Video di esempio</a:t>
            </a:r>
          </a:p>
        </p:txBody>
      </p:sp>
      <p:pic>
        <p:nvPicPr>
          <p:cNvPr id="3" name="5-MT5zeY6CU" descr="Il Chiaro di Luna di Ludwig Van Beethoven" title="Video musicale">
            <a:extLst>
              <a:ext uri="{FF2B5EF4-FFF2-40B4-BE49-F238E27FC236}">
                <a16:creationId xmlns:a16="http://schemas.microsoft.com/office/drawing/2014/main" id="{3B36451F-8093-2982-C907-A861A78C8856}"/>
              </a:ext>
            </a:extLst>
          </p:cNvPr>
          <p:cNvPicPr>
            <a:picLocks noGrp="1" noRot="1" noChangeAspect="1"/>
          </p:cNvPicPr>
          <p:nvPr>
            <p:ph sz="quarter"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1838" y="2127020"/>
            <a:ext cx="4460875" cy="3348037"/>
          </a:xfrm>
          <a:prstGeom prst="rect">
            <a:avLst/>
          </a:prstGeom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CF97CB1-3B8E-F7A4-F628-6A402C399316}"/>
              </a:ext>
            </a:extLst>
          </p:cNvPr>
          <p:cNvSpPr txBox="1">
            <a:spLocks/>
          </p:cNvSpPr>
          <p:nvPr/>
        </p:nvSpPr>
        <p:spPr>
          <a:xfrm>
            <a:off x="639860" y="5475811"/>
            <a:ext cx="5955528" cy="49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00" indent="-349200" algn="l" defTabSz="554400" rtl="0" eaLnBrk="1" latinLnBrk="0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latin typeface="Arial" panose="020B0604020202020204" pitchFamily="34" charset="0"/>
                <a:ea typeface="Verdana" panose="020B0604030504040204" pitchFamily="34" charset="0"/>
                <a:hlinkClick r:id="rId5"/>
              </a:rPr>
              <a:t>https://www.youtube.com/watch?v=5-MT5zeY6CU</a:t>
            </a:r>
            <a:endParaRPr lang="it-IT" dirty="0"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1CEB49D-744E-E244-9010-F3E8158BD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CISAS - Corso di Dottorato in </a:t>
            </a:r>
            <a:r>
              <a:rPr lang="it-IT" i="1" dirty="0" err="1"/>
              <a:t>Sciences</a:t>
            </a:r>
            <a:r>
              <a:rPr lang="it-IT" i="1" dirty="0"/>
              <a:t>, </a:t>
            </a:r>
            <a:r>
              <a:rPr lang="it-IT" i="1" dirty="0" err="1"/>
              <a:t>technologies</a:t>
            </a:r>
            <a:r>
              <a:rPr lang="it-IT" i="1" dirty="0"/>
              <a:t> and </a:t>
            </a:r>
            <a:r>
              <a:rPr lang="it-IT" i="1" dirty="0" err="1"/>
              <a:t>measurements</a:t>
            </a:r>
            <a:r>
              <a:rPr lang="it-IT" i="1" dirty="0"/>
              <a:t> for </a:t>
            </a:r>
            <a:r>
              <a:rPr lang="it-IT" i="1" dirty="0" err="1"/>
              <a:t>space</a:t>
            </a:r>
            <a:r>
              <a:rPr lang="it-IT" i="1" dirty="0"/>
              <a:t> </a:t>
            </a:r>
            <a:r>
              <a:rPr lang="it-IT" dirty="0"/>
              <a:t>(STMS)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015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670A58-F63B-9D5B-E0ED-96C76BFE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Titolo slide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71912EB7-EC18-6850-AD58-FBFA1C4BDC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ea typeface="Verdana" panose="020B0604030504040204" pitchFamily="34" charset="0"/>
              </a:rPr>
              <a:t>Bibliografia di esempio</a:t>
            </a:r>
          </a:p>
          <a:p>
            <a:endParaRPr lang="it-IT" dirty="0"/>
          </a:p>
        </p:txBody>
      </p:sp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68304E5F-9882-71D3-2EFF-6CD7ACC54B15}"/>
              </a:ext>
            </a:extLst>
          </p:cNvPr>
          <p:cNvSpPr txBox="1">
            <a:spLocks/>
          </p:cNvSpPr>
          <p:nvPr/>
        </p:nvSpPr>
        <p:spPr>
          <a:xfrm>
            <a:off x="731837" y="2636838"/>
            <a:ext cx="7976257" cy="2813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00" indent="-349200" algn="l" defTabSz="554400" rtl="0" eaLnBrk="1" latinLnBrk="0" hangingPunct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it-IT" dirty="0">
                <a:ea typeface="Verdana" panose="020B0604030504040204" pitchFamily="34" charset="0"/>
              </a:rPr>
              <a:t>Rendere le presentazioni di PowerPoint accessibili per gli utenti con disabilità (Microsoft support) </a:t>
            </a:r>
            <a:r>
              <a:rPr lang="it-IT" dirty="0">
                <a:ea typeface="Verdana" panose="020B0604030504040204" pitchFamily="34" charset="0"/>
                <a:hlinkClick r:id="rId3"/>
              </a:rPr>
              <a:t>https://support.microsoft.com/it-it/office/rendere-le-presentazioni-di-powerpoint-accessibili-per-gli-utenti-con-disabilit%C3%A0-6f7772b2-2f33-4bd2-8ca7-dae3b2b3ef25</a:t>
            </a:r>
            <a:endParaRPr lang="it-IT" dirty="0">
              <a:ea typeface="Verdan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ea typeface="Verdana" panose="020B0604030504040204" pitchFamily="34" charset="0"/>
              </a:rPr>
              <a:t>Tips to use with Microsoft PowerPoint </a:t>
            </a:r>
            <a:r>
              <a:rPr lang="en-US" dirty="0">
                <a:ea typeface="Verdana" panose="020B0604030504040204" pitchFamily="34" charset="0"/>
                <a:hlinkClick r:id="rId4"/>
              </a:rPr>
              <a:t>https://docs.wiris.com/mathtype/en/mathtype-office-tools/support/mathtype-tips---tricks/tips-to-use-with-microsoft-powerpoint.html</a:t>
            </a:r>
            <a:endParaRPr lang="en-US" dirty="0">
              <a:ea typeface="Verdan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ea typeface="Verdana" panose="020B0604030504040204" pitchFamily="34" charset="0"/>
              </a:rPr>
              <a:t>STEM in Microsoft PowerPoint: Public STEM Accessibility </a:t>
            </a:r>
            <a:r>
              <a:rPr lang="en-US" dirty="0">
                <a:ea typeface="Verdana" panose="020B0604030504040204" pitchFamily="34" charset="0"/>
                <a:hlinkClick r:id="rId5"/>
              </a:rPr>
              <a:t>https://ccconlineed.instructure.com/courses/6911/pages/stem-in-microsoft-powerpoint</a:t>
            </a:r>
            <a:endParaRPr lang="en-US" dirty="0">
              <a:ea typeface="Verdan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55CB46FD-4BDB-A952-00ED-C4A7B0D07E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CISAS - Corso di Dottorato in </a:t>
            </a:r>
            <a:r>
              <a:rPr lang="it-IT" i="1" dirty="0" err="1"/>
              <a:t>Sciences</a:t>
            </a:r>
            <a:r>
              <a:rPr lang="it-IT" i="1" dirty="0"/>
              <a:t>, </a:t>
            </a:r>
            <a:r>
              <a:rPr lang="it-IT" i="1" dirty="0" err="1"/>
              <a:t>technologies</a:t>
            </a:r>
            <a:r>
              <a:rPr lang="it-IT" i="1" dirty="0"/>
              <a:t> and </a:t>
            </a:r>
            <a:r>
              <a:rPr lang="it-IT" i="1" dirty="0" err="1"/>
              <a:t>measurements</a:t>
            </a:r>
            <a:r>
              <a:rPr lang="it-IT" i="1" dirty="0"/>
              <a:t> for </a:t>
            </a:r>
            <a:r>
              <a:rPr lang="it-IT" i="1" dirty="0" err="1"/>
              <a:t>space</a:t>
            </a:r>
            <a:r>
              <a:rPr lang="it-IT" i="1" dirty="0"/>
              <a:t> </a:t>
            </a:r>
            <a:r>
              <a:rPr lang="it-IT" dirty="0"/>
              <a:t>(STMS)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0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UNIPD">
      <a:dk1>
        <a:srgbClr val="393D3F"/>
      </a:dk1>
      <a:lt1>
        <a:srgbClr val="FAFAFA"/>
      </a:lt1>
      <a:dk2>
        <a:srgbClr val="2D3531"/>
      </a:dk2>
      <a:lt2>
        <a:srgbClr val="E8E8E8"/>
      </a:lt2>
      <a:accent1>
        <a:srgbClr val="AA0004"/>
      </a:accent1>
      <a:accent2>
        <a:srgbClr val="850205"/>
      </a:accent2>
      <a:accent3>
        <a:srgbClr val="7D8CA3"/>
      </a:accent3>
      <a:accent4>
        <a:srgbClr val="9CCBBA"/>
      </a:accent4>
      <a:accent5>
        <a:srgbClr val="9C858D"/>
      </a:accent5>
      <a:accent6>
        <a:srgbClr val="535643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UNIPD">
      <a:dk1>
        <a:srgbClr val="393D3F"/>
      </a:dk1>
      <a:lt1>
        <a:srgbClr val="FAFAFA"/>
      </a:lt1>
      <a:dk2>
        <a:srgbClr val="2D3531"/>
      </a:dk2>
      <a:lt2>
        <a:srgbClr val="E8E8E8"/>
      </a:lt2>
      <a:accent1>
        <a:srgbClr val="AA0004"/>
      </a:accent1>
      <a:accent2>
        <a:srgbClr val="850205"/>
      </a:accent2>
      <a:accent3>
        <a:srgbClr val="7D8CA3"/>
      </a:accent3>
      <a:accent4>
        <a:srgbClr val="9CCBBA"/>
      </a:accent4>
      <a:accent5>
        <a:srgbClr val="9C858D"/>
      </a:accent5>
      <a:accent6>
        <a:srgbClr val="53564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924</Words>
  <Application>Microsoft Office PowerPoint</Application>
  <PresentationFormat>Widescreen</PresentationFormat>
  <Paragraphs>132</Paragraphs>
  <Slides>11</Slides>
  <Notes>7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Aptos</vt:lpstr>
      <vt:lpstr>Arial</vt:lpstr>
      <vt:lpstr>Verdana</vt:lpstr>
      <vt:lpstr>Tema di Office</vt:lpstr>
      <vt:lpstr>1_Tema di Office</vt:lpstr>
      <vt:lpstr>Università di Padova</vt:lpstr>
      <vt:lpstr>Title  Name Surname   -   ##th Cycle Supervisor: Prof./Dr. Name Surname Meeting  -  date </vt:lpstr>
      <vt:lpstr>Indice</vt:lpstr>
      <vt:lpstr>Tabelle</vt:lpstr>
      <vt:lpstr>Titolo slide con formule</vt:lpstr>
      <vt:lpstr>Grafici</vt:lpstr>
      <vt:lpstr>Titolo slide</vt:lpstr>
      <vt:lpstr>Titolo slide</vt:lpstr>
      <vt:lpstr>Titolo slide</vt:lpstr>
      <vt:lpstr>Thanks for the attention</vt:lpstr>
      <vt:lpstr>Università di Padova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di Padova</dc:title>
  <dc:subject/>
  <dc:creator>Università di Padova</dc:creator>
  <cp:keywords/>
  <dc:description/>
  <cp:lastModifiedBy>utente</cp:lastModifiedBy>
  <cp:revision>50</cp:revision>
  <cp:lastPrinted>2026-01-16T08:30:39Z</cp:lastPrinted>
  <dcterms:created xsi:type="dcterms:W3CDTF">2025-11-24T07:42:24Z</dcterms:created>
  <dcterms:modified xsi:type="dcterms:W3CDTF">2026-05-29T07:44:21Z</dcterms:modified>
  <cp:category/>
</cp:coreProperties>
</file>