
<file path=[Content_Types].xml><?xml version="1.0" encoding="utf-8"?>
<Types xmlns="http://schemas.openxmlformats.org/package/2006/content-types">
  <Default Extension="emf" ContentType="image/x-emf"/>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68" r:id="rId3"/>
    <p:sldId id="269" r:id="rId4"/>
    <p:sldId id="257" r:id="rId5"/>
    <p:sldId id="258" r:id="rId6"/>
    <p:sldId id="270" r:id="rId7"/>
    <p:sldId id="259" r:id="rId8"/>
    <p:sldId id="260" r:id="rId9"/>
    <p:sldId id="261" r:id="rId10"/>
    <p:sldId id="271" r:id="rId11"/>
    <p:sldId id="262" r:id="rId12"/>
    <p:sldId id="263" r:id="rId13"/>
    <p:sldId id="265" r:id="rId14"/>
    <p:sldId id="267" r:id="rId15"/>
  </p:sldIdLst>
  <p:sldSz cx="9906000" cy="6858000" type="A4"/>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63"/>
    <p:restoredTop sz="65258"/>
  </p:normalViewPr>
  <p:slideViewPr>
    <p:cSldViewPr snapToGrid="0" snapToObjects="1">
      <p:cViewPr varScale="1">
        <p:scale>
          <a:sx n="69" d="100"/>
          <a:sy n="69" d="100"/>
        </p:scale>
        <p:origin x="11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xfrm>
            <a:off x="952500" y="685800"/>
            <a:ext cx="4953000" cy="3429000"/>
          </a:xfrm>
          <a:prstGeom prst="rect">
            <a:avLst/>
          </a:prstGeom>
        </p:spPr>
        <p:txBody>
          <a:bodyPr/>
          <a:lstStyle/>
          <a:p>
            <a:endParaRPr/>
          </a:p>
        </p:txBody>
      </p:sp>
      <p:sp>
        <p:nvSpPr>
          <p:cNvPr id="96" name="Shape 96"/>
          <p:cNvSpPr>
            <a:spLocks noGrp="1"/>
          </p:cNvSpPr>
          <p:nvPr>
            <p:ph type="body" sz="quarter" idx="1"/>
          </p:nvPr>
        </p:nvSpPr>
        <p:spPr>
          <a:prstGeom prst="rect">
            <a:avLst/>
          </a:prstGeom>
        </p:spPr>
        <p:txBody>
          <a:bodyPr/>
          <a:lstStyle/>
          <a:p>
            <a:r>
              <a:rPr dirty="0"/>
              <a:t>Good afternoon, the SLOW_SOURCE project aims at determining the origin of the slow solar wind using advanced numerical models of the corona combined with readily available data. It is also tailored to take full advantage the revolutionary data that will be obtained by the Solar Orbiter and Parker Solar Probe missions the first mission to plunge in the solar corona.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14660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r>
              <a:rPr lang="it-IT" sz="1200" dirty="0">
                <a:effectLst/>
                <a:latin typeface="+mj-lt"/>
                <a:ea typeface="+mj-ea"/>
                <a:cs typeface="+mj-cs"/>
                <a:sym typeface="Calibri"/>
              </a:rPr>
              <a:t>WP3: Ground-</a:t>
            </a:r>
            <a:r>
              <a:rPr lang="it-IT" sz="1200" dirty="0" err="1">
                <a:effectLst/>
                <a:latin typeface="+mj-lt"/>
                <a:ea typeface="+mj-ea"/>
                <a:cs typeface="+mj-cs"/>
                <a:sym typeface="Calibri"/>
              </a:rPr>
              <a:t>based</a:t>
            </a:r>
            <a:r>
              <a:rPr lang="it-IT" sz="1200" dirty="0">
                <a:effectLst/>
                <a:latin typeface="+mj-lt"/>
                <a:ea typeface="+mj-ea"/>
                <a:cs typeface="+mj-cs"/>
                <a:sym typeface="Calibri"/>
              </a:rPr>
              <a:t> </a:t>
            </a:r>
            <a:r>
              <a:rPr lang="it-IT" sz="1200" dirty="0" err="1">
                <a:effectLst/>
                <a:latin typeface="+mj-lt"/>
                <a:ea typeface="+mj-ea"/>
                <a:cs typeface="+mj-cs"/>
                <a:sym typeface="Calibri"/>
              </a:rPr>
              <a:t>support</a:t>
            </a:r>
            <a:r>
              <a:rPr lang="it-IT" sz="1200" dirty="0">
                <a:effectLst/>
                <a:latin typeface="+mj-lt"/>
                <a:ea typeface="+mj-ea"/>
                <a:cs typeface="+mj-cs"/>
                <a:sym typeface="Calibri"/>
              </a:rPr>
              <a:t> for Solar </a:t>
            </a:r>
            <a:r>
              <a:rPr lang="it-IT" sz="1200" dirty="0" err="1">
                <a:effectLst/>
                <a:latin typeface="+mj-lt"/>
                <a:ea typeface="+mj-ea"/>
                <a:cs typeface="+mj-cs"/>
                <a:sym typeface="Calibri"/>
              </a:rPr>
              <a:t>Orbiter</a:t>
            </a:r>
            <a:r>
              <a:rPr lang="it-IT" sz="1200" dirty="0">
                <a:effectLst/>
                <a:latin typeface="+mj-lt"/>
                <a:ea typeface="+mj-ea"/>
                <a:cs typeface="+mj-cs"/>
                <a:sym typeface="Calibri"/>
              </a:rPr>
              <a:t>: </a:t>
            </a:r>
            <a:endParaRPr lang="it-IT" dirty="0">
              <a:effectLst/>
            </a:endParaRPr>
          </a:p>
          <a:p>
            <a:pPr lvl="1"/>
            <a:r>
              <a:rPr lang="it-IT" sz="1200" dirty="0">
                <a:effectLst/>
                <a:latin typeface="+mj-lt"/>
                <a:ea typeface="+mj-ea"/>
                <a:cs typeface="+mj-cs"/>
                <a:sym typeface="Calibri"/>
              </a:rPr>
              <a:t>-  Task 1: Solar </a:t>
            </a:r>
            <a:r>
              <a:rPr lang="it-IT" sz="1200" dirty="0" err="1">
                <a:effectLst/>
                <a:latin typeface="+mj-lt"/>
                <a:ea typeface="+mj-ea"/>
                <a:cs typeface="+mj-cs"/>
                <a:sym typeface="Calibri"/>
              </a:rPr>
              <a:t>Orbiter</a:t>
            </a:r>
            <a:r>
              <a:rPr lang="it-IT" sz="1200" dirty="0">
                <a:effectLst/>
                <a:latin typeface="+mj-lt"/>
                <a:ea typeface="+mj-ea"/>
                <a:cs typeface="+mj-cs"/>
                <a:sym typeface="Calibri"/>
              </a:rPr>
              <a:t> Ground-</a:t>
            </a:r>
            <a:r>
              <a:rPr lang="it-IT" sz="1200" dirty="0" err="1">
                <a:effectLst/>
                <a:latin typeface="+mj-lt"/>
                <a:ea typeface="+mj-ea"/>
                <a:cs typeface="+mj-cs"/>
                <a:sym typeface="Calibri"/>
              </a:rPr>
              <a:t>based</a:t>
            </a:r>
            <a:r>
              <a:rPr lang="it-IT" sz="1200" dirty="0">
                <a:effectLst/>
                <a:latin typeface="+mj-lt"/>
                <a:ea typeface="+mj-ea"/>
                <a:cs typeface="+mj-cs"/>
                <a:sym typeface="Calibri"/>
              </a:rPr>
              <a:t> </a:t>
            </a:r>
            <a:r>
              <a:rPr lang="it-IT" sz="1200" dirty="0" err="1">
                <a:effectLst/>
                <a:latin typeface="+mj-lt"/>
                <a:ea typeface="+mj-ea"/>
                <a:cs typeface="+mj-cs"/>
                <a:sym typeface="Calibri"/>
              </a:rPr>
              <a:t>support</a:t>
            </a:r>
            <a:r>
              <a:rPr lang="it-IT" sz="1200" dirty="0">
                <a:effectLst/>
                <a:latin typeface="+mj-lt"/>
                <a:ea typeface="+mj-ea"/>
                <a:cs typeface="+mj-cs"/>
                <a:sym typeface="Calibri"/>
              </a:rPr>
              <a:t> </a:t>
            </a:r>
            <a:r>
              <a:rPr lang="it-IT" sz="1200" dirty="0" err="1">
                <a:effectLst/>
                <a:latin typeface="+mj-lt"/>
                <a:ea typeface="+mj-ea"/>
                <a:cs typeface="+mj-cs"/>
                <a:sym typeface="Calibri"/>
              </a:rPr>
              <a:t>white</a:t>
            </a:r>
            <a:r>
              <a:rPr lang="it-IT" sz="1200" dirty="0">
                <a:effectLst/>
                <a:latin typeface="+mj-lt"/>
                <a:ea typeface="+mj-ea"/>
                <a:cs typeface="+mj-cs"/>
                <a:sym typeface="Calibri"/>
              </a:rPr>
              <a:t> </a:t>
            </a:r>
            <a:r>
              <a:rPr lang="it-IT" sz="1200" dirty="0" err="1">
                <a:effectLst/>
                <a:latin typeface="+mj-lt"/>
                <a:ea typeface="+mj-ea"/>
                <a:cs typeface="+mj-cs"/>
                <a:sym typeface="Calibri"/>
              </a:rPr>
              <a:t>paper</a:t>
            </a:r>
            <a:r>
              <a:rPr lang="it-IT" sz="1200" dirty="0">
                <a:effectLst/>
                <a:latin typeface="+mj-lt"/>
                <a:ea typeface="+mj-ea"/>
                <a:cs typeface="+mj-cs"/>
                <a:sym typeface="Calibri"/>
              </a:rPr>
              <a:t> </a:t>
            </a:r>
            <a:r>
              <a:rPr lang="it-IT" sz="1200" dirty="0" err="1">
                <a:effectLst/>
                <a:latin typeface="+mj-lt"/>
                <a:ea typeface="+mj-ea"/>
                <a:cs typeface="+mj-cs"/>
                <a:sym typeface="Calibri"/>
              </a:rPr>
              <a:t>effort</a:t>
            </a:r>
            <a:r>
              <a:rPr lang="it-IT" sz="1200" dirty="0">
                <a:effectLst/>
                <a:latin typeface="+mj-lt"/>
                <a:ea typeface="+mj-ea"/>
                <a:cs typeface="+mj-cs"/>
                <a:sym typeface="Calibri"/>
              </a:rPr>
              <a:t> </a:t>
            </a:r>
            <a:r>
              <a:rPr lang="it-IT" sz="1200" dirty="0" err="1">
                <a:effectLst/>
                <a:latin typeface="+mj-lt"/>
                <a:ea typeface="+mj-ea"/>
                <a:cs typeface="+mj-cs"/>
                <a:sym typeface="Calibri"/>
              </a:rPr>
              <a:t>combined</a:t>
            </a:r>
            <a:r>
              <a:rPr lang="it-IT" sz="1200" dirty="0">
                <a:effectLst/>
                <a:latin typeface="+mj-lt"/>
                <a:ea typeface="+mj-ea"/>
                <a:cs typeface="+mj-cs"/>
                <a:sym typeface="Calibri"/>
              </a:rPr>
              <a:t> with the </a:t>
            </a:r>
            <a:endParaRPr lang="it-IT" dirty="0">
              <a:effectLst/>
            </a:endParaRPr>
          </a:p>
          <a:p>
            <a:pPr lvl="1"/>
            <a:r>
              <a:rPr lang="it-IT" sz="1200" dirty="0" err="1">
                <a:effectLst/>
                <a:latin typeface="+mj-lt"/>
                <a:ea typeface="+mj-ea"/>
                <a:cs typeface="+mj-cs"/>
                <a:sym typeface="Calibri"/>
              </a:rPr>
              <a:t>mission</a:t>
            </a:r>
            <a:r>
              <a:rPr lang="it-IT" sz="1200" dirty="0">
                <a:effectLst/>
                <a:latin typeface="+mj-lt"/>
                <a:ea typeface="+mj-ea"/>
                <a:cs typeface="+mj-cs"/>
                <a:sym typeface="Calibri"/>
              </a:rPr>
              <a:t> book </a:t>
            </a:r>
            <a:r>
              <a:rPr lang="it-IT" sz="1200" dirty="0" err="1">
                <a:effectLst/>
                <a:latin typeface="+mj-lt"/>
                <a:ea typeface="+mj-ea"/>
                <a:cs typeface="+mj-cs"/>
                <a:sym typeface="Calibri"/>
              </a:rPr>
              <a:t>paper</a:t>
            </a:r>
            <a:r>
              <a:rPr lang="it-IT" sz="1200" dirty="0">
                <a:effectLst/>
                <a:latin typeface="+mj-lt"/>
                <a:ea typeface="+mj-ea"/>
                <a:cs typeface="+mj-cs"/>
                <a:sym typeface="Calibri"/>
              </a:rPr>
              <a:t> (</a:t>
            </a:r>
            <a:r>
              <a:rPr lang="it-IT" sz="1200" dirty="0" err="1">
                <a:effectLst/>
                <a:latin typeface="+mj-lt"/>
                <a:ea typeface="+mj-ea"/>
                <a:cs typeface="+mj-cs"/>
                <a:sym typeface="Calibri"/>
              </a:rPr>
              <a:t>Leads</a:t>
            </a:r>
            <a:r>
              <a:rPr lang="it-IT" sz="1200" dirty="0">
                <a:effectLst/>
                <a:latin typeface="+mj-lt"/>
                <a:ea typeface="+mj-ea"/>
                <a:cs typeface="+mj-cs"/>
                <a:sym typeface="Calibri"/>
              </a:rPr>
              <a:t>: Marco, Angelos, Ludwig, </a:t>
            </a:r>
            <a:r>
              <a:rPr lang="it-IT" sz="1200" dirty="0" err="1">
                <a:effectLst/>
                <a:latin typeface="+mj-lt"/>
                <a:ea typeface="+mj-ea"/>
                <a:cs typeface="+mj-cs"/>
                <a:sym typeface="Calibri"/>
              </a:rPr>
              <a:t>Gottfried</a:t>
            </a:r>
            <a:r>
              <a:rPr lang="it-IT" sz="1200" dirty="0">
                <a:effectLst/>
                <a:latin typeface="+mj-lt"/>
                <a:ea typeface="+mj-ea"/>
                <a:cs typeface="+mj-cs"/>
                <a:sym typeface="Calibri"/>
              </a:rPr>
              <a:t>, CLIMSO?) </a:t>
            </a:r>
            <a:endParaRPr lang="it-IT" dirty="0">
              <a:effectLst/>
            </a:endParaRPr>
          </a:p>
          <a:p>
            <a:pPr lvl="1"/>
            <a:r>
              <a:rPr lang="it-IT" sz="1200" dirty="0">
                <a:effectLst/>
                <a:latin typeface="+mj-lt"/>
                <a:ea typeface="+mj-ea"/>
                <a:cs typeface="+mj-cs"/>
                <a:sym typeface="Calibri"/>
              </a:rPr>
              <a:t>-  Task 2: </a:t>
            </a:r>
            <a:r>
              <a:rPr lang="it-IT" sz="1200" dirty="0" err="1">
                <a:effectLst/>
                <a:latin typeface="+mj-lt"/>
                <a:ea typeface="+mj-ea"/>
                <a:cs typeface="+mj-cs"/>
                <a:sym typeface="Calibri"/>
              </a:rPr>
              <a:t>Coordination</a:t>
            </a:r>
            <a:r>
              <a:rPr lang="it-IT" sz="1200" dirty="0">
                <a:effectLst/>
                <a:latin typeface="+mj-lt"/>
                <a:ea typeface="+mj-ea"/>
                <a:cs typeface="+mj-cs"/>
                <a:sym typeface="Calibri"/>
              </a:rPr>
              <a:t> of </a:t>
            </a:r>
            <a:r>
              <a:rPr lang="it-IT" sz="1200" dirty="0" err="1">
                <a:effectLst/>
                <a:latin typeface="+mj-lt"/>
                <a:ea typeface="+mj-ea"/>
                <a:cs typeface="+mj-cs"/>
                <a:sym typeface="Calibri"/>
              </a:rPr>
              <a:t>ground</a:t>
            </a:r>
            <a:r>
              <a:rPr lang="it-IT" sz="1200" dirty="0">
                <a:effectLst/>
                <a:latin typeface="+mj-lt"/>
                <a:ea typeface="+mj-ea"/>
                <a:cs typeface="+mj-cs"/>
                <a:sym typeface="Calibri"/>
              </a:rPr>
              <a:t> and </a:t>
            </a:r>
            <a:r>
              <a:rPr lang="it-IT" sz="1200" dirty="0" err="1">
                <a:effectLst/>
                <a:latin typeface="+mj-lt"/>
                <a:ea typeface="+mj-ea"/>
                <a:cs typeface="+mj-cs"/>
                <a:sym typeface="Calibri"/>
              </a:rPr>
              <a:t>spaceborne</a:t>
            </a:r>
            <a:r>
              <a:rPr lang="it-IT" sz="1200" dirty="0">
                <a:effectLst/>
                <a:latin typeface="+mj-lt"/>
                <a:ea typeface="+mj-ea"/>
                <a:cs typeface="+mj-cs"/>
                <a:sym typeface="Calibri"/>
              </a:rPr>
              <a:t> radio </a:t>
            </a:r>
            <a:r>
              <a:rPr lang="it-IT" sz="1200" dirty="0" err="1">
                <a:effectLst/>
                <a:latin typeface="+mj-lt"/>
                <a:ea typeface="+mj-ea"/>
                <a:cs typeface="+mj-cs"/>
                <a:sym typeface="Calibri"/>
              </a:rPr>
              <a:t>instrumentation</a:t>
            </a:r>
            <a:r>
              <a:rPr lang="it-IT" sz="1200" dirty="0">
                <a:effectLst/>
                <a:latin typeface="+mj-lt"/>
                <a:ea typeface="+mj-ea"/>
                <a:cs typeface="+mj-cs"/>
                <a:sym typeface="Calibri"/>
              </a:rPr>
              <a:t> (Milan!) </a:t>
            </a:r>
            <a:endParaRPr lang="it-IT" dirty="0">
              <a:effectLst/>
            </a:endParaRPr>
          </a:p>
          <a:p>
            <a:endParaRPr lang="it-IT" dirty="0"/>
          </a:p>
          <a:p>
            <a:endParaRPr lang="it-IT" dirty="0"/>
          </a:p>
          <a:p>
            <a:r>
              <a:rPr lang="it-IT" sz="1200" dirty="0" err="1">
                <a:effectLst/>
                <a:latin typeface="+mj-lt"/>
                <a:ea typeface="+mj-ea"/>
                <a:cs typeface="+mj-cs"/>
                <a:sym typeface="Calibri"/>
              </a:rPr>
              <a:t>Paper</a:t>
            </a:r>
            <a:r>
              <a:rPr lang="it-IT" sz="1200" dirty="0">
                <a:effectLst/>
                <a:latin typeface="+mj-lt"/>
                <a:ea typeface="+mj-ea"/>
                <a:cs typeface="+mj-cs"/>
                <a:sym typeface="Calibri"/>
              </a:rPr>
              <a:t> 1: </a:t>
            </a:r>
            <a:r>
              <a:rPr lang="it-IT" sz="1200" dirty="0" err="1">
                <a:effectLst/>
                <a:latin typeface="+mj-lt"/>
                <a:ea typeface="+mj-ea"/>
                <a:cs typeface="+mj-cs"/>
                <a:sym typeface="Calibri"/>
              </a:rPr>
              <a:t>Theoretical</a:t>
            </a:r>
            <a:r>
              <a:rPr lang="it-IT" sz="1200" dirty="0">
                <a:effectLst/>
                <a:latin typeface="+mj-lt"/>
                <a:ea typeface="+mj-ea"/>
                <a:cs typeface="+mj-cs"/>
                <a:sym typeface="Calibri"/>
              </a:rPr>
              <a:t> </a:t>
            </a:r>
            <a:r>
              <a:rPr lang="it-IT" sz="1200" dirty="0" err="1">
                <a:effectLst/>
                <a:latin typeface="+mj-lt"/>
                <a:ea typeface="+mj-ea"/>
                <a:cs typeface="+mj-cs"/>
                <a:sym typeface="Calibri"/>
              </a:rPr>
              <a:t>modeling</a:t>
            </a:r>
            <a:r>
              <a:rPr lang="it-IT" sz="1200" dirty="0">
                <a:effectLst/>
                <a:latin typeface="+mj-lt"/>
                <a:ea typeface="+mj-ea"/>
                <a:cs typeface="+mj-cs"/>
                <a:sym typeface="Calibri"/>
              </a:rPr>
              <a:t> for the Solar </a:t>
            </a:r>
            <a:r>
              <a:rPr lang="it-IT" sz="1200" dirty="0" err="1">
                <a:effectLst/>
                <a:latin typeface="+mj-lt"/>
                <a:ea typeface="+mj-ea"/>
                <a:cs typeface="+mj-cs"/>
                <a:sym typeface="Calibri"/>
              </a:rPr>
              <a:t>Orbiter</a:t>
            </a:r>
            <a:r>
              <a:rPr lang="it-IT" sz="1200" dirty="0">
                <a:effectLst/>
                <a:latin typeface="+mj-lt"/>
                <a:ea typeface="+mj-ea"/>
                <a:cs typeface="+mj-cs"/>
                <a:sym typeface="Calibri"/>
              </a:rPr>
              <a:t> </a:t>
            </a:r>
            <a:r>
              <a:rPr lang="it-IT" sz="1200" dirty="0" err="1">
                <a:effectLst/>
                <a:latin typeface="+mj-lt"/>
                <a:ea typeface="+mj-ea"/>
                <a:cs typeface="+mj-cs"/>
                <a:sym typeface="Calibri"/>
              </a:rPr>
              <a:t>mission</a:t>
            </a:r>
            <a:r>
              <a:rPr lang="it-IT" sz="1200" dirty="0">
                <a:effectLst/>
                <a:latin typeface="+mj-lt"/>
                <a:ea typeface="+mj-ea"/>
                <a:cs typeface="+mj-cs"/>
                <a:sym typeface="Calibri"/>
              </a:rPr>
              <a:t>:</a:t>
            </a:r>
            <a:br>
              <a:rPr lang="it-IT" sz="1200" dirty="0">
                <a:effectLst/>
                <a:latin typeface="+mj-lt"/>
                <a:ea typeface="+mj-ea"/>
                <a:cs typeface="+mj-cs"/>
                <a:sym typeface="Calibri"/>
              </a:rPr>
            </a:br>
            <a:r>
              <a:rPr lang="it-IT" sz="1200" dirty="0" err="1">
                <a:effectLst/>
                <a:latin typeface="+mj-lt"/>
                <a:ea typeface="+mj-ea"/>
                <a:cs typeface="+mj-cs"/>
                <a:sym typeface="Calibri"/>
              </a:rPr>
              <a:t>Modeling</a:t>
            </a:r>
            <a:r>
              <a:rPr lang="it-IT" sz="1200" dirty="0">
                <a:effectLst/>
                <a:latin typeface="+mj-lt"/>
                <a:ea typeface="+mj-ea"/>
                <a:cs typeface="+mj-cs"/>
                <a:sym typeface="Calibri"/>
              </a:rPr>
              <a:t> </a:t>
            </a:r>
            <a:r>
              <a:rPr lang="it-IT" sz="1200" dirty="0" err="1">
                <a:effectLst/>
                <a:latin typeface="+mj-lt"/>
                <a:ea typeface="+mj-ea"/>
                <a:cs typeface="+mj-cs"/>
                <a:sym typeface="Calibri"/>
              </a:rPr>
              <a:t>support</a:t>
            </a:r>
            <a:r>
              <a:rPr lang="it-IT" sz="1200" dirty="0">
                <a:effectLst/>
                <a:latin typeface="+mj-lt"/>
                <a:ea typeface="+mj-ea"/>
                <a:cs typeface="+mj-cs"/>
                <a:sym typeface="Calibri"/>
              </a:rPr>
              <a:t> </a:t>
            </a:r>
            <a:r>
              <a:rPr lang="it-IT" sz="1200" dirty="0" err="1">
                <a:effectLst/>
                <a:latin typeface="+mj-lt"/>
                <a:ea typeface="+mj-ea"/>
                <a:cs typeface="+mj-cs"/>
                <a:sym typeface="Calibri"/>
              </a:rPr>
              <a:t>at</a:t>
            </a:r>
            <a:r>
              <a:rPr lang="it-IT" sz="1200" dirty="0">
                <a:effectLst/>
                <a:latin typeface="+mj-lt"/>
                <a:ea typeface="+mj-ea"/>
                <a:cs typeface="+mj-cs"/>
                <a:sym typeface="Calibri"/>
              </a:rPr>
              <a:t> the </a:t>
            </a:r>
            <a:r>
              <a:rPr lang="it-IT" sz="1200" dirty="0" err="1">
                <a:effectLst/>
                <a:latin typeface="+mj-lt"/>
                <a:ea typeface="+mj-ea"/>
                <a:cs typeface="+mj-cs"/>
                <a:sym typeface="Calibri"/>
              </a:rPr>
              <a:t>dawn</a:t>
            </a:r>
            <a:r>
              <a:rPr lang="it-IT" sz="1200" dirty="0">
                <a:effectLst/>
                <a:latin typeface="+mj-lt"/>
                <a:ea typeface="+mj-ea"/>
                <a:cs typeface="+mj-cs"/>
                <a:sym typeface="Calibri"/>
              </a:rPr>
              <a:t> of a </a:t>
            </a:r>
            <a:r>
              <a:rPr lang="it-IT" sz="1200" dirty="0" err="1">
                <a:effectLst/>
                <a:latin typeface="+mj-lt"/>
                <a:ea typeface="+mj-ea"/>
                <a:cs typeface="+mj-cs"/>
                <a:sym typeface="Calibri"/>
              </a:rPr>
              <a:t>golden</a:t>
            </a:r>
            <a:r>
              <a:rPr lang="it-IT" sz="1200" dirty="0">
                <a:effectLst/>
                <a:latin typeface="+mj-lt"/>
                <a:ea typeface="+mj-ea"/>
                <a:cs typeface="+mj-cs"/>
                <a:sym typeface="Calibri"/>
              </a:rPr>
              <a:t> </a:t>
            </a:r>
            <a:r>
              <a:rPr lang="it-IT" sz="1200" dirty="0" err="1">
                <a:effectLst/>
                <a:latin typeface="+mj-lt"/>
                <a:ea typeface="+mj-ea"/>
                <a:cs typeface="+mj-cs"/>
                <a:sym typeface="Calibri"/>
              </a:rPr>
              <a:t>age</a:t>
            </a:r>
            <a:r>
              <a:rPr lang="it-IT" sz="1200" dirty="0">
                <a:effectLst/>
                <a:latin typeface="+mj-lt"/>
                <a:ea typeface="+mj-ea"/>
                <a:cs typeface="+mj-cs"/>
                <a:sym typeface="Calibri"/>
              </a:rPr>
              <a:t> in </a:t>
            </a:r>
            <a:r>
              <a:rPr lang="it-IT" sz="1200" dirty="0" err="1">
                <a:effectLst/>
                <a:latin typeface="+mj-lt"/>
                <a:ea typeface="+mj-ea"/>
                <a:cs typeface="+mj-cs"/>
                <a:sym typeface="Calibri"/>
              </a:rPr>
              <a:t>heliophysics</a:t>
            </a:r>
            <a:r>
              <a:rPr lang="it-IT" sz="1200" dirty="0">
                <a:effectLst/>
                <a:latin typeface="+mj-lt"/>
                <a:ea typeface="+mj-ea"/>
                <a:cs typeface="+mj-cs"/>
                <a:sym typeface="Calibri"/>
              </a:rPr>
              <a:t> (2 </a:t>
            </a:r>
            <a:r>
              <a:rPr lang="it-IT" sz="1200" dirty="0" err="1">
                <a:effectLst/>
                <a:latin typeface="+mj-lt"/>
                <a:ea typeface="+mj-ea"/>
                <a:cs typeface="+mj-cs"/>
                <a:sym typeface="Calibri"/>
              </a:rPr>
              <a:t>pages</a:t>
            </a:r>
            <a:r>
              <a:rPr lang="it-IT" sz="1200" dirty="0">
                <a:effectLst/>
                <a:latin typeface="+mj-lt"/>
                <a:ea typeface="+mj-ea"/>
                <a:cs typeface="+mj-cs"/>
                <a:sym typeface="Calibri"/>
              </a:rPr>
              <a:t>): </a:t>
            </a:r>
            <a:endParaRPr lang="it-IT" dirty="0">
              <a:effectLst/>
            </a:endParaRPr>
          </a:p>
          <a:p>
            <a:r>
              <a:rPr lang="it-IT" sz="1200" dirty="0" err="1">
                <a:effectLst/>
                <a:latin typeface="+mj-lt"/>
                <a:ea typeface="+mj-ea"/>
                <a:cs typeface="+mj-cs"/>
                <a:sym typeface="Calibri"/>
              </a:rPr>
              <a:t>Modeling</a:t>
            </a:r>
            <a:r>
              <a:rPr lang="it-IT" sz="1200" dirty="0">
                <a:effectLst/>
                <a:latin typeface="+mj-lt"/>
                <a:ea typeface="+mj-ea"/>
                <a:cs typeface="+mj-cs"/>
                <a:sym typeface="Calibri"/>
              </a:rPr>
              <a:t> the generation and </a:t>
            </a:r>
            <a:r>
              <a:rPr lang="it-IT" sz="1200" dirty="0" err="1">
                <a:effectLst/>
                <a:latin typeface="+mj-lt"/>
                <a:ea typeface="+mj-ea"/>
                <a:cs typeface="+mj-cs"/>
                <a:sym typeface="Calibri"/>
              </a:rPr>
              <a:t>transmission</a:t>
            </a:r>
            <a:r>
              <a:rPr lang="it-IT" sz="1200" dirty="0">
                <a:effectLst/>
                <a:latin typeface="+mj-lt"/>
                <a:ea typeface="+mj-ea"/>
                <a:cs typeface="+mj-cs"/>
                <a:sym typeface="Calibri"/>
              </a:rPr>
              <a:t> of </a:t>
            </a:r>
            <a:r>
              <a:rPr lang="it-IT" sz="1200" dirty="0" err="1">
                <a:effectLst/>
                <a:latin typeface="+mj-lt"/>
                <a:ea typeface="+mj-ea"/>
                <a:cs typeface="+mj-cs"/>
                <a:sym typeface="Calibri"/>
              </a:rPr>
              <a:t>magnetic</a:t>
            </a:r>
            <a:r>
              <a:rPr lang="it-IT" sz="1200" dirty="0">
                <a:effectLst/>
                <a:latin typeface="+mj-lt"/>
                <a:ea typeface="+mj-ea"/>
                <a:cs typeface="+mj-cs"/>
                <a:sym typeface="Calibri"/>
              </a:rPr>
              <a:t> </a:t>
            </a:r>
            <a:r>
              <a:rPr lang="it-IT" sz="1200" dirty="0" err="1">
                <a:effectLst/>
                <a:latin typeface="+mj-lt"/>
                <a:ea typeface="+mj-ea"/>
                <a:cs typeface="+mj-cs"/>
                <a:sym typeface="Calibri"/>
              </a:rPr>
              <a:t>energy</a:t>
            </a:r>
            <a:r>
              <a:rPr lang="it-IT" sz="1200" dirty="0">
                <a:effectLst/>
                <a:latin typeface="+mj-lt"/>
                <a:ea typeface="+mj-ea"/>
                <a:cs typeface="+mj-cs"/>
                <a:sym typeface="Calibri"/>
              </a:rPr>
              <a:t> </a:t>
            </a:r>
            <a:r>
              <a:rPr lang="it-IT" sz="1200" dirty="0" err="1">
                <a:effectLst/>
                <a:latin typeface="+mj-lt"/>
                <a:ea typeface="+mj-ea"/>
                <a:cs typeface="+mj-cs"/>
                <a:sym typeface="Calibri"/>
              </a:rPr>
              <a:t>through</a:t>
            </a:r>
            <a:r>
              <a:rPr lang="it-IT" sz="1200" dirty="0">
                <a:effectLst/>
                <a:latin typeface="+mj-lt"/>
                <a:ea typeface="+mj-ea"/>
                <a:cs typeface="+mj-cs"/>
                <a:sym typeface="Calibri"/>
              </a:rPr>
              <a:t> the solar </a:t>
            </a:r>
            <a:r>
              <a:rPr lang="it-IT" sz="1200" dirty="0" err="1">
                <a:effectLst/>
                <a:latin typeface="+mj-lt"/>
                <a:ea typeface="+mj-ea"/>
                <a:cs typeface="+mj-cs"/>
                <a:sym typeface="Calibri"/>
              </a:rPr>
              <a:t>atmosphere</a:t>
            </a:r>
            <a:r>
              <a:rPr lang="it-IT" sz="1200" dirty="0">
                <a:effectLst/>
                <a:latin typeface="+mj-lt"/>
                <a:ea typeface="+mj-ea"/>
                <a:cs typeface="+mj-cs"/>
                <a:sym typeface="Calibri"/>
              </a:rPr>
              <a:t> (3 </a:t>
            </a:r>
            <a:r>
              <a:rPr lang="it-IT" sz="1200" dirty="0" err="1">
                <a:effectLst/>
                <a:latin typeface="+mj-lt"/>
                <a:ea typeface="+mj-ea"/>
                <a:cs typeface="+mj-cs"/>
                <a:sym typeface="Calibri"/>
              </a:rPr>
              <a:t>pages</a:t>
            </a:r>
            <a:r>
              <a:rPr lang="it-IT" sz="1200" dirty="0">
                <a:effectLst/>
                <a:latin typeface="+mj-lt"/>
                <a:ea typeface="+mj-ea"/>
                <a:cs typeface="+mj-cs"/>
                <a:sym typeface="Calibri"/>
              </a:rPr>
              <a:t>): </a:t>
            </a:r>
            <a:r>
              <a:rPr lang="it-IT" sz="1200" dirty="0" err="1">
                <a:effectLst/>
                <a:latin typeface="+mj-lt"/>
                <a:ea typeface="+mj-ea"/>
                <a:cs typeface="+mj-cs"/>
                <a:sym typeface="Calibri"/>
              </a:rPr>
              <a:t>Brun</a:t>
            </a:r>
            <a:r>
              <a:rPr lang="it-IT" sz="1200" dirty="0">
                <a:effectLst/>
                <a:latin typeface="+mj-lt"/>
                <a:ea typeface="+mj-ea"/>
                <a:cs typeface="+mj-cs"/>
                <a:sym typeface="Calibri"/>
              </a:rPr>
              <a:t>, Velli, </a:t>
            </a:r>
            <a:endParaRPr lang="it-IT" dirty="0">
              <a:effectLst/>
            </a:endParaRPr>
          </a:p>
          <a:p>
            <a:r>
              <a:rPr lang="it-IT" sz="1200" dirty="0" err="1">
                <a:effectLst/>
                <a:latin typeface="+mj-lt"/>
                <a:ea typeface="+mj-ea"/>
                <a:cs typeface="+mj-cs"/>
                <a:sym typeface="Calibri"/>
              </a:rPr>
              <a:t>Connecting</a:t>
            </a:r>
            <a:r>
              <a:rPr lang="it-IT" sz="1200" dirty="0">
                <a:effectLst/>
                <a:latin typeface="+mj-lt"/>
                <a:ea typeface="+mj-ea"/>
                <a:cs typeface="+mj-cs"/>
                <a:sym typeface="Calibri"/>
              </a:rPr>
              <a:t> </a:t>
            </a:r>
            <a:r>
              <a:rPr lang="it-IT" sz="1200" dirty="0" err="1">
                <a:effectLst/>
                <a:latin typeface="+mj-lt"/>
                <a:ea typeface="+mj-ea"/>
                <a:cs typeface="+mj-cs"/>
                <a:sym typeface="Calibri"/>
              </a:rPr>
              <a:t>kinetic</a:t>
            </a:r>
            <a:r>
              <a:rPr lang="it-IT" sz="1200" dirty="0">
                <a:effectLst/>
                <a:latin typeface="+mj-lt"/>
                <a:ea typeface="+mj-ea"/>
                <a:cs typeface="+mj-cs"/>
                <a:sym typeface="Calibri"/>
              </a:rPr>
              <a:t> </a:t>
            </a:r>
            <a:r>
              <a:rPr lang="it-IT" sz="1200" dirty="0" err="1">
                <a:effectLst/>
                <a:latin typeface="+mj-lt"/>
                <a:ea typeface="+mj-ea"/>
                <a:cs typeface="+mj-cs"/>
                <a:sym typeface="Calibri"/>
              </a:rPr>
              <a:t>processes</a:t>
            </a:r>
            <a:r>
              <a:rPr lang="it-IT" sz="1200" dirty="0">
                <a:effectLst/>
                <a:latin typeface="+mj-lt"/>
                <a:ea typeface="+mj-ea"/>
                <a:cs typeface="+mj-cs"/>
                <a:sym typeface="Calibri"/>
              </a:rPr>
              <a:t> with global </a:t>
            </a:r>
            <a:r>
              <a:rPr lang="it-IT" sz="1200" dirty="0" err="1">
                <a:effectLst/>
                <a:latin typeface="+mj-lt"/>
                <a:ea typeface="+mj-ea"/>
                <a:cs typeface="+mj-cs"/>
                <a:sym typeface="Calibri"/>
              </a:rPr>
              <a:t>dynamics</a:t>
            </a:r>
            <a:r>
              <a:rPr lang="it-IT" sz="1200" dirty="0">
                <a:effectLst/>
                <a:latin typeface="+mj-lt"/>
                <a:ea typeface="+mj-ea"/>
                <a:cs typeface="+mj-cs"/>
                <a:sym typeface="Calibri"/>
              </a:rPr>
              <a:t> (3 </a:t>
            </a:r>
            <a:r>
              <a:rPr lang="it-IT" sz="1200" dirty="0" err="1">
                <a:effectLst/>
                <a:latin typeface="+mj-lt"/>
                <a:ea typeface="+mj-ea"/>
                <a:cs typeface="+mj-cs"/>
                <a:sym typeface="Calibri"/>
              </a:rPr>
              <a:t>pages</a:t>
            </a:r>
            <a:r>
              <a:rPr lang="it-IT" sz="1200" dirty="0">
                <a:effectLst/>
                <a:latin typeface="+mj-lt"/>
                <a:ea typeface="+mj-ea"/>
                <a:cs typeface="+mj-cs"/>
                <a:sym typeface="Calibri"/>
              </a:rPr>
              <a:t>): V. </a:t>
            </a:r>
            <a:r>
              <a:rPr lang="it-IT" sz="1200" dirty="0" err="1">
                <a:effectLst/>
                <a:latin typeface="+mj-lt"/>
                <a:ea typeface="+mj-ea"/>
                <a:cs typeface="+mj-cs"/>
                <a:sym typeface="Calibri"/>
              </a:rPr>
              <a:t>Pierrard</a:t>
            </a:r>
            <a:r>
              <a:rPr lang="it-IT" sz="1200" dirty="0">
                <a:effectLst/>
                <a:latin typeface="+mj-lt"/>
                <a:ea typeface="+mj-ea"/>
                <a:cs typeface="+mj-cs"/>
                <a:sym typeface="Calibri"/>
              </a:rPr>
              <a:t>, C. </a:t>
            </a:r>
            <a:r>
              <a:rPr lang="it-IT" sz="1200" dirty="0" err="1">
                <a:effectLst/>
                <a:latin typeface="+mj-lt"/>
                <a:ea typeface="+mj-ea"/>
                <a:cs typeface="+mj-cs"/>
                <a:sym typeface="Calibri"/>
              </a:rPr>
              <a:t>Vocks</a:t>
            </a:r>
            <a:r>
              <a:rPr lang="it-IT" sz="1200" dirty="0">
                <a:effectLst/>
                <a:latin typeface="+mj-lt"/>
                <a:ea typeface="+mj-ea"/>
                <a:cs typeface="+mj-cs"/>
                <a:sym typeface="Calibri"/>
              </a:rPr>
              <a:t>, </a:t>
            </a:r>
            <a:r>
              <a:rPr lang="it-IT" sz="1200" dirty="0" err="1">
                <a:effectLst/>
                <a:latin typeface="+mj-lt"/>
                <a:ea typeface="+mj-ea"/>
                <a:cs typeface="+mj-cs"/>
                <a:sym typeface="Calibri"/>
              </a:rPr>
              <a:t>Maksimovic</a:t>
            </a:r>
            <a:r>
              <a:rPr lang="it-IT" sz="1200" dirty="0">
                <a:effectLst/>
                <a:latin typeface="+mj-lt"/>
                <a:ea typeface="+mj-ea"/>
                <a:cs typeface="+mj-cs"/>
                <a:sym typeface="Calibri"/>
              </a:rPr>
              <a:t> </a:t>
            </a:r>
            <a:endParaRPr lang="it-IT" dirty="0">
              <a:effectLst/>
            </a:endParaRPr>
          </a:p>
          <a:p>
            <a:r>
              <a:rPr lang="it-IT" sz="1200" dirty="0" err="1">
                <a:effectLst/>
                <a:latin typeface="+mj-lt"/>
                <a:ea typeface="+mj-ea"/>
                <a:cs typeface="+mj-cs"/>
                <a:sym typeface="Calibri"/>
              </a:rPr>
              <a:t>Modeling</a:t>
            </a:r>
            <a:r>
              <a:rPr lang="it-IT" sz="1200" dirty="0">
                <a:effectLst/>
                <a:latin typeface="+mj-lt"/>
                <a:ea typeface="+mj-ea"/>
                <a:cs typeface="+mj-cs"/>
                <a:sym typeface="Calibri"/>
              </a:rPr>
              <a:t> the </a:t>
            </a:r>
            <a:r>
              <a:rPr lang="it-IT" sz="1200" dirty="0" err="1">
                <a:effectLst/>
                <a:latin typeface="+mj-lt"/>
                <a:ea typeface="+mj-ea"/>
                <a:cs typeface="+mj-cs"/>
                <a:sym typeface="Calibri"/>
              </a:rPr>
              <a:t>origin</a:t>
            </a:r>
            <a:r>
              <a:rPr lang="it-IT" sz="1200" dirty="0">
                <a:effectLst/>
                <a:latin typeface="+mj-lt"/>
                <a:ea typeface="+mj-ea"/>
                <a:cs typeface="+mj-cs"/>
                <a:sym typeface="Calibri"/>
              </a:rPr>
              <a:t> and </a:t>
            </a:r>
            <a:r>
              <a:rPr lang="it-IT" sz="1200" dirty="0" err="1">
                <a:effectLst/>
                <a:latin typeface="+mj-lt"/>
                <a:ea typeface="+mj-ea"/>
                <a:cs typeface="+mj-cs"/>
                <a:sym typeface="Calibri"/>
              </a:rPr>
              <a:t>effects</a:t>
            </a:r>
            <a:r>
              <a:rPr lang="it-IT" sz="1200" dirty="0">
                <a:effectLst/>
                <a:latin typeface="+mj-lt"/>
                <a:ea typeface="+mj-ea"/>
                <a:cs typeface="+mj-cs"/>
                <a:sym typeface="Calibri"/>
              </a:rPr>
              <a:t> of </a:t>
            </a:r>
            <a:r>
              <a:rPr lang="it-IT" sz="1200" dirty="0" err="1">
                <a:effectLst/>
                <a:latin typeface="+mj-lt"/>
                <a:ea typeface="+mj-ea"/>
                <a:cs typeface="+mj-cs"/>
                <a:sym typeface="Calibri"/>
              </a:rPr>
              <a:t>eruptive</a:t>
            </a:r>
            <a:r>
              <a:rPr lang="it-IT" sz="1200" dirty="0">
                <a:effectLst/>
                <a:latin typeface="+mj-lt"/>
                <a:ea typeface="+mj-ea"/>
                <a:cs typeface="+mj-cs"/>
                <a:sym typeface="Calibri"/>
              </a:rPr>
              <a:t> </a:t>
            </a:r>
            <a:r>
              <a:rPr lang="it-IT" sz="1200" dirty="0" err="1">
                <a:effectLst/>
                <a:latin typeface="+mj-lt"/>
                <a:ea typeface="+mj-ea"/>
                <a:cs typeface="+mj-cs"/>
                <a:sym typeface="Calibri"/>
              </a:rPr>
              <a:t>processes</a:t>
            </a:r>
            <a:r>
              <a:rPr lang="it-IT" sz="1200" dirty="0">
                <a:effectLst/>
                <a:latin typeface="+mj-lt"/>
                <a:ea typeface="+mj-ea"/>
                <a:cs typeface="+mj-cs"/>
                <a:sym typeface="Calibri"/>
              </a:rPr>
              <a:t>: (3 </a:t>
            </a:r>
            <a:r>
              <a:rPr lang="it-IT" sz="1200" dirty="0" err="1">
                <a:effectLst/>
                <a:latin typeface="+mj-lt"/>
                <a:ea typeface="+mj-ea"/>
                <a:cs typeface="+mj-cs"/>
                <a:sym typeface="Calibri"/>
              </a:rPr>
              <a:t>pages</a:t>
            </a:r>
            <a:r>
              <a:rPr lang="it-IT" sz="1200" dirty="0">
                <a:effectLst/>
                <a:latin typeface="+mj-lt"/>
                <a:ea typeface="+mj-ea"/>
                <a:cs typeface="+mj-cs"/>
                <a:sym typeface="Calibri"/>
              </a:rPr>
              <a:t>): </a:t>
            </a:r>
            <a:r>
              <a:rPr lang="it-IT" sz="1200" dirty="0" err="1">
                <a:effectLst/>
                <a:latin typeface="+mj-lt"/>
                <a:ea typeface="+mj-ea"/>
                <a:cs typeface="+mj-cs"/>
                <a:sym typeface="Calibri"/>
              </a:rPr>
              <a:t>Vainio</a:t>
            </a:r>
            <a:r>
              <a:rPr lang="it-IT" sz="1200" dirty="0">
                <a:effectLst/>
                <a:latin typeface="+mj-lt"/>
                <a:ea typeface="+mj-ea"/>
                <a:cs typeface="+mj-cs"/>
                <a:sym typeface="Calibri"/>
              </a:rPr>
              <a:t>, </a:t>
            </a:r>
            <a:r>
              <a:rPr lang="it-IT" sz="1200" dirty="0" err="1">
                <a:effectLst/>
                <a:latin typeface="+mj-lt"/>
                <a:ea typeface="+mj-ea"/>
                <a:cs typeface="+mj-cs"/>
                <a:sym typeface="Calibri"/>
              </a:rPr>
              <a:t>Pariat</a:t>
            </a:r>
            <a:r>
              <a:rPr lang="it-IT" sz="1200" dirty="0">
                <a:effectLst/>
                <a:latin typeface="+mj-lt"/>
                <a:ea typeface="+mj-ea"/>
                <a:cs typeface="+mj-cs"/>
                <a:sym typeface="Calibri"/>
              </a:rPr>
              <a:t>, </a:t>
            </a:r>
            <a:r>
              <a:rPr lang="it-IT" sz="1200" dirty="0" err="1">
                <a:effectLst/>
                <a:latin typeface="+mj-lt"/>
                <a:ea typeface="+mj-ea"/>
                <a:cs typeface="+mj-cs"/>
                <a:sym typeface="Calibri"/>
              </a:rPr>
              <a:t>Aulanier</a:t>
            </a:r>
            <a:r>
              <a:rPr lang="it-IT" sz="1200" dirty="0">
                <a:effectLst/>
                <a:latin typeface="+mj-lt"/>
                <a:ea typeface="+mj-ea"/>
                <a:cs typeface="+mj-cs"/>
                <a:sym typeface="Calibri"/>
              </a:rPr>
              <a:t>, </a:t>
            </a:r>
            <a:r>
              <a:rPr lang="it-IT" sz="1200" dirty="0" err="1">
                <a:effectLst/>
                <a:latin typeface="+mj-lt"/>
                <a:ea typeface="+mj-ea"/>
                <a:cs typeface="+mj-cs"/>
                <a:sym typeface="Calibri"/>
              </a:rPr>
              <a:t>Pomoell</a:t>
            </a:r>
            <a:r>
              <a:rPr lang="it-IT" sz="1200" dirty="0">
                <a:effectLst/>
                <a:latin typeface="+mj-lt"/>
                <a:ea typeface="+mj-ea"/>
                <a:cs typeface="+mj-cs"/>
                <a:sym typeface="Calibri"/>
              </a:rPr>
              <a:t>, </a:t>
            </a:r>
            <a:r>
              <a:rPr lang="it-IT" sz="1200" dirty="0" err="1">
                <a:effectLst/>
                <a:latin typeface="+mj-lt"/>
                <a:ea typeface="+mj-ea"/>
                <a:cs typeface="+mj-cs"/>
                <a:sym typeface="Calibri"/>
              </a:rPr>
              <a:t>Masson</a:t>
            </a:r>
            <a:r>
              <a:rPr lang="it-IT" sz="1200" dirty="0">
                <a:effectLst/>
                <a:latin typeface="+mj-lt"/>
                <a:ea typeface="+mj-ea"/>
                <a:cs typeface="+mj-cs"/>
                <a:sym typeface="Calibri"/>
              </a:rPr>
              <a:t> </a:t>
            </a:r>
            <a:endParaRPr lang="it-IT" dirty="0">
              <a:effectLst/>
            </a:endParaRPr>
          </a:p>
          <a:p>
            <a:r>
              <a:rPr lang="it-IT" sz="1200" dirty="0" err="1">
                <a:effectLst/>
                <a:latin typeface="+mj-lt"/>
                <a:ea typeface="+mj-ea"/>
                <a:cs typeface="+mj-cs"/>
                <a:sym typeface="Calibri"/>
              </a:rPr>
              <a:t>Validating</a:t>
            </a:r>
            <a:r>
              <a:rPr lang="it-IT" sz="1200" dirty="0">
                <a:effectLst/>
                <a:latin typeface="+mj-lt"/>
                <a:ea typeface="+mj-ea"/>
                <a:cs typeface="+mj-cs"/>
                <a:sym typeface="Calibri"/>
              </a:rPr>
              <a:t> </a:t>
            </a:r>
            <a:r>
              <a:rPr lang="it-IT" sz="1200" dirty="0" err="1">
                <a:effectLst/>
                <a:latin typeface="+mj-lt"/>
                <a:ea typeface="+mj-ea"/>
                <a:cs typeface="+mj-cs"/>
                <a:sym typeface="Calibri"/>
              </a:rPr>
              <a:t>models</a:t>
            </a:r>
            <a:r>
              <a:rPr lang="it-IT" sz="1200" dirty="0">
                <a:effectLst/>
                <a:latin typeface="+mj-lt"/>
                <a:ea typeface="+mj-ea"/>
                <a:cs typeface="+mj-cs"/>
                <a:sym typeface="Calibri"/>
              </a:rPr>
              <a:t> of the 3-D </a:t>
            </a:r>
            <a:r>
              <a:rPr lang="it-IT" sz="1200" dirty="0" err="1">
                <a:effectLst/>
                <a:latin typeface="+mj-lt"/>
                <a:ea typeface="+mj-ea"/>
                <a:cs typeface="+mj-cs"/>
                <a:sym typeface="Calibri"/>
              </a:rPr>
              <a:t>structure</a:t>
            </a:r>
            <a:r>
              <a:rPr lang="it-IT" sz="1200" dirty="0">
                <a:effectLst/>
                <a:latin typeface="+mj-lt"/>
                <a:ea typeface="+mj-ea"/>
                <a:cs typeface="+mj-cs"/>
                <a:sym typeface="Calibri"/>
              </a:rPr>
              <a:t> of the </a:t>
            </a:r>
            <a:r>
              <a:rPr lang="it-IT" sz="1200" dirty="0" err="1">
                <a:effectLst/>
                <a:latin typeface="+mj-lt"/>
                <a:ea typeface="+mj-ea"/>
                <a:cs typeface="+mj-cs"/>
                <a:sym typeface="Calibri"/>
              </a:rPr>
              <a:t>dynamic</a:t>
            </a:r>
            <a:r>
              <a:rPr lang="it-IT" sz="1200" dirty="0">
                <a:effectLst/>
                <a:latin typeface="+mj-lt"/>
                <a:ea typeface="+mj-ea"/>
                <a:cs typeface="+mj-cs"/>
                <a:sym typeface="Calibri"/>
              </a:rPr>
              <a:t> background </a:t>
            </a:r>
            <a:r>
              <a:rPr lang="it-IT" sz="1200" dirty="0" err="1">
                <a:effectLst/>
                <a:latin typeface="+mj-lt"/>
                <a:ea typeface="+mj-ea"/>
                <a:cs typeface="+mj-cs"/>
                <a:sym typeface="Calibri"/>
              </a:rPr>
              <a:t>atmosphere</a:t>
            </a:r>
            <a:r>
              <a:rPr lang="it-IT" sz="1200" dirty="0">
                <a:effectLst/>
                <a:latin typeface="+mj-lt"/>
                <a:ea typeface="+mj-ea"/>
                <a:cs typeface="+mj-cs"/>
                <a:sym typeface="Calibri"/>
              </a:rPr>
              <a:t> (3 </a:t>
            </a:r>
            <a:r>
              <a:rPr lang="it-IT" sz="1200" dirty="0" err="1">
                <a:effectLst/>
                <a:latin typeface="+mj-lt"/>
                <a:ea typeface="+mj-ea"/>
                <a:cs typeface="+mj-cs"/>
                <a:sym typeface="Calibri"/>
              </a:rPr>
              <a:t>pages</a:t>
            </a:r>
            <a:r>
              <a:rPr lang="it-IT" sz="1200" dirty="0">
                <a:effectLst/>
                <a:latin typeface="+mj-lt"/>
                <a:ea typeface="+mj-ea"/>
                <a:cs typeface="+mj-cs"/>
                <a:sym typeface="Calibri"/>
              </a:rPr>
              <a:t>): </a:t>
            </a:r>
            <a:endParaRPr lang="it-IT" dirty="0">
              <a:effectLst/>
            </a:endParaRPr>
          </a:p>
          <a:p>
            <a:r>
              <a:rPr lang="it-IT" sz="1200" dirty="0" err="1">
                <a:effectLst/>
                <a:latin typeface="+mj-lt"/>
                <a:ea typeface="+mj-ea"/>
                <a:cs typeface="+mj-cs"/>
                <a:sym typeface="Calibri"/>
              </a:rPr>
              <a:t>Modeling</a:t>
            </a:r>
            <a:r>
              <a:rPr lang="it-IT" sz="1200" dirty="0">
                <a:effectLst/>
                <a:latin typeface="+mj-lt"/>
                <a:ea typeface="+mj-ea"/>
                <a:cs typeface="+mj-cs"/>
                <a:sym typeface="Calibri"/>
              </a:rPr>
              <a:t> to </a:t>
            </a:r>
            <a:r>
              <a:rPr lang="it-IT" sz="1200" dirty="0" err="1">
                <a:effectLst/>
                <a:latin typeface="+mj-lt"/>
                <a:ea typeface="+mj-ea"/>
                <a:cs typeface="+mj-cs"/>
                <a:sym typeface="Calibri"/>
              </a:rPr>
              <a:t>connect</a:t>
            </a:r>
            <a:r>
              <a:rPr lang="it-IT" sz="1200" dirty="0">
                <a:effectLst/>
                <a:latin typeface="+mj-lt"/>
                <a:ea typeface="+mj-ea"/>
                <a:cs typeface="+mj-cs"/>
                <a:sym typeface="Calibri"/>
              </a:rPr>
              <a:t> remote-</a:t>
            </a:r>
            <a:r>
              <a:rPr lang="it-IT" sz="1200" dirty="0" err="1">
                <a:effectLst/>
                <a:latin typeface="+mj-lt"/>
                <a:ea typeface="+mj-ea"/>
                <a:cs typeface="+mj-cs"/>
                <a:sym typeface="Calibri"/>
              </a:rPr>
              <a:t>sensing</a:t>
            </a:r>
            <a:r>
              <a:rPr lang="it-IT" sz="1200" dirty="0">
                <a:effectLst/>
                <a:latin typeface="+mj-lt"/>
                <a:ea typeface="+mj-ea"/>
                <a:cs typeface="+mj-cs"/>
                <a:sym typeface="Calibri"/>
              </a:rPr>
              <a:t> </a:t>
            </a:r>
            <a:r>
              <a:rPr lang="it-IT" sz="1200" dirty="0" err="1">
                <a:effectLst/>
                <a:latin typeface="+mj-lt"/>
                <a:ea typeface="+mj-ea"/>
                <a:cs typeface="+mj-cs"/>
                <a:sym typeface="Calibri"/>
              </a:rPr>
              <a:t>observations</a:t>
            </a:r>
            <a:r>
              <a:rPr lang="it-IT" sz="1200" dirty="0">
                <a:effectLst/>
                <a:latin typeface="+mj-lt"/>
                <a:ea typeface="+mj-ea"/>
                <a:cs typeface="+mj-cs"/>
                <a:sym typeface="Calibri"/>
              </a:rPr>
              <a:t> to in-situ </a:t>
            </a:r>
            <a:r>
              <a:rPr lang="it-IT" sz="1200" dirty="0" err="1">
                <a:effectLst/>
                <a:latin typeface="+mj-lt"/>
                <a:ea typeface="+mj-ea"/>
                <a:cs typeface="+mj-cs"/>
                <a:sym typeface="Calibri"/>
              </a:rPr>
              <a:t>measurements</a:t>
            </a:r>
            <a:r>
              <a:rPr lang="it-IT" sz="1200" dirty="0">
                <a:effectLst/>
                <a:latin typeface="+mj-lt"/>
                <a:ea typeface="+mj-ea"/>
                <a:cs typeface="+mj-cs"/>
                <a:sym typeface="Calibri"/>
              </a:rPr>
              <a:t>: (5 </a:t>
            </a:r>
            <a:r>
              <a:rPr lang="it-IT" sz="1200" dirty="0" err="1">
                <a:effectLst/>
                <a:latin typeface="+mj-lt"/>
                <a:ea typeface="+mj-ea"/>
                <a:cs typeface="+mj-cs"/>
                <a:sym typeface="Calibri"/>
              </a:rPr>
              <a:t>pages</a:t>
            </a:r>
            <a:r>
              <a:rPr lang="it-IT" sz="1200" dirty="0">
                <a:effectLst/>
                <a:latin typeface="+mj-lt"/>
                <a:ea typeface="+mj-ea"/>
                <a:cs typeface="+mj-cs"/>
                <a:sym typeface="Calibri"/>
              </a:rPr>
              <a:t>): </a:t>
            </a:r>
            <a:r>
              <a:rPr lang="it-IT" sz="1200" dirty="0" err="1">
                <a:effectLst/>
                <a:latin typeface="+mj-lt"/>
                <a:ea typeface="+mj-ea"/>
                <a:cs typeface="+mj-cs"/>
                <a:sym typeface="Calibri"/>
              </a:rPr>
              <a:t>Bemporad</a:t>
            </a:r>
            <a:r>
              <a:rPr lang="it-IT" sz="1200" dirty="0">
                <a:effectLst/>
                <a:latin typeface="+mj-lt"/>
                <a:ea typeface="+mj-ea"/>
                <a:cs typeface="+mj-cs"/>
                <a:sym typeface="Calibri"/>
              </a:rPr>
              <a:t>, Sasso, </a:t>
            </a:r>
            <a:endParaRPr lang="it-IT" dirty="0">
              <a:effectLst/>
            </a:endParaRPr>
          </a:p>
          <a:p>
            <a:r>
              <a:rPr lang="it-IT" sz="1200" dirty="0">
                <a:effectLst/>
                <a:latin typeface="+mj-lt"/>
                <a:ea typeface="+mj-ea"/>
                <a:cs typeface="+mj-cs"/>
                <a:sym typeface="Calibri"/>
              </a:rPr>
              <a:t>Conclusive </a:t>
            </a:r>
            <a:r>
              <a:rPr lang="it-IT" sz="1200" dirty="0" err="1">
                <a:effectLst/>
                <a:latin typeface="+mj-lt"/>
                <a:ea typeface="+mj-ea"/>
                <a:cs typeface="+mj-cs"/>
                <a:sym typeface="Calibri"/>
              </a:rPr>
              <a:t>Remarks</a:t>
            </a:r>
            <a:r>
              <a:rPr lang="it-IT" sz="1200" dirty="0">
                <a:effectLst/>
                <a:latin typeface="+mj-lt"/>
                <a:ea typeface="+mj-ea"/>
                <a:cs typeface="+mj-cs"/>
                <a:sym typeface="Calibri"/>
              </a:rPr>
              <a:t> (1 page) </a:t>
            </a:r>
            <a:endParaRPr lang="it-IT" dirty="0">
              <a:effectLst/>
            </a:endParaRPr>
          </a:p>
          <a:p>
            <a:r>
              <a:rPr lang="it-IT" sz="1200" b="1" dirty="0" err="1">
                <a:effectLst/>
                <a:latin typeface="+mj-lt"/>
                <a:ea typeface="+mj-ea"/>
                <a:cs typeface="+mj-cs"/>
                <a:sym typeface="Calibri"/>
              </a:rPr>
              <a:t>Paper</a:t>
            </a:r>
            <a:r>
              <a:rPr lang="it-IT" sz="1200" b="1" dirty="0">
                <a:effectLst/>
                <a:latin typeface="+mj-lt"/>
                <a:ea typeface="+mj-ea"/>
                <a:cs typeface="+mj-cs"/>
                <a:sym typeface="Calibri"/>
              </a:rPr>
              <a:t> 2 Title: Data Analysis Tools for multi-</a:t>
            </a:r>
            <a:r>
              <a:rPr lang="it-IT" sz="1200" b="1" dirty="0" err="1">
                <a:effectLst/>
                <a:latin typeface="+mj-lt"/>
                <a:ea typeface="+mj-ea"/>
                <a:cs typeface="+mj-cs"/>
                <a:sym typeface="Calibri"/>
              </a:rPr>
              <a:t>instrumental</a:t>
            </a:r>
            <a:r>
              <a:rPr lang="it-IT" sz="1200" b="1" dirty="0">
                <a:effectLst/>
                <a:latin typeface="+mj-lt"/>
                <a:ea typeface="+mj-ea"/>
                <a:cs typeface="+mj-cs"/>
                <a:sym typeface="Calibri"/>
              </a:rPr>
              <a:t> </a:t>
            </a:r>
            <a:r>
              <a:rPr lang="it-IT" sz="1200" b="1" dirty="0" err="1">
                <a:effectLst/>
                <a:latin typeface="+mj-lt"/>
                <a:ea typeface="+mj-ea"/>
                <a:cs typeface="+mj-cs"/>
                <a:sym typeface="Calibri"/>
              </a:rPr>
              <a:t>studies</a:t>
            </a:r>
            <a:r>
              <a:rPr lang="it-IT" sz="1200" b="1" dirty="0">
                <a:effectLst/>
                <a:latin typeface="+mj-lt"/>
                <a:ea typeface="+mj-ea"/>
                <a:cs typeface="+mj-cs"/>
                <a:sym typeface="Calibri"/>
              </a:rPr>
              <a:t> with Solar </a:t>
            </a:r>
            <a:r>
              <a:rPr lang="it-IT" sz="1200" b="1" dirty="0" err="1">
                <a:effectLst/>
                <a:latin typeface="+mj-lt"/>
                <a:ea typeface="+mj-ea"/>
                <a:cs typeface="+mj-cs"/>
                <a:sym typeface="Calibri"/>
              </a:rPr>
              <a:t>Orbiter</a:t>
            </a:r>
            <a:r>
              <a:rPr lang="it-IT" sz="1200" b="1" dirty="0">
                <a:effectLst/>
                <a:latin typeface="+mj-lt"/>
                <a:ea typeface="+mj-ea"/>
                <a:cs typeface="+mj-cs"/>
                <a:sym typeface="Calibri"/>
              </a:rPr>
              <a:t>: </a:t>
            </a:r>
            <a:endParaRPr lang="it-IT" dirty="0">
              <a:effectLst/>
            </a:endParaRPr>
          </a:p>
          <a:p>
            <a:r>
              <a:rPr lang="it-IT" sz="1200" dirty="0">
                <a:effectLst/>
                <a:latin typeface="+mj-lt"/>
                <a:ea typeface="+mj-ea"/>
                <a:cs typeface="+mj-cs"/>
                <a:sym typeface="Calibri"/>
              </a:rPr>
              <a:t>Multi-</a:t>
            </a:r>
            <a:r>
              <a:rPr lang="it-IT" sz="1200" dirty="0" err="1">
                <a:effectLst/>
                <a:latin typeface="+mj-lt"/>
                <a:ea typeface="+mj-ea"/>
                <a:cs typeface="+mj-cs"/>
                <a:sym typeface="Calibri"/>
              </a:rPr>
              <a:t>spacecraft</a:t>
            </a:r>
            <a:r>
              <a:rPr lang="it-IT" sz="1200" dirty="0">
                <a:effectLst/>
                <a:latin typeface="+mj-lt"/>
                <a:ea typeface="+mj-ea"/>
                <a:cs typeface="+mj-cs"/>
                <a:sym typeface="Calibri"/>
              </a:rPr>
              <a:t> and multi-</a:t>
            </a:r>
            <a:r>
              <a:rPr lang="it-IT" sz="1200" dirty="0" err="1">
                <a:effectLst/>
                <a:latin typeface="+mj-lt"/>
                <a:ea typeface="+mj-ea"/>
                <a:cs typeface="+mj-cs"/>
                <a:sym typeface="Calibri"/>
              </a:rPr>
              <a:t>instrumental</a:t>
            </a:r>
            <a:r>
              <a:rPr lang="it-IT" sz="1200" dirty="0">
                <a:effectLst/>
                <a:latin typeface="+mj-lt"/>
                <a:ea typeface="+mj-ea"/>
                <a:cs typeface="+mj-cs"/>
                <a:sym typeface="Calibri"/>
              </a:rPr>
              <a:t> in </a:t>
            </a:r>
            <a:r>
              <a:rPr lang="it-IT" sz="1200" dirty="0" err="1">
                <a:effectLst/>
                <a:latin typeface="+mj-lt"/>
                <a:ea typeface="+mj-ea"/>
                <a:cs typeface="+mj-cs"/>
                <a:sym typeface="Calibri"/>
              </a:rPr>
              <a:t>heliophysics</a:t>
            </a:r>
            <a:r>
              <a:rPr lang="it-IT" sz="1200" dirty="0">
                <a:effectLst/>
                <a:latin typeface="+mj-lt"/>
                <a:ea typeface="+mj-ea"/>
                <a:cs typeface="+mj-cs"/>
                <a:sym typeface="Calibri"/>
              </a:rPr>
              <a:t>: Tools to </a:t>
            </a:r>
            <a:r>
              <a:rPr lang="it-IT" sz="1200" dirty="0" err="1">
                <a:effectLst/>
                <a:latin typeface="+mj-lt"/>
                <a:ea typeface="+mj-ea"/>
                <a:cs typeface="+mj-cs"/>
                <a:sym typeface="Calibri"/>
              </a:rPr>
              <a:t>process</a:t>
            </a:r>
            <a:r>
              <a:rPr lang="it-IT" sz="1200" dirty="0">
                <a:effectLst/>
                <a:latin typeface="+mj-lt"/>
                <a:ea typeface="+mj-ea"/>
                <a:cs typeface="+mj-cs"/>
                <a:sym typeface="Calibri"/>
              </a:rPr>
              <a:t> and </a:t>
            </a:r>
            <a:r>
              <a:rPr lang="it-IT" sz="1200" dirty="0" err="1">
                <a:effectLst/>
                <a:latin typeface="+mj-lt"/>
                <a:ea typeface="+mj-ea"/>
                <a:cs typeface="+mj-cs"/>
                <a:sym typeface="Calibri"/>
              </a:rPr>
              <a:t>visualise</a:t>
            </a:r>
            <a:r>
              <a:rPr lang="it-IT" sz="1200" dirty="0">
                <a:effectLst/>
                <a:latin typeface="+mj-lt"/>
                <a:ea typeface="+mj-ea"/>
                <a:cs typeface="+mj-cs"/>
                <a:sym typeface="Calibri"/>
              </a:rPr>
              <a:t> remote-</a:t>
            </a:r>
            <a:r>
              <a:rPr lang="it-IT" sz="1200" dirty="0" err="1">
                <a:effectLst/>
                <a:latin typeface="+mj-lt"/>
                <a:ea typeface="+mj-ea"/>
                <a:cs typeface="+mj-cs"/>
                <a:sym typeface="Calibri"/>
              </a:rPr>
              <a:t>sensing</a:t>
            </a:r>
            <a:r>
              <a:rPr lang="it-IT" sz="1200" dirty="0">
                <a:effectLst/>
                <a:latin typeface="+mj-lt"/>
                <a:ea typeface="+mj-ea"/>
                <a:cs typeface="+mj-cs"/>
                <a:sym typeface="Calibri"/>
              </a:rPr>
              <a:t> data: Tools to </a:t>
            </a:r>
            <a:r>
              <a:rPr lang="it-IT" sz="1200" dirty="0" err="1">
                <a:effectLst/>
                <a:latin typeface="+mj-lt"/>
                <a:ea typeface="+mj-ea"/>
                <a:cs typeface="+mj-cs"/>
                <a:sym typeface="Calibri"/>
              </a:rPr>
              <a:t>process</a:t>
            </a:r>
            <a:r>
              <a:rPr lang="it-IT" sz="1200" dirty="0">
                <a:effectLst/>
                <a:latin typeface="+mj-lt"/>
                <a:ea typeface="+mj-ea"/>
                <a:cs typeface="+mj-cs"/>
                <a:sym typeface="Calibri"/>
              </a:rPr>
              <a:t> and </a:t>
            </a:r>
            <a:r>
              <a:rPr lang="it-IT" sz="1200" dirty="0" err="1">
                <a:effectLst/>
                <a:latin typeface="+mj-lt"/>
                <a:ea typeface="+mj-ea"/>
                <a:cs typeface="+mj-cs"/>
                <a:sym typeface="Calibri"/>
              </a:rPr>
              <a:t>visualise</a:t>
            </a:r>
            <a:r>
              <a:rPr lang="it-IT" sz="1200" dirty="0">
                <a:effectLst/>
                <a:latin typeface="+mj-lt"/>
                <a:ea typeface="+mj-ea"/>
                <a:cs typeface="+mj-cs"/>
                <a:sym typeface="Calibri"/>
              </a:rPr>
              <a:t> in situ data:</a:t>
            </a:r>
            <a:br>
              <a:rPr lang="it-IT" sz="1200" dirty="0">
                <a:effectLst/>
                <a:latin typeface="+mj-lt"/>
                <a:ea typeface="+mj-ea"/>
                <a:cs typeface="+mj-cs"/>
                <a:sym typeface="Calibri"/>
              </a:rPr>
            </a:br>
            <a:r>
              <a:rPr lang="it-IT" sz="1200" dirty="0">
                <a:effectLst/>
                <a:latin typeface="+mj-lt"/>
                <a:ea typeface="+mj-ea"/>
                <a:cs typeface="+mj-cs"/>
                <a:sym typeface="Calibri"/>
              </a:rPr>
              <a:t>Tools to </a:t>
            </a:r>
            <a:r>
              <a:rPr lang="it-IT" sz="1200" dirty="0" err="1">
                <a:effectLst/>
                <a:latin typeface="+mj-lt"/>
                <a:ea typeface="+mj-ea"/>
                <a:cs typeface="+mj-cs"/>
                <a:sym typeface="Calibri"/>
              </a:rPr>
              <a:t>connect</a:t>
            </a:r>
            <a:r>
              <a:rPr lang="it-IT" sz="1200" dirty="0">
                <a:effectLst/>
                <a:latin typeface="+mj-lt"/>
                <a:ea typeface="+mj-ea"/>
                <a:cs typeface="+mj-cs"/>
                <a:sym typeface="Calibri"/>
              </a:rPr>
              <a:t> remote-</a:t>
            </a:r>
            <a:r>
              <a:rPr lang="it-IT" sz="1200" dirty="0" err="1">
                <a:effectLst/>
                <a:latin typeface="+mj-lt"/>
                <a:ea typeface="+mj-ea"/>
                <a:cs typeface="+mj-cs"/>
                <a:sym typeface="Calibri"/>
              </a:rPr>
              <a:t>sensing</a:t>
            </a:r>
            <a:r>
              <a:rPr lang="it-IT" sz="1200" dirty="0">
                <a:effectLst/>
                <a:latin typeface="+mj-lt"/>
                <a:ea typeface="+mj-ea"/>
                <a:cs typeface="+mj-cs"/>
                <a:sym typeface="Calibri"/>
              </a:rPr>
              <a:t> and in situ data: Conclusive </a:t>
            </a:r>
            <a:r>
              <a:rPr lang="it-IT" sz="1200" dirty="0" err="1">
                <a:effectLst/>
                <a:latin typeface="+mj-lt"/>
                <a:ea typeface="+mj-ea"/>
                <a:cs typeface="+mj-cs"/>
                <a:sym typeface="Calibri"/>
              </a:rPr>
              <a:t>Remarks</a:t>
            </a:r>
            <a:r>
              <a:rPr lang="it-IT" sz="1200" dirty="0">
                <a:effectLst/>
                <a:latin typeface="+mj-lt"/>
                <a:ea typeface="+mj-ea"/>
                <a:cs typeface="+mj-cs"/>
                <a:sym typeface="Calibri"/>
              </a:rPr>
              <a:t> (1 page) </a:t>
            </a:r>
            <a:endParaRPr lang="it-IT" dirty="0">
              <a:effectLst/>
            </a:endParaRPr>
          </a:p>
          <a:p>
            <a:endParaRPr lang="it-IT" dirty="0"/>
          </a:p>
        </p:txBody>
      </p:sp>
    </p:spTree>
    <p:extLst>
      <p:ext uri="{BB962C8B-B14F-4D97-AF65-F5344CB8AC3E}">
        <p14:creationId xmlns:p14="http://schemas.microsoft.com/office/powerpoint/2010/main" val="3757732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742950" y="1122362"/>
            <a:ext cx="8420100" cy="2387601"/>
          </a:xfrm>
          <a:prstGeom prst="rect">
            <a:avLst/>
          </a:prstGeom>
        </p:spPr>
        <p:txBody>
          <a:bodyPr anchor="b"/>
          <a:lstStyle>
            <a:lvl1pPr algn="ctr">
              <a:defRPr sz="6000"/>
            </a:lvl1pPr>
          </a:lstStyle>
          <a:p>
            <a:r>
              <a:t>Titolo Testo</a:t>
            </a:r>
          </a:p>
        </p:txBody>
      </p:sp>
      <p:sp>
        <p:nvSpPr>
          <p:cNvPr id="12" name="Corpo livello uno…"/>
          <p:cNvSpPr txBox="1">
            <a:spLocks noGrp="1"/>
          </p:cNvSpPr>
          <p:nvPr>
            <p:ph type="body" sz="quarter" idx="1"/>
          </p:nvPr>
        </p:nvSpPr>
        <p:spPr>
          <a:xfrm>
            <a:off x="1238250" y="3602037"/>
            <a:ext cx="74295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de section">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675878" y="1709740"/>
            <a:ext cx="8543926" cy="2852737"/>
          </a:xfrm>
          <a:prstGeom prst="rect">
            <a:avLst/>
          </a:prstGeom>
        </p:spPr>
        <p:txBody>
          <a:bodyPr anchor="b"/>
          <a:lstStyle>
            <a:lvl1pPr>
              <a:defRPr sz="6000"/>
            </a:lvl1pPr>
          </a:lstStyle>
          <a:p>
            <a:r>
              <a:t>Titolo Testo</a:t>
            </a:r>
          </a:p>
        </p:txBody>
      </p:sp>
      <p:sp>
        <p:nvSpPr>
          <p:cNvPr id="30" name="Corpo livello uno…"/>
          <p:cNvSpPr txBox="1">
            <a:spLocks noGrp="1"/>
          </p:cNvSpPr>
          <p:nvPr>
            <p:ph type="body" sz="quarter" idx="1"/>
          </p:nvPr>
        </p:nvSpPr>
        <p:spPr>
          <a:xfrm>
            <a:off x="675878" y="4589464"/>
            <a:ext cx="8543926" cy="1500188"/>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681037" y="1825625"/>
            <a:ext cx="4210051" cy="435133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ison">
    <p:spTree>
      <p:nvGrpSpPr>
        <p:cNvPr id="1" name=""/>
        <p:cNvGrpSpPr/>
        <p:nvPr/>
      </p:nvGrpSpPr>
      <p:grpSpPr>
        <a:xfrm>
          <a:off x="0" y="0"/>
          <a:ext cx="0" cy="0"/>
          <a:chOff x="0" y="0"/>
          <a:chExt cx="0" cy="0"/>
        </a:xfrm>
      </p:grpSpPr>
      <p:sp>
        <p:nvSpPr>
          <p:cNvPr id="47" name="Titolo Testo"/>
          <p:cNvSpPr txBox="1">
            <a:spLocks noGrp="1"/>
          </p:cNvSpPr>
          <p:nvPr>
            <p:ph type="title"/>
          </p:nvPr>
        </p:nvSpPr>
        <p:spPr>
          <a:xfrm>
            <a:off x="682328" y="365127"/>
            <a:ext cx="8543926" cy="1325563"/>
          </a:xfrm>
          <a:prstGeom prst="rect">
            <a:avLst/>
          </a:prstGeom>
        </p:spPr>
        <p:txBody>
          <a:bodyPr/>
          <a:lstStyle/>
          <a:p>
            <a:r>
              <a:t>Titolo Testo</a:t>
            </a:r>
          </a:p>
        </p:txBody>
      </p:sp>
      <p:sp>
        <p:nvSpPr>
          <p:cNvPr id="48" name="Corpo livello uno…"/>
          <p:cNvSpPr txBox="1">
            <a:spLocks noGrp="1"/>
          </p:cNvSpPr>
          <p:nvPr>
            <p:ph type="body" sz="quarter" idx="1"/>
          </p:nvPr>
        </p:nvSpPr>
        <p:spPr>
          <a:xfrm>
            <a:off x="682328" y="1681163"/>
            <a:ext cx="4190703"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Text Placeholder 4"/>
          <p:cNvSpPr>
            <a:spLocks noGrp="1"/>
          </p:cNvSpPr>
          <p:nvPr>
            <p:ph type="body" sz="quarter" idx="13"/>
          </p:nvPr>
        </p:nvSpPr>
        <p:spPr>
          <a:xfrm>
            <a:off x="5014912" y="1681163"/>
            <a:ext cx="4211341" cy="823913"/>
          </a:xfrm>
          <a:prstGeom prst="rect">
            <a:avLst/>
          </a:prstGeom>
        </p:spPr>
        <p:txBody>
          <a:bodyPr anchor="b"/>
          <a:lstStyle/>
          <a:p>
            <a:pPr marL="0" indent="0">
              <a:buSzTx/>
              <a:buFontTx/>
              <a:buNone/>
              <a:defRPr sz="2400" b="1"/>
            </a:pPr>
            <a:endParaRPr/>
          </a:p>
        </p:txBody>
      </p:sp>
      <p:sp>
        <p:nvSpPr>
          <p:cNvPr id="5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57" name="Titolo Testo"/>
          <p:cNvSpPr txBox="1">
            <a:spLocks noGrp="1"/>
          </p:cNvSpPr>
          <p:nvPr>
            <p:ph type="title"/>
          </p:nvPr>
        </p:nvSpPr>
        <p:spPr>
          <a:prstGeom prst="rect">
            <a:avLst/>
          </a:prstGeom>
        </p:spPr>
        <p:txBody>
          <a:bodyPr/>
          <a:lstStyle/>
          <a:p>
            <a:r>
              <a:t>Titolo Testo</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72" name="Titolo Testo"/>
          <p:cNvSpPr txBox="1">
            <a:spLocks noGrp="1"/>
          </p:cNvSpPr>
          <p:nvPr>
            <p:ph type="title"/>
          </p:nvPr>
        </p:nvSpPr>
        <p:spPr>
          <a:xfrm>
            <a:off x="682328" y="457200"/>
            <a:ext cx="3194943" cy="1600200"/>
          </a:xfrm>
          <a:prstGeom prst="rect">
            <a:avLst/>
          </a:prstGeom>
        </p:spPr>
        <p:txBody>
          <a:bodyPr anchor="b"/>
          <a:lstStyle>
            <a:lvl1pPr>
              <a:defRPr sz="3200"/>
            </a:lvl1pPr>
          </a:lstStyle>
          <a:p>
            <a:r>
              <a:t>Titolo Testo</a:t>
            </a:r>
          </a:p>
        </p:txBody>
      </p:sp>
      <p:sp>
        <p:nvSpPr>
          <p:cNvPr id="73" name="Corpo livello uno…"/>
          <p:cNvSpPr txBox="1">
            <a:spLocks noGrp="1"/>
          </p:cNvSpPr>
          <p:nvPr>
            <p:ph type="body" sz="half" idx="1"/>
          </p:nvPr>
        </p:nvSpPr>
        <p:spPr>
          <a:xfrm>
            <a:off x="4211339" y="987427"/>
            <a:ext cx="5014914"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74" name="Text Placeholder 3"/>
          <p:cNvSpPr>
            <a:spLocks noGrp="1"/>
          </p:cNvSpPr>
          <p:nvPr>
            <p:ph type="body" sz="quarter" idx="13"/>
          </p:nvPr>
        </p:nvSpPr>
        <p:spPr>
          <a:xfrm>
            <a:off x="682328" y="2057400"/>
            <a:ext cx="3194943" cy="3811588"/>
          </a:xfrm>
          <a:prstGeom prst="rect">
            <a:avLst/>
          </a:prstGeom>
        </p:spPr>
        <p:txBody>
          <a:bodyPr/>
          <a:lstStyle/>
          <a:p>
            <a:pPr marL="0" indent="0">
              <a:buSzTx/>
              <a:buFontTx/>
              <a:buNone/>
              <a:defRPr sz="1600"/>
            </a:pPr>
            <a:endParaRP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 avec légende">
    <p:spTree>
      <p:nvGrpSpPr>
        <p:cNvPr id="1" name=""/>
        <p:cNvGrpSpPr/>
        <p:nvPr/>
      </p:nvGrpSpPr>
      <p:grpSpPr>
        <a:xfrm>
          <a:off x="0" y="0"/>
          <a:ext cx="0" cy="0"/>
          <a:chOff x="0" y="0"/>
          <a:chExt cx="0" cy="0"/>
        </a:xfrm>
      </p:grpSpPr>
      <p:sp>
        <p:nvSpPr>
          <p:cNvPr id="82" name="Titolo Testo"/>
          <p:cNvSpPr txBox="1">
            <a:spLocks noGrp="1"/>
          </p:cNvSpPr>
          <p:nvPr>
            <p:ph type="title"/>
          </p:nvPr>
        </p:nvSpPr>
        <p:spPr>
          <a:xfrm>
            <a:off x="682328" y="457200"/>
            <a:ext cx="3194943" cy="1600200"/>
          </a:xfrm>
          <a:prstGeom prst="rect">
            <a:avLst/>
          </a:prstGeom>
        </p:spPr>
        <p:txBody>
          <a:bodyPr anchor="b"/>
          <a:lstStyle>
            <a:lvl1pPr>
              <a:defRPr sz="3200"/>
            </a:lvl1pPr>
          </a:lstStyle>
          <a:p>
            <a:r>
              <a:t>Titolo Testo</a:t>
            </a:r>
          </a:p>
        </p:txBody>
      </p:sp>
      <p:sp>
        <p:nvSpPr>
          <p:cNvPr id="83" name="Picture Placeholder 2"/>
          <p:cNvSpPr>
            <a:spLocks noGrp="1"/>
          </p:cNvSpPr>
          <p:nvPr>
            <p:ph type="pic" sz="half" idx="13"/>
          </p:nvPr>
        </p:nvSpPr>
        <p:spPr>
          <a:xfrm>
            <a:off x="4211339" y="987427"/>
            <a:ext cx="5014914" cy="4873626"/>
          </a:xfrm>
          <a:prstGeom prst="rect">
            <a:avLst/>
          </a:prstGeom>
        </p:spPr>
        <p:txBody>
          <a:bodyPr lIns="91439" rIns="91439">
            <a:noAutofit/>
          </a:bodyPr>
          <a:lstStyle/>
          <a:p>
            <a:endParaRPr/>
          </a:p>
        </p:txBody>
      </p:sp>
      <p:sp>
        <p:nvSpPr>
          <p:cNvPr id="84" name="Corpo livello uno…"/>
          <p:cNvSpPr txBox="1">
            <a:spLocks noGrp="1"/>
          </p:cNvSpPr>
          <p:nvPr>
            <p:ph type="body" sz="quarter" idx="1"/>
          </p:nvPr>
        </p:nvSpPr>
        <p:spPr>
          <a:xfrm>
            <a:off x="682328" y="2057400"/>
            <a:ext cx="3194943"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681037" y="365127"/>
            <a:ext cx="8543926"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Titolo Testo</a:t>
            </a:r>
          </a:p>
        </p:txBody>
      </p:sp>
      <p:sp>
        <p:nvSpPr>
          <p:cNvPr id="3" name="Corpo livello uno…"/>
          <p:cNvSpPr txBox="1">
            <a:spLocks noGrp="1"/>
          </p:cNvSpPr>
          <p:nvPr>
            <p:ph type="body" idx="1"/>
          </p:nvPr>
        </p:nvSpPr>
        <p:spPr>
          <a:xfrm>
            <a:off x="681037" y="1825625"/>
            <a:ext cx="8543926"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8960981" y="6404294"/>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863AE885-078A-D647-A333-506034F069E6}"/>
              </a:ext>
            </a:extLst>
          </p:cNvPr>
          <p:cNvSpPr/>
          <p:nvPr/>
        </p:nvSpPr>
        <p:spPr>
          <a:xfrm>
            <a:off x="0" y="5288375"/>
            <a:ext cx="9906000" cy="1569625"/>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j-lt"/>
              <a:ea typeface="+mj-ea"/>
              <a:cs typeface="+mj-cs"/>
              <a:sym typeface="Calibri"/>
            </a:endParaRPr>
          </a:p>
        </p:txBody>
      </p:sp>
      <p:sp>
        <p:nvSpPr>
          <p:cNvPr id="94" name="Rectangle 9"/>
          <p:cNvSpPr txBox="1"/>
          <p:nvPr/>
        </p:nvSpPr>
        <p:spPr>
          <a:xfrm>
            <a:off x="1087120" y="625560"/>
            <a:ext cx="8078262" cy="46628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3600">
                <a:solidFill>
                  <a:srgbClr val="FFFFFF"/>
                </a:solidFill>
              </a:defRPr>
            </a:pPr>
            <a:endParaRPr dirty="0"/>
          </a:p>
          <a:p>
            <a:pPr algn="ctr">
              <a:defRPr sz="3600">
                <a:solidFill>
                  <a:srgbClr val="FFFF00"/>
                </a:solidFill>
              </a:defRPr>
            </a:pPr>
            <a:r>
              <a:rPr dirty="0"/>
              <a:t>MADAWG</a:t>
            </a:r>
          </a:p>
          <a:p>
            <a:pPr algn="ctr">
              <a:defRPr sz="3400">
                <a:solidFill>
                  <a:srgbClr val="FFFFFF"/>
                </a:solidFill>
              </a:defRPr>
            </a:pPr>
            <a:endParaRPr dirty="0"/>
          </a:p>
          <a:p>
            <a:pPr algn="ctr">
              <a:defRPr sz="2800">
                <a:solidFill>
                  <a:srgbClr val="FFFFFF"/>
                </a:solidFill>
              </a:defRPr>
            </a:pPr>
            <a:r>
              <a:rPr lang="it-IT" dirty="0"/>
              <a:t>Metis Workshop</a:t>
            </a:r>
            <a:r>
              <a:rPr dirty="0"/>
              <a:t>, </a:t>
            </a:r>
            <a:r>
              <a:rPr lang="it-IT" dirty="0"/>
              <a:t>11-13</a:t>
            </a:r>
            <a:r>
              <a:rPr dirty="0"/>
              <a:t> </a:t>
            </a:r>
            <a:r>
              <a:rPr lang="it-IT" dirty="0" err="1"/>
              <a:t>November</a:t>
            </a:r>
            <a:r>
              <a:rPr dirty="0"/>
              <a:t> 2019</a:t>
            </a:r>
          </a:p>
          <a:p>
            <a:pPr algn="ctr">
              <a:defRPr sz="2800">
                <a:solidFill>
                  <a:srgbClr val="FFFFFF"/>
                </a:solidFill>
              </a:defRPr>
            </a:pPr>
            <a:endParaRPr dirty="0"/>
          </a:p>
          <a:p>
            <a:pPr algn="ctr">
              <a:defRPr sz="2800">
                <a:solidFill>
                  <a:srgbClr val="FFFFFF"/>
                </a:solidFill>
              </a:defRPr>
            </a:pPr>
            <a:r>
              <a:rPr b="1" dirty="0">
                <a:solidFill>
                  <a:srgbClr val="FFFF00"/>
                </a:solidFill>
              </a:rPr>
              <a:t>C. </a:t>
            </a:r>
            <a:r>
              <a:rPr b="1" dirty="0" err="1">
                <a:solidFill>
                  <a:srgbClr val="FFFF00"/>
                </a:solidFill>
              </a:rPr>
              <a:t>Sasso</a:t>
            </a:r>
            <a:r>
              <a:rPr dirty="0"/>
              <a:t> (co-chair) on behalf of the team</a:t>
            </a:r>
          </a:p>
          <a:p>
            <a:pPr algn="ctr">
              <a:defRPr sz="2800">
                <a:solidFill>
                  <a:srgbClr val="FFFFFF"/>
                </a:solidFill>
              </a:defRPr>
            </a:pPr>
            <a:endParaRPr dirty="0"/>
          </a:p>
          <a:p>
            <a:pPr algn="ctr">
              <a:defRPr sz="2800">
                <a:solidFill>
                  <a:srgbClr val="FFFFFF"/>
                </a:solidFill>
              </a:defRPr>
            </a:pPr>
            <a:r>
              <a:rPr dirty="0"/>
              <a:t>Chair: A. Rouillard</a:t>
            </a:r>
          </a:p>
          <a:p>
            <a:pPr algn="ctr">
              <a:defRPr sz="2800">
                <a:solidFill>
                  <a:srgbClr val="FFFFFF"/>
                </a:solidFill>
              </a:defRPr>
            </a:pPr>
            <a:endParaRPr dirty="0"/>
          </a:p>
          <a:p>
            <a:pPr>
              <a:defRPr sz="2300">
                <a:solidFill>
                  <a:srgbClr val="FFFFFF"/>
                </a:solidFill>
              </a:defRPr>
            </a:pPr>
            <a:endParaRPr dirty="0"/>
          </a:p>
        </p:txBody>
      </p:sp>
      <p:pic>
        <p:nvPicPr>
          <p:cNvPr id="7" name="Immagine 6">
            <a:extLst>
              <a:ext uri="{FF2B5EF4-FFF2-40B4-BE49-F238E27FC236}">
                <a16:creationId xmlns:a16="http://schemas.microsoft.com/office/drawing/2014/main" id="{0B968FEA-E5C3-9141-9708-902D4E60D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106" y="5485053"/>
            <a:ext cx="2270579" cy="1135290"/>
          </a:xfrm>
          <a:prstGeom prst="rect">
            <a:avLst/>
          </a:prstGeom>
        </p:spPr>
      </p:pic>
      <p:pic>
        <p:nvPicPr>
          <p:cNvPr id="9" name="Immagine 8">
            <a:extLst>
              <a:ext uri="{FF2B5EF4-FFF2-40B4-BE49-F238E27FC236}">
                <a16:creationId xmlns:a16="http://schemas.microsoft.com/office/drawing/2014/main" id="{F531B739-D2C6-284C-B65C-46E4BA8B17A2}"/>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4532979" y="5478403"/>
            <a:ext cx="1186543" cy="1186543"/>
          </a:xfrm>
          <a:prstGeom prst="rect">
            <a:avLst/>
          </a:prstGeom>
          <a:noFill/>
        </p:spPr>
      </p:pic>
      <p:pic>
        <p:nvPicPr>
          <p:cNvPr id="12" name="Immagine 11">
            <a:extLst>
              <a:ext uri="{FF2B5EF4-FFF2-40B4-BE49-F238E27FC236}">
                <a16:creationId xmlns:a16="http://schemas.microsoft.com/office/drawing/2014/main" id="{5BE3761F-DF54-7E45-B147-1E213007AD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0932" y="5652575"/>
            <a:ext cx="1689100" cy="8382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FECBB5-0B1F-6B42-8344-C091076B5C8B}"/>
              </a:ext>
            </a:extLst>
          </p:cNvPr>
          <p:cNvSpPr>
            <a:spLocks noGrp="1"/>
          </p:cNvSpPr>
          <p:nvPr>
            <p:ph type="title"/>
          </p:nvPr>
        </p:nvSpPr>
        <p:spPr>
          <a:xfrm>
            <a:off x="681037" y="231315"/>
            <a:ext cx="8543926" cy="1325563"/>
          </a:xfrm>
        </p:spPr>
        <p:txBody>
          <a:bodyPr>
            <a:noAutofit/>
          </a:bodyPr>
          <a:lstStyle/>
          <a:p>
            <a:r>
              <a:rPr lang="it-IT" sz="2000" dirty="0" err="1">
                <a:solidFill>
                  <a:srgbClr val="FFFFFF"/>
                </a:solidFill>
              </a:rPr>
              <a:t>We</a:t>
            </a:r>
            <a:r>
              <a:rPr lang="it-IT" sz="2000" dirty="0">
                <a:solidFill>
                  <a:srgbClr val="FFFFFF"/>
                </a:solidFill>
              </a:rPr>
              <a:t> </a:t>
            </a:r>
            <a:r>
              <a:rPr lang="it-IT" sz="2000" dirty="0" err="1">
                <a:solidFill>
                  <a:srgbClr val="FFFFFF"/>
                </a:solidFill>
              </a:rPr>
              <a:t>need</a:t>
            </a:r>
            <a:r>
              <a:rPr lang="it-IT" sz="2000" dirty="0">
                <a:solidFill>
                  <a:srgbClr val="FFFFFF"/>
                </a:solidFill>
              </a:rPr>
              <a:t> </a:t>
            </a:r>
            <a:r>
              <a:rPr lang="it-IT" sz="2000" dirty="0" err="1">
                <a:solidFill>
                  <a:srgbClr val="FFFFFF"/>
                </a:solidFill>
              </a:rPr>
              <a:t>simulated</a:t>
            </a:r>
            <a:r>
              <a:rPr lang="it-IT" sz="2000" dirty="0">
                <a:solidFill>
                  <a:srgbClr val="FFFFFF"/>
                </a:solidFill>
              </a:rPr>
              <a:t> or </a:t>
            </a:r>
            <a:r>
              <a:rPr lang="it-IT" sz="2000" dirty="0" err="1">
                <a:solidFill>
                  <a:srgbClr val="FFFFFF"/>
                </a:solidFill>
              </a:rPr>
              <a:t>inferred</a:t>
            </a:r>
            <a:r>
              <a:rPr lang="it-IT" sz="2000" dirty="0">
                <a:solidFill>
                  <a:srgbClr val="FFFFFF"/>
                </a:solidFill>
              </a:rPr>
              <a:t> </a:t>
            </a:r>
            <a:r>
              <a:rPr lang="it-IT" sz="2000" dirty="0" err="1">
                <a:solidFill>
                  <a:srgbClr val="FFFFFF"/>
                </a:solidFill>
              </a:rPr>
              <a:t>physical</a:t>
            </a:r>
            <a:r>
              <a:rPr lang="it-IT" sz="2000" dirty="0">
                <a:solidFill>
                  <a:srgbClr val="FFFFFF"/>
                </a:solidFill>
              </a:rPr>
              <a:t> </a:t>
            </a:r>
            <a:r>
              <a:rPr lang="it-IT" sz="2000" dirty="0" err="1">
                <a:solidFill>
                  <a:srgbClr val="FFFFFF"/>
                </a:solidFill>
              </a:rPr>
              <a:t>parameters</a:t>
            </a:r>
            <a:r>
              <a:rPr lang="it-IT" sz="2000" dirty="0">
                <a:solidFill>
                  <a:srgbClr val="FFFFFF"/>
                </a:solidFill>
              </a:rPr>
              <a:t> of the corona (</a:t>
            </a:r>
            <a:r>
              <a:rPr lang="it-IT" sz="2000" dirty="0" err="1">
                <a:solidFill>
                  <a:srgbClr val="FFFFFF"/>
                </a:solidFill>
              </a:rPr>
              <a:t>magnetic</a:t>
            </a:r>
            <a:r>
              <a:rPr lang="it-IT" sz="2000" dirty="0">
                <a:solidFill>
                  <a:srgbClr val="FFFFFF"/>
                </a:solidFill>
              </a:rPr>
              <a:t> </a:t>
            </a:r>
            <a:r>
              <a:rPr lang="it-IT" sz="2000" dirty="0" err="1">
                <a:solidFill>
                  <a:srgbClr val="FFFFFF"/>
                </a:solidFill>
              </a:rPr>
              <a:t>fields</a:t>
            </a:r>
            <a:r>
              <a:rPr lang="it-IT" sz="2000" dirty="0">
                <a:solidFill>
                  <a:srgbClr val="FFFFFF"/>
                </a:solidFill>
              </a:rPr>
              <a:t>, </a:t>
            </a:r>
            <a:r>
              <a:rPr lang="it-IT" sz="2000" dirty="0" err="1">
                <a:solidFill>
                  <a:srgbClr val="FFFFFF"/>
                </a:solidFill>
              </a:rPr>
              <a:t>speeds</a:t>
            </a:r>
            <a:r>
              <a:rPr lang="it-IT" sz="2000" dirty="0">
                <a:solidFill>
                  <a:srgbClr val="FFFFFF"/>
                </a:solidFill>
              </a:rPr>
              <a:t>, </a:t>
            </a:r>
            <a:r>
              <a:rPr lang="it-IT" sz="2000" dirty="0" err="1">
                <a:solidFill>
                  <a:srgbClr val="FFFFFF"/>
                </a:solidFill>
              </a:rPr>
              <a:t>density</a:t>
            </a:r>
            <a:r>
              <a:rPr lang="it-IT" sz="2000" dirty="0">
                <a:solidFill>
                  <a:srgbClr val="FFFFFF"/>
                </a:solidFill>
              </a:rPr>
              <a:t>, </a:t>
            </a:r>
            <a:r>
              <a:rPr lang="it-IT" sz="2000" dirty="0" err="1">
                <a:solidFill>
                  <a:srgbClr val="FFFFFF"/>
                </a:solidFill>
              </a:rPr>
              <a:t>temperatures</a:t>
            </a:r>
            <a:r>
              <a:rPr lang="it-IT" sz="2000" dirty="0">
                <a:solidFill>
                  <a:srgbClr val="FFFFFF"/>
                </a:solidFill>
              </a:rPr>
              <a:t>) for </a:t>
            </a:r>
            <a:r>
              <a:rPr lang="it-IT" sz="2000" dirty="0" err="1">
                <a:solidFill>
                  <a:srgbClr val="FFFFFF"/>
                </a:solidFill>
              </a:rPr>
              <a:t>all</a:t>
            </a:r>
            <a:r>
              <a:rPr lang="it-IT" sz="2000" dirty="0">
                <a:solidFill>
                  <a:srgbClr val="FFFFFF"/>
                </a:solidFill>
              </a:rPr>
              <a:t> </a:t>
            </a:r>
            <a:r>
              <a:rPr lang="it-IT" sz="2000" dirty="0" err="1">
                <a:solidFill>
                  <a:srgbClr val="FFFFFF"/>
                </a:solidFill>
              </a:rPr>
              <a:t>topics</a:t>
            </a:r>
            <a:r>
              <a:rPr lang="it-IT" sz="2000" dirty="0">
                <a:solidFill>
                  <a:srgbClr val="FFFFFF"/>
                </a:solidFill>
              </a:rPr>
              <a:t> (</a:t>
            </a:r>
            <a:r>
              <a:rPr lang="it-IT" sz="2000" dirty="0" err="1">
                <a:solidFill>
                  <a:srgbClr val="FFFFFF"/>
                </a:solidFill>
              </a:rPr>
              <a:t>SEPs</a:t>
            </a:r>
            <a:r>
              <a:rPr lang="it-IT" sz="2000" dirty="0">
                <a:solidFill>
                  <a:srgbClr val="FFFFFF"/>
                </a:solidFill>
              </a:rPr>
              <a:t>, solar </a:t>
            </a:r>
            <a:r>
              <a:rPr lang="it-IT" sz="2000" dirty="0" err="1">
                <a:solidFill>
                  <a:srgbClr val="FFFFFF"/>
                </a:solidFill>
              </a:rPr>
              <a:t>wind</a:t>
            </a:r>
            <a:r>
              <a:rPr lang="it-IT" sz="2000" dirty="0">
                <a:solidFill>
                  <a:srgbClr val="FFFFFF"/>
                </a:solidFill>
              </a:rPr>
              <a:t>, </a:t>
            </a:r>
            <a:r>
              <a:rPr lang="it-IT" sz="2000" dirty="0" err="1">
                <a:solidFill>
                  <a:srgbClr val="FFFFFF"/>
                </a:solidFill>
              </a:rPr>
              <a:t>CMEs</a:t>
            </a:r>
            <a:r>
              <a:rPr lang="it-IT" sz="2000" dirty="0">
                <a:solidFill>
                  <a:srgbClr val="FFFFFF"/>
                </a:solidFill>
              </a:rPr>
              <a:t>) </a:t>
            </a:r>
            <a:br>
              <a:rPr lang="it-IT" sz="2000" dirty="0"/>
            </a:br>
            <a:endParaRPr lang="it-IT" sz="2000" dirty="0"/>
          </a:p>
        </p:txBody>
      </p:sp>
      <p:sp>
        <p:nvSpPr>
          <p:cNvPr id="3" name="Segnaposto testo 2">
            <a:extLst>
              <a:ext uri="{FF2B5EF4-FFF2-40B4-BE49-F238E27FC236}">
                <a16:creationId xmlns:a16="http://schemas.microsoft.com/office/drawing/2014/main" id="{05690E4B-A20E-DD4B-BA2E-CC3D8DCF8FC4}"/>
              </a:ext>
            </a:extLst>
          </p:cNvPr>
          <p:cNvSpPr>
            <a:spLocks noGrp="1"/>
          </p:cNvSpPr>
          <p:nvPr>
            <p:ph type="body" idx="1"/>
          </p:nvPr>
        </p:nvSpPr>
        <p:spPr>
          <a:xfrm>
            <a:off x="859454" y="4664887"/>
            <a:ext cx="8543926" cy="1939500"/>
          </a:xfrm>
        </p:spPr>
        <p:txBody>
          <a:bodyPr>
            <a:normAutofit fontScale="70000" lnSpcReduction="20000"/>
          </a:bodyPr>
          <a:lstStyle/>
          <a:p>
            <a:r>
              <a:rPr lang="it-IT" dirty="0" err="1">
                <a:solidFill>
                  <a:srgbClr val="FFFFFF"/>
                </a:solidFill>
              </a:rPr>
              <a:t>Forward</a:t>
            </a:r>
            <a:r>
              <a:rPr lang="it-IT" dirty="0">
                <a:solidFill>
                  <a:srgbClr val="FFFFFF"/>
                </a:solidFill>
              </a:rPr>
              <a:t> </a:t>
            </a:r>
            <a:r>
              <a:rPr lang="it-IT" dirty="0" err="1">
                <a:solidFill>
                  <a:srgbClr val="FFFFFF"/>
                </a:solidFill>
              </a:rPr>
              <a:t>modelling</a:t>
            </a:r>
            <a:r>
              <a:rPr lang="it-IT" dirty="0">
                <a:solidFill>
                  <a:srgbClr val="FFFFFF"/>
                </a:solidFill>
              </a:rPr>
              <a:t>: </a:t>
            </a:r>
            <a:r>
              <a:rPr lang="it-IT" dirty="0" err="1">
                <a:solidFill>
                  <a:srgbClr val="FFFFFF"/>
                </a:solidFill>
              </a:rPr>
              <a:t>converting</a:t>
            </a:r>
            <a:r>
              <a:rPr lang="it-IT" dirty="0">
                <a:solidFill>
                  <a:srgbClr val="FFFFFF"/>
                </a:solidFill>
              </a:rPr>
              <a:t> </a:t>
            </a:r>
            <a:r>
              <a:rPr lang="it-IT" dirty="0" err="1">
                <a:solidFill>
                  <a:srgbClr val="FFFFFF"/>
                </a:solidFill>
              </a:rPr>
              <a:t>simulations</a:t>
            </a:r>
            <a:r>
              <a:rPr lang="it-IT" dirty="0">
                <a:solidFill>
                  <a:srgbClr val="FFFFFF"/>
                </a:solidFill>
              </a:rPr>
              <a:t> </a:t>
            </a:r>
            <a:r>
              <a:rPr lang="it-IT" dirty="0" err="1">
                <a:solidFill>
                  <a:srgbClr val="FFFFFF"/>
                </a:solidFill>
              </a:rPr>
              <a:t>into</a:t>
            </a:r>
            <a:r>
              <a:rPr lang="it-IT" dirty="0">
                <a:solidFill>
                  <a:srgbClr val="FFFFFF"/>
                </a:solidFill>
              </a:rPr>
              <a:t> </a:t>
            </a:r>
            <a:r>
              <a:rPr lang="it-IT" dirty="0" err="1">
                <a:solidFill>
                  <a:srgbClr val="FFFFFF"/>
                </a:solidFill>
              </a:rPr>
              <a:t>synthetic</a:t>
            </a:r>
            <a:r>
              <a:rPr lang="it-IT" dirty="0">
                <a:solidFill>
                  <a:srgbClr val="FFFFFF"/>
                </a:solidFill>
              </a:rPr>
              <a:t> RS -&gt; compare to </a:t>
            </a:r>
            <a:r>
              <a:rPr lang="it-IT" dirty="0" err="1">
                <a:solidFill>
                  <a:srgbClr val="FFFFFF"/>
                </a:solidFill>
              </a:rPr>
              <a:t>observation</a:t>
            </a:r>
            <a:r>
              <a:rPr lang="it-IT" dirty="0">
                <a:solidFill>
                  <a:srgbClr val="FFFFFF"/>
                </a:solidFill>
              </a:rPr>
              <a:t> </a:t>
            </a:r>
          </a:p>
          <a:p>
            <a:r>
              <a:rPr lang="it-IT" dirty="0">
                <a:solidFill>
                  <a:srgbClr val="FFFFFF"/>
                </a:solidFill>
              </a:rPr>
              <a:t>Inverse </a:t>
            </a:r>
            <a:r>
              <a:rPr lang="it-IT" dirty="0" err="1">
                <a:solidFill>
                  <a:srgbClr val="FFFFFF"/>
                </a:solidFill>
              </a:rPr>
              <a:t>modelling</a:t>
            </a:r>
            <a:r>
              <a:rPr lang="it-IT" dirty="0">
                <a:solidFill>
                  <a:srgbClr val="FFFFFF"/>
                </a:solidFill>
              </a:rPr>
              <a:t>: </a:t>
            </a:r>
            <a:r>
              <a:rPr lang="it-IT" dirty="0" err="1">
                <a:solidFill>
                  <a:srgbClr val="FFFFFF"/>
                </a:solidFill>
              </a:rPr>
              <a:t>using</a:t>
            </a:r>
            <a:r>
              <a:rPr lang="it-IT" dirty="0">
                <a:solidFill>
                  <a:srgbClr val="FFFFFF"/>
                </a:solidFill>
              </a:rPr>
              <a:t> RS </a:t>
            </a:r>
            <a:r>
              <a:rPr lang="it-IT" dirty="0" err="1">
                <a:solidFill>
                  <a:srgbClr val="FFFFFF"/>
                </a:solidFill>
              </a:rPr>
              <a:t>observations</a:t>
            </a:r>
            <a:r>
              <a:rPr lang="it-IT" dirty="0">
                <a:solidFill>
                  <a:srgbClr val="FFFFFF"/>
                </a:solidFill>
              </a:rPr>
              <a:t> to </a:t>
            </a:r>
            <a:r>
              <a:rPr lang="it-IT" dirty="0" err="1">
                <a:solidFill>
                  <a:srgbClr val="FFFFFF"/>
                </a:solidFill>
              </a:rPr>
              <a:t>infer</a:t>
            </a:r>
            <a:r>
              <a:rPr lang="it-IT" dirty="0">
                <a:solidFill>
                  <a:srgbClr val="FFFFFF"/>
                </a:solidFill>
              </a:rPr>
              <a:t> </a:t>
            </a:r>
            <a:r>
              <a:rPr lang="it-IT" dirty="0" err="1">
                <a:solidFill>
                  <a:srgbClr val="FFFFFF"/>
                </a:solidFill>
              </a:rPr>
              <a:t>coronal</a:t>
            </a:r>
            <a:r>
              <a:rPr lang="it-IT" dirty="0">
                <a:solidFill>
                  <a:srgbClr val="FFFFFF"/>
                </a:solidFill>
              </a:rPr>
              <a:t> </a:t>
            </a:r>
            <a:r>
              <a:rPr lang="it-IT" dirty="0" err="1">
                <a:solidFill>
                  <a:srgbClr val="FFFFFF"/>
                </a:solidFill>
              </a:rPr>
              <a:t>properties</a:t>
            </a:r>
            <a:r>
              <a:rPr lang="it-IT" dirty="0">
                <a:solidFill>
                  <a:srgbClr val="FFFFFF"/>
                </a:solidFill>
              </a:rPr>
              <a:t> -&gt; compare to model </a:t>
            </a:r>
          </a:p>
          <a:p>
            <a:pPr marL="0" indent="0">
              <a:buNone/>
            </a:pPr>
            <a:br>
              <a:rPr lang="it-IT" dirty="0">
                <a:solidFill>
                  <a:srgbClr val="FFFFFF"/>
                </a:solidFill>
              </a:rPr>
            </a:br>
            <a:r>
              <a:rPr lang="it-IT" dirty="0">
                <a:solidFill>
                  <a:srgbClr val="FFFFFF"/>
                </a:solidFill>
              </a:rPr>
              <a:t>With multi-</a:t>
            </a:r>
            <a:r>
              <a:rPr lang="it-IT" dirty="0" err="1">
                <a:solidFill>
                  <a:srgbClr val="FFFFFF"/>
                </a:solidFill>
              </a:rPr>
              <a:t>instrumental</a:t>
            </a:r>
            <a:r>
              <a:rPr lang="it-IT" dirty="0">
                <a:solidFill>
                  <a:srgbClr val="FFFFFF"/>
                </a:solidFill>
              </a:rPr>
              <a:t> and multi-</a:t>
            </a:r>
            <a:r>
              <a:rPr lang="it-IT" dirty="0" err="1">
                <a:solidFill>
                  <a:srgbClr val="FFFFFF"/>
                </a:solidFill>
              </a:rPr>
              <a:t>spacecraft</a:t>
            </a:r>
            <a:r>
              <a:rPr lang="it-IT" dirty="0">
                <a:solidFill>
                  <a:srgbClr val="FFFFFF"/>
                </a:solidFill>
              </a:rPr>
              <a:t> </a:t>
            </a:r>
            <a:r>
              <a:rPr lang="it-IT" dirty="0" err="1">
                <a:solidFill>
                  <a:srgbClr val="FFFFFF"/>
                </a:solidFill>
              </a:rPr>
              <a:t>studies</a:t>
            </a:r>
            <a:r>
              <a:rPr lang="it-IT" dirty="0">
                <a:solidFill>
                  <a:srgbClr val="FFFFFF"/>
                </a:solidFill>
              </a:rPr>
              <a:t> </a:t>
            </a:r>
            <a:r>
              <a:rPr lang="it-IT" dirty="0" err="1">
                <a:solidFill>
                  <a:srgbClr val="FFFFFF"/>
                </a:solidFill>
              </a:rPr>
              <a:t>we</a:t>
            </a:r>
            <a:r>
              <a:rPr lang="it-IT" dirty="0">
                <a:solidFill>
                  <a:srgbClr val="FFFFFF"/>
                </a:solidFill>
              </a:rPr>
              <a:t> </a:t>
            </a:r>
            <a:r>
              <a:rPr lang="it-IT" dirty="0" err="1">
                <a:solidFill>
                  <a:srgbClr val="FFFFFF"/>
                </a:solidFill>
              </a:rPr>
              <a:t>immediately</a:t>
            </a:r>
            <a:r>
              <a:rPr lang="it-IT" dirty="0">
                <a:solidFill>
                  <a:srgbClr val="FFFFFF"/>
                </a:solidFill>
              </a:rPr>
              <a:t> face the </a:t>
            </a:r>
            <a:r>
              <a:rPr lang="it-IT" dirty="0" err="1">
                <a:solidFill>
                  <a:srgbClr val="FFFFFF"/>
                </a:solidFill>
              </a:rPr>
              <a:t>problem</a:t>
            </a:r>
            <a:r>
              <a:rPr lang="it-IT" dirty="0">
                <a:solidFill>
                  <a:srgbClr val="FFFFFF"/>
                </a:solidFill>
              </a:rPr>
              <a:t> of </a:t>
            </a:r>
            <a:r>
              <a:rPr lang="it-IT" b="1" dirty="0" err="1">
                <a:solidFill>
                  <a:srgbClr val="FFFFFF"/>
                </a:solidFill>
              </a:rPr>
              <a:t>synchronicity</a:t>
            </a:r>
            <a:r>
              <a:rPr lang="it-IT" b="1" dirty="0">
                <a:solidFill>
                  <a:srgbClr val="FFFFFF"/>
                </a:solidFill>
              </a:rPr>
              <a:t> </a:t>
            </a:r>
            <a:r>
              <a:rPr lang="it-IT" dirty="0">
                <a:solidFill>
                  <a:srgbClr val="FFFFFF"/>
                </a:solidFill>
              </a:rPr>
              <a:t>and </a:t>
            </a:r>
            <a:r>
              <a:rPr lang="it-IT" b="1" dirty="0" err="1">
                <a:solidFill>
                  <a:srgbClr val="FFFFFF"/>
                </a:solidFill>
              </a:rPr>
              <a:t>spatial</a:t>
            </a:r>
            <a:r>
              <a:rPr lang="it-IT" b="1" dirty="0">
                <a:solidFill>
                  <a:srgbClr val="FFFFFF"/>
                </a:solidFill>
              </a:rPr>
              <a:t> </a:t>
            </a:r>
            <a:r>
              <a:rPr lang="it-IT" b="1" dirty="0" err="1">
                <a:solidFill>
                  <a:srgbClr val="FFFFFF"/>
                </a:solidFill>
              </a:rPr>
              <a:t>variability</a:t>
            </a:r>
            <a:r>
              <a:rPr lang="it-IT" b="1" dirty="0">
                <a:solidFill>
                  <a:srgbClr val="FFFFFF"/>
                </a:solidFill>
              </a:rPr>
              <a:t>. </a:t>
            </a:r>
            <a:endParaRPr lang="it-IT" dirty="0">
              <a:solidFill>
                <a:srgbClr val="FFFFFF"/>
              </a:solidFill>
            </a:endParaRPr>
          </a:p>
          <a:p>
            <a:endParaRPr lang="it-IT" dirty="0">
              <a:solidFill>
                <a:srgbClr val="FFFFFF"/>
              </a:solidFill>
            </a:endParaRPr>
          </a:p>
        </p:txBody>
      </p:sp>
      <p:pic>
        <p:nvPicPr>
          <p:cNvPr id="6" name="Immagine 5">
            <a:extLst>
              <a:ext uri="{FF2B5EF4-FFF2-40B4-BE49-F238E27FC236}">
                <a16:creationId xmlns:a16="http://schemas.microsoft.com/office/drawing/2014/main" id="{07C13235-9CA5-FA4C-83DA-C939B0AD5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84" y="1378459"/>
            <a:ext cx="2463800" cy="2654300"/>
          </a:xfrm>
          <a:prstGeom prst="rect">
            <a:avLst/>
          </a:prstGeom>
        </p:spPr>
      </p:pic>
      <p:pic>
        <p:nvPicPr>
          <p:cNvPr id="8" name="Immagine 7">
            <a:extLst>
              <a:ext uri="{FF2B5EF4-FFF2-40B4-BE49-F238E27FC236}">
                <a16:creationId xmlns:a16="http://schemas.microsoft.com/office/drawing/2014/main" id="{4CF31D48-B5DA-1648-B8B7-AD30AE603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004" y="1512272"/>
            <a:ext cx="2317991" cy="2439990"/>
          </a:xfrm>
          <a:prstGeom prst="rect">
            <a:avLst/>
          </a:prstGeom>
        </p:spPr>
      </p:pic>
      <p:pic>
        <p:nvPicPr>
          <p:cNvPr id="10" name="Immagine 9">
            <a:extLst>
              <a:ext uri="{FF2B5EF4-FFF2-40B4-BE49-F238E27FC236}">
                <a16:creationId xmlns:a16="http://schemas.microsoft.com/office/drawing/2014/main" id="{5491BB72-3762-A94B-9CCC-A79BA0EFCC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1163" y="1378459"/>
            <a:ext cx="2463800" cy="2641478"/>
          </a:xfrm>
          <a:prstGeom prst="rect">
            <a:avLst/>
          </a:prstGeom>
        </p:spPr>
      </p:pic>
      <p:sp>
        <p:nvSpPr>
          <p:cNvPr id="11" name="Rettangolo 10">
            <a:extLst>
              <a:ext uri="{FF2B5EF4-FFF2-40B4-BE49-F238E27FC236}">
                <a16:creationId xmlns:a16="http://schemas.microsoft.com/office/drawing/2014/main" id="{0CFBD500-4E66-074C-A069-5B318106C591}"/>
              </a:ext>
            </a:extLst>
          </p:cNvPr>
          <p:cNvSpPr/>
          <p:nvPr/>
        </p:nvSpPr>
        <p:spPr>
          <a:xfrm>
            <a:off x="1243523" y="4133791"/>
            <a:ext cx="1705916" cy="369332"/>
          </a:xfrm>
          <a:prstGeom prst="rect">
            <a:avLst/>
          </a:prstGeom>
        </p:spPr>
        <p:txBody>
          <a:bodyPr wrap="none">
            <a:spAutoFit/>
          </a:bodyPr>
          <a:lstStyle/>
          <a:p>
            <a:r>
              <a:rPr lang="it-IT" dirty="0">
                <a:solidFill>
                  <a:srgbClr val="FF0000"/>
                </a:solidFill>
                <a:latin typeface="Calibri" panose="020F0502020204030204" pitchFamily="34" charset="0"/>
              </a:rPr>
              <a:t>Slow solar </a:t>
            </a:r>
            <a:r>
              <a:rPr lang="it-IT" dirty="0" err="1">
                <a:solidFill>
                  <a:srgbClr val="FF0000"/>
                </a:solidFill>
                <a:latin typeface="Calibri" panose="020F0502020204030204" pitchFamily="34" charset="0"/>
              </a:rPr>
              <a:t>wind</a:t>
            </a:r>
            <a:r>
              <a:rPr lang="it-IT" dirty="0">
                <a:solidFill>
                  <a:srgbClr val="FF0000"/>
                </a:solidFill>
                <a:latin typeface="Calibri" panose="020F0502020204030204" pitchFamily="34" charset="0"/>
              </a:rPr>
              <a:t> </a:t>
            </a:r>
            <a:endParaRPr lang="it-IT" dirty="0"/>
          </a:p>
        </p:txBody>
      </p:sp>
      <p:sp>
        <p:nvSpPr>
          <p:cNvPr id="14" name="Rettangolo 13">
            <a:extLst>
              <a:ext uri="{FF2B5EF4-FFF2-40B4-BE49-F238E27FC236}">
                <a16:creationId xmlns:a16="http://schemas.microsoft.com/office/drawing/2014/main" id="{DEA83C95-CE6F-F743-92D9-9BD16F815A0E}"/>
              </a:ext>
            </a:extLst>
          </p:cNvPr>
          <p:cNvSpPr/>
          <p:nvPr/>
        </p:nvSpPr>
        <p:spPr>
          <a:xfrm>
            <a:off x="4278776" y="4135452"/>
            <a:ext cx="1348446" cy="369332"/>
          </a:xfrm>
          <a:prstGeom prst="rect">
            <a:avLst/>
          </a:prstGeom>
        </p:spPr>
        <p:txBody>
          <a:bodyPr wrap="none">
            <a:spAutoFit/>
          </a:bodyPr>
          <a:lstStyle/>
          <a:p>
            <a:r>
              <a:rPr lang="it-IT" dirty="0">
                <a:solidFill>
                  <a:srgbClr val="FF0000"/>
                </a:solidFill>
                <a:latin typeface="Calibri" panose="020F0502020204030204" pitchFamily="34" charset="0"/>
              </a:rPr>
              <a:t>SEP </a:t>
            </a:r>
            <a:r>
              <a:rPr lang="it-IT" dirty="0" err="1">
                <a:solidFill>
                  <a:srgbClr val="FF0000"/>
                </a:solidFill>
                <a:latin typeface="Calibri" panose="020F0502020204030204" pitchFamily="34" charset="0"/>
              </a:rPr>
              <a:t>studies</a:t>
            </a:r>
            <a:r>
              <a:rPr lang="it-IT" dirty="0">
                <a:solidFill>
                  <a:srgbClr val="FF0000"/>
                </a:solidFill>
                <a:latin typeface="Calibri" panose="020F0502020204030204" pitchFamily="34" charset="0"/>
              </a:rPr>
              <a:t>  </a:t>
            </a:r>
            <a:endParaRPr lang="it-IT" dirty="0"/>
          </a:p>
        </p:txBody>
      </p:sp>
      <p:sp>
        <p:nvSpPr>
          <p:cNvPr id="15" name="Rettangolo 14">
            <a:extLst>
              <a:ext uri="{FF2B5EF4-FFF2-40B4-BE49-F238E27FC236}">
                <a16:creationId xmlns:a16="http://schemas.microsoft.com/office/drawing/2014/main" id="{C6D3F847-520C-614C-A566-78B9169043BC}"/>
              </a:ext>
            </a:extLst>
          </p:cNvPr>
          <p:cNvSpPr/>
          <p:nvPr/>
        </p:nvSpPr>
        <p:spPr>
          <a:xfrm>
            <a:off x="7323649" y="4135452"/>
            <a:ext cx="1338828" cy="369332"/>
          </a:xfrm>
          <a:prstGeom prst="rect">
            <a:avLst/>
          </a:prstGeom>
        </p:spPr>
        <p:txBody>
          <a:bodyPr wrap="none">
            <a:spAutoFit/>
          </a:bodyPr>
          <a:lstStyle/>
          <a:p>
            <a:r>
              <a:rPr lang="it-IT" dirty="0">
                <a:solidFill>
                  <a:srgbClr val="FF0000"/>
                </a:solidFill>
                <a:latin typeface="Calibri" panose="020F0502020204030204" pitchFamily="34" charset="0"/>
              </a:rPr>
              <a:t>CME </a:t>
            </a:r>
            <a:r>
              <a:rPr lang="it-IT" dirty="0" err="1">
                <a:solidFill>
                  <a:srgbClr val="FF0000"/>
                </a:solidFill>
                <a:latin typeface="Calibri" panose="020F0502020204030204" pitchFamily="34" charset="0"/>
              </a:rPr>
              <a:t>studies</a:t>
            </a:r>
            <a:endParaRPr lang="it-IT" dirty="0"/>
          </a:p>
        </p:txBody>
      </p:sp>
    </p:spTree>
    <p:extLst>
      <p:ext uri="{BB962C8B-B14F-4D97-AF65-F5344CB8AC3E}">
        <p14:creationId xmlns:p14="http://schemas.microsoft.com/office/powerpoint/2010/main" val="321313924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ZoneTexte 3"/>
          <p:cNvSpPr txBox="1"/>
          <p:nvPr/>
        </p:nvSpPr>
        <p:spPr>
          <a:xfrm>
            <a:off x="282544" y="278130"/>
            <a:ext cx="9086912" cy="65094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300" b="1">
                <a:solidFill>
                  <a:srgbClr val="FFFF00"/>
                </a:solidFill>
              </a:defRPr>
            </a:pPr>
            <a:r>
              <a:rPr dirty="0"/>
              <a:t>Developments/adaption of tools to model</a:t>
            </a:r>
          </a:p>
          <a:p>
            <a:pPr>
              <a:defRPr sz="1900">
                <a:solidFill>
                  <a:srgbClr val="FFFFFF"/>
                </a:solidFill>
              </a:defRPr>
            </a:pPr>
            <a:endParaRPr dirty="0"/>
          </a:p>
          <a:p>
            <a:pPr marL="342899" indent="-342899">
              <a:buSzPct val="100000"/>
              <a:buFont typeface="Arial"/>
              <a:buChar char="•"/>
              <a:defRPr sz="1900">
                <a:solidFill>
                  <a:srgbClr val="FFFFFF"/>
                </a:solidFill>
              </a:defRPr>
            </a:pPr>
            <a:r>
              <a:rPr dirty="0"/>
              <a:t>Solar wind at PSP/</a:t>
            </a:r>
            <a:r>
              <a:rPr dirty="0" err="1"/>
              <a:t>SolO</a:t>
            </a:r>
            <a:r>
              <a:rPr dirty="0"/>
              <a:t> in real time (in progress </a:t>
            </a:r>
            <a:r>
              <a:rPr dirty="0">
                <a:solidFill>
                  <a:srgbClr val="FFFF00"/>
                </a:solidFill>
              </a:rPr>
              <a:t>MULTI-VP</a:t>
            </a:r>
            <a:r>
              <a:rPr dirty="0"/>
              <a:t>)</a:t>
            </a:r>
          </a:p>
          <a:p>
            <a:pPr marL="342899" indent="-342899">
              <a:buSzPct val="100000"/>
              <a:buFont typeface="Arial"/>
              <a:buChar char="•"/>
              <a:defRPr sz="1900">
                <a:solidFill>
                  <a:srgbClr val="FFFFFF"/>
                </a:solidFill>
              </a:defRPr>
            </a:pPr>
            <a:endParaRPr dirty="0"/>
          </a:p>
          <a:p>
            <a:pPr marL="342899" indent="-342899">
              <a:buSzPct val="100000"/>
              <a:buFont typeface="Arial"/>
              <a:buChar char="•"/>
              <a:defRPr sz="1900">
                <a:solidFill>
                  <a:srgbClr val="FFFFFF"/>
                </a:solidFill>
              </a:defRPr>
            </a:pPr>
            <a:r>
              <a:rPr dirty="0"/>
              <a:t>Model flux ropes and shocks from the Sun to PSP (first papers to be submitted flux ropes in WISPR. Space Weather Tool V2 online and to be updated soon for PSP)</a:t>
            </a:r>
            <a:endParaRPr lang="it-IT" dirty="0"/>
          </a:p>
          <a:p>
            <a:pPr marL="342899" indent="-342899">
              <a:buSzPct val="100000"/>
              <a:buFont typeface="Arial"/>
              <a:buChar char="•"/>
              <a:defRPr sz="1900">
                <a:solidFill>
                  <a:srgbClr val="FFFFFF"/>
                </a:solidFill>
              </a:defRPr>
            </a:pPr>
            <a:endParaRPr lang="it-IT" dirty="0"/>
          </a:p>
          <a:p>
            <a:pPr marL="342899" indent="-342899">
              <a:buSzPct val="100000"/>
              <a:buFont typeface="Arial"/>
              <a:buChar char="•"/>
              <a:defRPr sz="1900">
                <a:solidFill>
                  <a:srgbClr val="FFFFFF"/>
                </a:solidFill>
              </a:defRPr>
            </a:pPr>
            <a:r>
              <a:rPr lang="it-IT" dirty="0" err="1"/>
              <a:t>Models</a:t>
            </a:r>
            <a:r>
              <a:rPr lang="it-IT" dirty="0"/>
              <a:t> to </a:t>
            </a:r>
            <a:r>
              <a:rPr lang="it-IT" dirty="0" err="1"/>
              <a:t>identify</a:t>
            </a:r>
            <a:r>
              <a:rPr lang="it-IT" dirty="0"/>
              <a:t> </a:t>
            </a:r>
            <a:r>
              <a:rPr lang="it-IT" dirty="0" err="1"/>
              <a:t>possible</a:t>
            </a:r>
            <a:r>
              <a:rPr lang="it-IT" dirty="0"/>
              <a:t> </a:t>
            </a:r>
            <a:r>
              <a:rPr lang="it-IT" dirty="0" err="1"/>
              <a:t>eruptive</a:t>
            </a:r>
            <a:r>
              <a:rPr lang="it-IT" dirty="0"/>
              <a:t> </a:t>
            </a:r>
            <a:r>
              <a:rPr lang="it-IT" dirty="0" err="1"/>
              <a:t>active</a:t>
            </a:r>
            <a:r>
              <a:rPr lang="it-IT" dirty="0"/>
              <a:t> </a:t>
            </a:r>
            <a:r>
              <a:rPr lang="it-IT" dirty="0" err="1"/>
              <a:t>region</a:t>
            </a:r>
            <a:r>
              <a:rPr lang="it-IT" dirty="0"/>
              <a:t> (</a:t>
            </a:r>
            <a:r>
              <a:rPr lang="it-IT" dirty="0">
                <a:solidFill>
                  <a:srgbClr val="FFFF00"/>
                </a:solidFill>
              </a:rPr>
              <a:t>S2WARM</a:t>
            </a:r>
            <a:r>
              <a:rPr lang="it-IT" dirty="0"/>
              <a:t>– P. Pagano)</a:t>
            </a:r>
            <a:br>
              <a:rPr dirty="0"/>
            </a:br>
            <a:endParaRPr dirty="0"/>
          </a:p>
          <a:p>
            <a:pPr marL="342899" indent="-342899">
              <a:buSzPct val="100000"/>
              <a:buFont typeface="Arial"/>
              <a:buChar char="•"/>
              <a:defRPr sz="1900">
                <a:solidFill>
                  <a:srgbClr val="FFFFFF"/>
                </a:solidFill>
              </a:defRPr>
            </a:pPr>
            <a:r>
              <a:rPr dirty="0"/>
              <a:t>Develop coronal shocks catalogue and make it available on the tools (First catalogue done and study published) </a:t>
            </a:r>
            <a:br>
              <a:rPr dirty="0"/>
            </a:br>
            <a:endParaRPr dirty="0"/>
          </a:p>
          <a:p>
            <a:pPr marL="342899" indent="-342899">
              <a:buSzPct val="100000"/>
              <a:buFont typeface="Arial"/>
              <a:buChar char="•"/>
              <a:defRPr sz="1900">
                <a:solidFill>
                  <a:srgbClr val="FFFFFF"/>
                </a:solidFill>
              </a:defRPr>
            </a:pPr>
            <a:r>
              <a:rPr dirty="0"/>
              <a:t>Tomography </a:t>
            </a:r>
            <a:r>
              <a:rPr dirty="0" err="1"/>
              <a:t>reconst</a:t>
            </a:r>
            <a:r>
              <a:rPr lang="it-IT" dirty="0" err="1"/>
              <a:t>r</a:t>
            </a:r>
            <a:r>
              <a:rPr dirty="0" err="1"/>
              <a:t>uction</a:t>
            </a:r>
            <a:r>
              <a:rPr dirty="0"/>
              <a:t> (?)</a:t>
            </a:r>
          </a:p>
          <a:p>
            <a:pPr>
              <a:defRPr sz="1900">
                <a:solidFill>
                  <a:srgbClr val="FFFFFF"/>
                </a:solidFill>
              </a:defRPr>
            </a:pPr>
            <a:endParaRPr dirty="0"/>
          </a:p>
          <a:p>
            <a:pPr>
              <a:defRPr sz="1900">
                <a:solidFill>
                  <a:srgbClr val="FFFFFF"/>
                </a:solidFill>
              </a:defRPr>
            </a:pPr>
            <a:r>
              <a:rPr dirty="0"/>
              <a:t>Modify tools to integrate PSP/</a:t>
            </a:r>
            <a:r>
              <a:rPr dirty="0" err="1"/>
              <a:t>SolO</a:t>
            </a:r>
            <a:r>
              <a:rPr dirty="0"/>
              <a:t> orbits/</a:t>
            </a:r>
            <a:r>
              <a:rPr dirty="0" err="1"/>
              <a:t>fov</a:t>
            </a:r>
            <a:r>
              <a:rPr dirty="0"/>
              <a:t>:</a:t>
            </a:r>
          </a:p>
          <a:p>
            <a:pPr>
              <a:defRPr sz="1900">
                <a:solidFill>
                  <a:srgbClr val="FFFFFF"/>
                </a:solidFill>
              </a:defRPr>
            </a:pPr>
            <a:endParaRPr dirty="0"/>
          </a:p>
          <a:p>
            <a:pPr marL="342899" indent="-342899">
              <a:buSzPct val="100000"/>
              <a:buFont typeface="Arial"/>
              <a:buChar char="•"/>
              <a:defRPr sz="1900">
                <a:solidFill>
                  <a:srgbClr val="FFFFFF"/>
                </a:solidFill>
              </a:defRPr>
            </a:pPr>
            <a:r>
              <a:rPr dirty="0"/>
              <a:t>Propagation tool (Integration of the WISPR camera, </a:t>
            </a:r>
            <a:r>
              <a:rPr dirty="0" err="1"/>
              <a:t>SolO</a:t>
            </a:r>
            <a:r>
              <a:rPr dirty="0"/>
              <a:t> pending)</a:t>
            </a:r>
            <a:br>
              <a:rPr dirty="0"/>
            </a:br>
            <a:r>
              <a:rPr dirty="0"/>
              <a:t>http://</a:t>
            </a:r>
            <a:r>
              <a:rPr dirty="0" err="1"/>
              <a:t>propagationtool.cdpp.eu</a:t>
            </a:r>
            <a:br>
              <a:rPr dirty="0"/>
            </a:br>
            <a:r>
              <a:rPr dirty="0"/>
              <a:t>I</a:t>
            </a:r>
            <a:r>
              <a:rPr sz="1400" dirty="0"/>
              <a:t>nteractive tool to track solar storms, streams and energetic particles in the heliosphere (CMEs, CIRs, SEPs).</a:t>
            </a:r>
          </a:p>
          <a:p>
            <a:pPr marL="342899" indent="-342899">
              <a:buSzPct val="100000"/>
              <a:buFont typeface="Arial"/>
              <a:buChar char="•"/>
              <a:defRPr sz="1900">
                <a:solidFill>
                  <a:srgbClr val="FFFFFF"/>
                </a:solidFill>
              </a:defRPr>
            </a:pPr>
            <a:r>
              <a:rPr dirty="0"/>
              <a:t>3-D view (Integration of </a:t>
            </a:r>
            <a:r>
              <a:rPr dirty="0" err="1"/>
              <a:t>fovs</a:t>
            </a:r>
            <a:r>
              <a:rPr dirty="0"/>
              <a:t> done for MULTI-VP)</a:t>
            </a:r>
          </a:p>
          <a:p>
            <a:pPr defTabSz="457200">
              <a:defRPr sz="1400">
                <a:solidFill>
                  <a:srgbClr val="002255"/>
                </a:solidFill>
                <a:latin typeface="Arial"/>
                <a:ea typeface="Arial"/>
                <a:cs typeface="Arial"/>
                <a:sym typeface="Arial"/>
              </a:defRPr>
            </a:pPr>
            <a:r>
              <a:rPr sz="1900" dirty="0">
                <a:solidFill>
                  <a:srgbClr val="FFFFFF"/>
                </a:solidFill>
              </a:rPr>
              <a:t>     </a:t>
            </a:r>
            <a:r>
              <a:rPr dirty="0">
                <a:solidFill>
                  <a:srgbClr val="FFFFFF"/>
                </a:solidFill>
              </a:rPr>
              <a:t>3DView is a science tool that offers immediate 3D visualization of spacecraft position and attitude, planetary           </a:t>
            </a:r>
            <a:br>
              <a:rPr dirty="0">
                <a:solidFill>
                  <a:srgbClr val="FFFFFF"/>
                </a:solidFill>
              </a:rPr>
            </a:br>
            <a:r>
              <a:rPr dirty="0">
                <a:solidFill>
                  <a:srgbClr val="FFFFFF"/>
                </a:solidFill>
              </a:rPr>
              <a:t>       ephemerides, as well as scientific data (observations, simulations and models) representation.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ZoneTexte 3"/>
          <p:cNvSpPr txBox="1"/>
          <p:nvPr/>
        </p:nvSpPr>
        <p:spPr>
          <a:xfrm>
            <a:off x="313952" y="240029"/>
            <a:ext cx="9086912" cy="66171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300">
                <a:solidFill>
                  <a:srgbClr val="FFFF00"/>
                </a:solidFill>
              </a:defRPr>
            </a:pPr>
            <a:r>
              <a:rPr b="1" dirty="0"/>
              <a:t>Important issues pending or in discussion</a:t>
            </a:r>
            <a:r>
              <a:rPr lang="it-IT" b="1" dirty="0"/>
              <a:t> (data </a:t>
            </a:r>
            <a:r>
              <a:rPr lang="it-IT" b="1" dirty="0" err="1"/>
              <a:t>analysis</a:t>
            </a:r>
            <a:r>
              <a:rPr lang="it-IT" b="1" dirty="0"/>
              <a:t> </a:t>
            </a:r>
            <a:r>
              <a:rPr lang="it-IT" b="1" dirty="0" err="1"/>
              <a:t>tools</a:t>
            </a:r>
            <a:r>
              <a:rPr lang="it-IT" b="1" dirty="0"/>
              <a:t>)</a:t>
            </a:r>
            <a:br>
              <a:rPr dirty="0"/>
            </a:br>
            <a:endParaRPr dirty="0"/>
          </a:p>
          <a:p>
            <a:pPr>
              <a:defRPr>
                <a:solidFill>
                  <a:srgbClr val="FFFFFF"/>
                </a:solidFill>
              </a:defRPr>
            </a:pPr>
            <a:br>
              <a:rPr dirty="0"/>
            </a:br>
            <a:r>
              <a:rPr dirty="0"/>
              <a:t>Evaluating model accuracy using real time data:</a:t>
            </a:r>
            <a:br>
              <a:rPr dirty="0"/>
            </a:br>
            <a:r>
              <a:rPr dirty="0"/>
              <a:t>— use data from IS to get constrain (for example on ADAPT maps or MULTI-VP) —&gt; LLD for </a:t>
            </a:r>
            <a:r>
              <a:rPr dirty="0" err="1"/>
              <a:t>SolO</a:t>
            </a:r>
            <a:r>
              <a:rPr dirty="0"/>
              <a:t>, PSP no</a:t>
            </a:r>
            <a:br>
              <a:rPr dirty="0"/>
            </a:br>
            <a:r>
              <a:rPr dirty="0"/>
              <a:t>— comparison with EUV maps (coronal holes) —&gt; now in place in the connectivity tool</a:t>
            </a:r>
            <a:br>
              <a:rPr dirty="0"/>
            </a:br>
            <a:r>
              <a:rPr dirty="0"/>
              <a:t>— comparison with WL maps full images and CR maps: latest PSP studies show that for 40-60 </a:t>
            </a:r>
            <a:r>
              <a:rPr dirty="0" err="1"/>
              <a:t>Rsun</a:t>
            </a:r>
            <a:r>
              <a:rPr dirty="0"/>
              <a:t> there is an impressive match between density variation and streamers rays —&gt; There are coordinate activities to produce maps of streamers in real-time (combining STEREO, SOHO) + find ways to exploit streamer maps in real time as additional selection criterion (and prepare for Solar Orbiter Metis)</a:t>
            </a:r>
          </a:p>
          <a:p>
            <a:pPr>
              <a:defRPr>
                <a:solidFill>
                  <a:srgbClr val="FFFFFF"/>
                </a:solidFill>
              </a:defRPr>
            </a:pPr>
            <a:endParaRPr dirty="0"/>
          </a:p>
          <a:p>
            <a:pPr>
              <a:defRPr>
                <a:solidFill>
                  <a:srgbClr val="FFFFFF"/>
                </a:solidFill>
              </a:defRPr>
            </a:pPr>
            <a:r>
              <a:rPr dirty="0"/>
              <a:t>Evaluating model accuracy after data acquisition:</a:t>
            </a:r>
          </a:p>
          <a:p>
            <a:pPr>
              <a:defRPr>
                <a:solidFill>
                  <a:srgbClr val="FFFFFF"/>
                </a:solidFill>
              </a:defRPr>
            </a:pPr>
            <a:endParaRPr dirty="0"/>
          </a:p>
          <a:p>
            <a:pPr>
              <a:defRPr>
                <a:solidFill>
                  <a:srgbClr val="FFFFFF"/>
                </a:solidFill>
              </a:defRPr>
            </a:pPr>
            <a:r>
              <a:rPr dirty="0"/>
              <a:t>— using the above techniques </a:t>
            </a:r>
          </a:p>
          <a:p>
            <a:pPr>
              <a:defRPr>
                <a:solidFill>
                  <a:srgbClr val="FFFFFF"/>
                </a:solidFill>
              </a:defRPr>
            </a:pPr>
            <a:r>
              <a:rPr dirty="0"/>
              <a:t>— comparing the 3-D topologies provided by the </a:t>
            </a:r>
          </a:p>
          <a:p>
            <a:pPr>
              <a:defRPr>
                <a:solidFill>
                  <a:srgbClr val="FFFFFF"/>
                </a:solidFill>
              </a:defRPr>
            </a:pPr>
            <a:r>
              <a:rPr dirty="0"/>
              <a:t>different models to determine why models can be </a:t>
            </a:r>
          </a:p>
          <a:p>
            <a:pPr>
              <a:defRPr>
                <a:solidFill>
                  <a:srgbClr val="FFFFFF"/>
                </a:solidFill>
              </a:defRPr>
            </a:pPr>
            <a:r>
              <a:rPr dirty="0"/>
              <a:t>so different (</a:t>
            </a:r>
            <a:r>
              <a:rPr dirty="0" err="1"/>
              <a:t>Valori</a:t>
            </a:r>
            <a:r>
              <a:rPr dirty="0"/>
              <a:t> &amp; co.) </a:t>
            </a:r>
            <a:br>
              <a:rPr dirty="0"/>
            </a:br>
            <a:br>
              <a:rPr dirty="0"/>
            </a:br>
            <a:br>
              <a:rPr dirty="0"/>
            </a:br>
            <a:br>
              <a:rPr dirty="0"/>
            </a:br>
            <a:endParaRPr dirty="0"/>
          </a:p>
        </p:txBody>
      </p:sp>
      <p:pic>
        <p:nvPicPr>
          <p:cNvPr id="118" name="Schermata 2019-10-17 alle 10.02.27.png" descr="Schermata 2019-10-17 alle 10.02.27.png"/>
          <p:cNvPicPr>
            <a:picLocks noChangeAspect="1"/>
          </p:cNvPicPr>
          <p:nvPr/>
        </p:nvPicPr>
        <p:blipFill>
          <a:blip r:embed="rId2"/>
          <a:stretch>
            <a:fillRect/>
          </a:stretch>
        </p:blipFill>
        <p:spPr>
          <a:xfrm>
            <a:off x="5865613" y="4035830"/>
            <a:ext cx="3684539" cy="2510772"/>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UNPY (David Perez-Suarez) Pyton library for solar physicists, open source"/>
          <p:cNvSpPr txBox="1">
            <a:spLocks noGrp="1"/>
          </p:cNvSpPr>
          <p:nvPr>
            <p:ph type="title"/>
          </p:nvPr>
        </p:nvSpPr>
        <p:spPr>
          <a:prstGeom prst="rect">
            <a:avLst/>
          </a:prstGeom>
        </p:spPr>
        <p:txBody>
          <a:bodyPr/>
          <a:lstStyle/>
          <a:p>
            <a:pPr algn="ctr">
              <a:defRPr>
                <a:solidFill>
                  <a:srgbClr val="FFFFFF"/>
                </a:solidFill>
              </a:defRPr>
            </a:pPr>
            <a:r>
              <a:rPr>
                <a:solidFill>
                  <a:srgbClr val="FFFF00"/>
                </a:solidFill>
              </a:rPr>
              <a:t>SUNPY</a:t>
            </a:r>
            <a:r>
              <a:t> (David Perez-Suarez)</a:t>
            </a:r>
            <a:br/>
            <a:r>
              <a:rPr sz="2500">
                <a:latin typeface="+mj-lt"/>
                <a:ea typeface="+mj-ea"/>
                <a:cs typeface="+mj-cs"/>
                <a:sym typeface="Calibri"/>
              </a:rPr>
              <a:t>Pyton library for solar physicists, open source</a:t>
            </a:r>
          </a:p>
        </p:txBody>
      </p:sp>
      <p:sp>
        <p:nvSpPr>
          <p:cNvPr id="124" name="Task 1: by January for the next MADAWG, each team should start a discussion on if and how they want to implement or develop codes in SunPy.…"/>
          <p:cNvSpPr txBox="1">
            <a:spLocks noGrp="1"/>
          </p:cNvSpPr>
          <p:nvPr>
            <p:ph type="body" idx="1"/>
          </p:nvPr>
        </p:nvSpPr>
        <p:spPr>
          <a:xfrm>
            <a:off x="654708" y="2242780"/>
            <a:ext cx="8543926" cy="5455069"/>
          </a:xfrm>
          <a:prstGeom prst="rect">
            <a:avLst/>
          </a:prstGeom>
        </p:spPr>
        <p:txBody>
          <a:bodyPr>
            <a:normAutofit/>
          </a:bodyPr>
          <a:lstStyle/>
          <a:p>
            <a:pPr marL="0" indent="0" algn="just" defTabSz="457200">
              <a:lnSpc>
                <a:spcPct val="100000"/>
              </a:lnSpc>
              <a:spcBef>
                <a:spcPts val="0"/>
              </a:spcBef>
              <a:buSzTx/>
              <a:buFontTx/>
              <a:buNone/>
              <a:defRPr sz="1600" b="1">
                <a:solidFill>
                  <a:srgbClr val="FFFFFF"/>
                </a:solidFill>
              </a:defRPr>
            </a:pPr>
            <a:r>
              <a:rPr dirty="0"/>
              <a:t>Task 1: by January for the next MADAWG, each team should start a discussion on if and how they want to implement or develop codes in </a:t>
            </a:r>
            <a:r>
              <a:rPr dirty="0" err="1"/>
              <a:t>SunPy</a:t>
            </a:r>
            <a:r>
              <a:rPr dirty="0"/>
              <a:t>.</a:t>
            </a:r>
          </a:p>
          <a:p>
            <a:pPr marL="0" indent="0" algn="just" defTabSz="457200">
              <a:lnSpc>
                <a:spcPct val="100000"/>
              </a:lnSpc>
              <a:spcBef>
                <a:spcPts val="0"/>
              </a:spcBef>
              <a:buSzTx/>
              <a:buFontTx/>
              <a:buNone/>
              <a:defRPr sz="1200">
                <a:latin typeface="Times New Roman"/>
                <a:ea typeface="Times New Roman"/>
                <a:cs typeface="Times New Roman"/>
                <a:sym typeface="Times New Roman"/>
              </a:defRPr>
            </a:pPr>
            <a:endParaRPr dirty="0"/>
          </a:p>
          <a:p>
            <a:pPr marL="0" indent="0" defTabSz="457200">
              <a:lnSpc>
                <a:spcPct val="100000"/>
              </a:lnSpc>
              <a:spcBef>
                <a:spcPts val="1200"/>
              </a:spcBef>
              <a:buSzTx/>
              <a:buFontTx/>
              <a:buNone/>
              <a:defRPr sz="1600" b="1">
                <a:solidFill>
                  <a:srgbClr val="FFFFFF"/>
                </a:solidFill>
              </a:defRPr>
            </a:pPr>
            <a:r>
              <a:rPr dirty="0"/>
              <a:t>Task 2: Understand if </a:t>
            </a:r>
            <a:r>
              <a:rPr dirty="0" err="1"/>
              <a:t>SolO</a:t>
            </a:r>
            <a:r>
              <a:rPr dirty="0"/>
              <a:t> data can be used with </a:t>
            </a:r>
            <a:r>
              <a:rPr dirty="0" err="1"/>
              <a:t>SunPy</a:t>
            </a:r>
            <a:r>
              <a:rPr dirty="0"/>
              <a:t>:</a:t>
            </a:r>
            <a:br>
              <a:rPr dirty="0"/>
            </a:br>
            <a:r>
              <a:rPr dirty="0"/>
              <a:t>there will be a first encounter with SOC and </a:t>
            </a:r>
            <a:r>
              <a:rPr dirty="0" err="1"/>
              <a:t>SunPy</a:t>
            </a:r>
            <a:r>
              <a:rPr dirty="0"/>
              <a:t> to check if simulated data (from EPD for example) can be handle with not too many problems by </a:t>
            </a:r>
            <a:r>
              <a:rPr dirty="0" err="1"/>
              <a:t>SunPy</a:t>
            </a:r>
            <a:r>
              <a:rPr dirty="0"/>
              <a:t> --&gt; deadline: hopefully next MADAWG</a:t>
            </a:r>
            <a:endParaRPr lang="it-IT" dirty="0"/>
          </a:p>
          <a:p>
            <a:pPr marL="0" indent="0" defTabSz="457200">
              <a:lnSpc>
                <a:spcPts val="3700"/>
              </a:lnSpc>
              <a:spcBef>
                <a:spcPts val="1200"/>
              </a:spcBef>
              <a:buSzTx/>
              <a:buFontTx/>
              <a:buNone/>
              <a:defRPr sz="1600" b="1">
                <a:solidFill>
                  <a:srgbClr val="FFFFFF"/>
                </a:solidFill>
              </a:defRPr>
            </a:pPr>
            <a:endParaRPr lang="it-IT" u="sng" dirty="0"/>
          </a:p>
          <a:p>
            <a:pPr marL="0" indent="0" defTabSz="457200">
              <a:lnSpc>
                <a:spcPts val="3700"/>
              </a:lnSpc>
              <a:spcBef>
                <a:spcPts val="1200"/>
              </a:spcBef>
              <a:buSzTx/>
              <a:buFontTx/>
              <a:buNone/>
              <a:defRPr sz="1600" b="1">
                <a:solidFill>
                  <a:srgbClr val="FFFFFF"/>
                </a:solidFill>
              </a:defRPr>
            </a:pPr>
            <a:r>
              <a:rPr u="sng" dirty="0"/>
              <a:t>They don’t do pipeline calibration in </a:t>
            </a:r>
            <a:r>
              <a:rPr u="sng" dirty="0" err="1"/>
              <a:t>SunPy</a:t>
            </a:r>
            <a:r>
              <a:rPr u="sng" dirty="0"/>
              <a:t> but if you plan to do it they can help and support (don’t send them a code of already thousand lines to be checked, though…) </a:t>
            </a:r>
            <a:br>
              <a:rPr u="sng" dirty="0"/>
            </a:br>
            <a:br>
              <a:rPr u="sng" dirty="0"/>
            </a:br>
            <a:br>
              <a:rPr dirty="0"/>
            </a:b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Discussion on MADAWG future"/>
          <p:cNvSpPr txBox="1">
            <a:spLocks noGrp="1"/>
          </p:cNvSpPr>
          <p:nvPr>
            <p:ph type="title"/>
          </p:nvPr>
        </p:nvSpPr>
        <p:spPr>
          <a:xfrm>
            <a:off x="1362074" y="365127"/>
            <a:ext cx="8543926" cy="1325563"/>
          </a:xfrm>
          <a:prstGeom prst="rect">
            <a:avLst/>
          </a:prstGeom>
        </p:spPr>
        <p:txBody>
          <a:bodyPr/>
          <a:lstStyle/>
          <a:p>
            <a:pPr>
              <a:defRPr b="1">
                <a:solidFill>
                  <a:srgbClr val="FFFF00"/>
                </a:solidFill>
              </a:defRPr>
            </a:pPr>
            <a:r>
              <a:rPr dirty="0"/>
              <a:t>Discussion on MADAWG future </a:t>
            </a:r>
            <a:br>
              <a:rPr dirty="0"/>
            </a:br>
            <a:endParaRPr dirty="0"/>
          </a:p>
        </p:txBody>
      </p:sp>
      <p:sp>
        <p:nvSpPr>
          <p:cNvPr id="131" name="How the group will evolve?  Leave it like it is but starting working more on the “Data Analysis” part:  creation of tools that can involve more instruments to be used on the analysis of data…"/>
          <p:cNvSpPr txBox="1">
            <a:spLocks noGrp="1"/>
          </p:cNvSpPr>
          <p:nvPr>
            <p:ph type="body" idx="1"/>
          </p:nvPr>
        </p:nvSpPr>
        <p:spPr>
          <a:xfrm>
            <a:off x="486568" y="1783995"/>
            <a:ext cx="8932864" cy="4247357"/>
          </a:xfrm>
          <a:prstGeom prst="rect">
            <a:avLst/>
          </a:prstGeom>
        </p:spPr>
        <p:txBody>
          <a:bodyPr>
            <a:normAutofit/>
          </a:bodyPr>
          <a:lstStyle/>
          <a:p>
            <a:pPr marL="226313" indent="-226313" defTabSz="905255">
              <a:lnSpc>
                <a:spcPct val="81000"/>
              </a:lnSpc>
              <a:spcBef>
                <a:spcPts val="900"/>
              </a:spcBef>
              <a:defRPr sz="2079">
                <a:solidFill>
                  <a:srgbClr val="FFFFFF"/>
                </a:solidFill>
              </a:defRPr>
            </a:pPr>
            <a:r>
              <a:rPr sz="2400" dirty="0">
                <a:latin typeface="+mj-ea"/>
              </a:rPr>
              <a:t>How the group will evolve? </a:t>
            </a:r>
            <a:br>
              <a:rPr sz="2400" dirty="0">
                <a:latin typeface="+mj-ea"/>
              </a:rPr>
            </a:br>
            <a:r>
              <a:rPr sz="2400" dirty="0">
                <a:latin typeface="+mj-ea"/>
              </a:rPr>
              <a:t>Leave it like it is but starting working more on the “Data Analysis” part: creation of tools that can involve more instruments to be used on the analysis of data</a:t>
            </a:r>
            <a:br>
              <a:rPr sz="2400" dirty="0">
                <a:latin typeface="+mj-ea"/>
              </a:rPr>
            </a:br>
            <a:br>
              <a:rPr sz="2400" dirty="0">
                <a:latin typeface="+mj-ea"/>
              </a:rPr>
            </a:br>
            <a:endParaRPr sz="2400" dirty="0">
              <a:latin typeface="+mj-ea"/>
            </a:endParaRPr>
          </a:p>
          <a:p>
            <a:pPr marL="216027" indent="-216027" defTabSz="905255">
              <a:lnSpc>
                <a:spcPct val="81000"/>
              </a:lnSpc>
              <a:spcBef>
                <a:spcPts val="900"/>
              </a:spcBef>
              <a:defRPr sz="2178">
                <a:solidFill>
                  <a:srgbClr val="FFFFFF"/>
                </a:solidFill>
              </a:defRPr>
            </a:pPr>
            <a:r>
              <a:rPr lang="it-IT" sz="2400" dirty="0">
                <a:latin typeface="+mj-ea"/>
              </a:rPr>
              <a:t>Multi-</a:t>
            </a:r>
            <a:r>
              <a:rPr lang="it-IT" sz="2400" dirty="0" err="1">
                <a:latin typeface="+mj-ea"/>
              </a:rPr>
              <a:t>spacecraft</a:t>
            </a:r>
            <a:r>
              <a:rPr lang="it-IT" sz="2400" dirty="0">
                <a:latin typeface="+mj-ea"/>
              </a:rPr>
              <a:t> and multi-</a:t>
            </a:r>
            <a:r>
              <a:rPr lang="it-IT" sz="2400" dirty="0" err="1">
                <a:latin typeface="+mj-ea"/>
              </a:rPr>
              <a:t>instrumental</a:t>
            </a:r>
            <a:r>
              <a:rPr lang="it-IT" sz="2400" dirty="0">
                <a:latin typeface="+mj-ea"/>
              </a:rPr>
              <a:t> in </a:t>
            </a:r>
            <a:r>
              <a:rPr lang="it-IT" sz="2400" dirty="0" err="1">
                <a:latin typeface="+mj-ea"/>
              </a:rPr>
              <a:t>heliophysics</a:t>
            </a:r>
            <a:r>
              <a:rPr lang="it-IT" sz="2400" dirty="0">
                <a:latin typeface="+mj-ea"/>
              </a:rPr>
              <a:t>. </a:t>
            </a:r>
            <a:br>
              <a:rPr lang="it-IT" sz="2400" dirty="0">
                <a:latin typeface="+mj-ea"/>
              </a:rPr>
            </a:br>
            <a:r>
              <a:rPr lang="it-IT" sz="2400" dirty="0">
                <a:latin typeface="+mj-ea"/>
              </a:rPr>
              <a:t>Tools to </a:t>
            </a:r>
            <a:r>
              <a:rPr lang="it-IT" sz="2400" dirty="0" err="1">
                <a:latin typeface="+mj-ea"/>
              </a:rPr>
              <a:t>process</a:t>
            </a:r>
            <a:r>
              <a:rPr lang="it-IT" sz="2400" dirty="0">
                <a:latin typeface="+mj-ea"/>
              </a:rPr>
              <a:t> and </a:t>
            </a:r>
            <a:r>
              <a:rPr lang="it-IT" sz="2400" dirty="0" err="1">
                <a:latin typeface="+mj-ea"/>
              </a:rPr>
              <a:t>visualise</a:t>
            </a:r>
            <a:r>
              <a:rPr lang="it-IT" sz="2400" dirty="0">
                <a:latin typeface="+mj-ea"/>
              </a:rPr>
              <a:t> remote-</a:t>
            </a:r>
            <a:r>
              <a:rPr lang="it-IT" sz="2400" dirty="0" err="1">
                <a:latin typeface="+mj-ea"/>
              </a:rPr>
              <a:t>sensing</a:t>
            </a:r>
            <a:r>
              <a:rPr lang="it-IT" sz="2400" dirty="0">
                <a:latin typeface="+mj-ea"/>
              </a:rPr>
              <a:t> data. </a:t>
            </a:r>
            <a:br>
              <a:rPr lang="it-IT" sz="2400" dirty="0">
                <a:latin typeface="+mj-ea"/>
              </a:rPr>
            </a:br>
            <a:r>
              <a:rPr lang="it-IT" sz="2400" dirty="0">
                <a:latin typeface="+mj-ea"/>
              </a:rPr>
              <a:t>Tools to </a:t>
            </a:r>
            <a:r>
              <a:rPr lang="it-IT" sz="2400" dirty="0" err="1">
                <a:latin typeface="+mj-ea"/>
              </a:rPr>
              <a:t>process</a:t>
            </a:r>
            <a:r>
              <a:rPr lang="it-IT" sz="2400" dirty="0">
                <a:latin typeface="+mj-ea"/>
              </a:rPr>
              <a:t> and </a:t>
            </a:r>
            <a:r>
              <a:rPr lang="it-IT" sz="2400" dirty="0" err="1">
                <a:latin typeface="+mj-ea"/>
              </a:rPr>
              <a:t>visualise</a:t>
            </a:r>
            <a:r>
              <a:rPr lang="it-IT" sz="2400" dirty="0">
                <a:latin typeface="+mj-ea"/>
              </a:rPr>
              <a:t> in situ data.</a:t>
            </a:r>
            <a:br>
              <a:rPr lang="it-IT" sz="2400" dirty="0">
                <a:latin typeface="+mj-ea"/>
              </a:rPr>
            </a:br>
            <a:r>
              <a:rPr lang="it-IT" sz="2400" dirty="0">
                <a:latin typeface="+mj-ea"/>
              </a:rPr>
              <a:t>Tools to </a:t>
            </a:r>
            <a:r>
              <a:rPr lang="it-IT" sz="2400" dirty="0" err="1">
                <a:latin typeface="+mj-ea"/>
              </a:rPr>
              <a:t>connect</a:t>
            </a:r>
            <a:r>
              <a:rPr lang="it-IT" sz="2400" dirty="0">
                <a:latin typeface="+mj-ea"/>
              </a:rPr>
              <a:t> remote-</a:t>
            </a:r>
            <a:r>
              <a:rPr lang="it-IT" sz="2400" dirty="0" err="1">
                <a:latin typeface="+mj-ea"/>
              </a:rPr>
              <a:t>sensing</a:t>
            </a:r>
            <a:r>
              <a:rPr lang="it-IT" sz="2400" dirty="0">
                <a:latin typeface="+mj-ea"/>
              </a:rPr>
              <a:t> and in situ data.</a:t>
            </a:r>
            <a:endParaRPr sz="2400" dirty="0">
              <a:latin typeface="+mj-ea"/>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E23D3B-0DD3-724F-B1E3-9C88A83D1F63}"/>
              </a:ext>
            </a:extLst>
          </p:cNvPr>
          <p:cNvSpPr>
            <a:spLocks noGrp="1"/>
          </p:cNvSpPr>
          <p:nvPr>
            <p:ph type="title"/>
          </p:nvPr>
        </p:nvSpPr>
        <p:spPr>
          <a:xfrm>
            <a:off x="241540" y="215211"/>
            <a:ext cx="9420045" cy="1889547"/>
          </a:xfrm>
        </p:spPr>
        <p:txBody>
          <a:bodyPr>
            <a:normAutofit fontScale="90000"/>
          </a:bodyPr>
          <a:lstStyle/>
          <a:p>
            <a:pPr algn="ctr"/>
            <a:r>
              <a:rPr lang="it-IT" dirty="0">
                <a:solidFill>
                  <a:srgbClr val="FFFF00"/>
                </a:solidFill>
              </a:rPr>
              <a:t>MADAWG: ESA </a:t>
            </a:r>
            <a:r>
              <a:rPr lang="it-IT" dirty="0" err="1">
                <a:solidFill>
                  <a:srgbClr val="FFFF00"/>
                </a:solidFill>
              </a:rPr>
              <a:t>Modeling</a:t>
            </a:r>
            <a:r>
              <a:rPr lang="it-IT" dirty="0">
                <a:solidFill>
                  <a:srgbClr val="FFFF00"/>
                </a:solidFill>
              </a:rPr>
              <a:t> and Data Analysis </a:t>
            </a:r>
            <a:r>
              <a:rPr lang="it-IT" dirty="0" err="1">
                <a:solidFill>
                  <a:srgbClr val="FFFF00"/>
                </a:solidFill>
              </a:rPr>
              <a:t>Working</a:t>
            </a:r>
            <a:r>
              <a:rPr lang="it-IT" dirty="0">
                <a:solidFill>
                  <a:srgbClr val="FFFF00"/>
                </a:solidFill>
              </a:rPr>
              <a:t> Group for the Solar </a:t>
            </a:r>
            <a:r>
              <a:rPr lang="it-IT" dirty="0" err="1">
                <a:solidFill>
                  <a:srgbClr val="FFFF00"/>
                </a:solidFill>
              </a:rPr>
              <a:t>Orbiter</a:t>
            </a:r>
            <a:r>
              <a:rPr lang="it-IT" dirty="0">
                <a:solidFill>
                  <a:srgbClr val="FFFF00"/>
                </a:solidFill>
              </a:rPr>
              <a:t> </a:t>
            </a:r>
            <a:r>
              <a:rPr lang="it-IT" dirty="0" err="1">
                <a:solidFill>
                  <a:srgbClr val="FFFF00"/>
                </a:solidFill>
              </a:rPr>
              <a:t>Mission</a:t>
            </a:r>
            <a:r>
              <a:rPr lang="it-IT" dirty="0">
                <a:solidFill>
                  <a:srgbClr val="FFFF00"/>
                </a:solidFill>
              </a:rPr>
              <a:t> </a:t>
            </a:r>
            <a:br>
              <a:rPr lang="it-IT" dirty="0">
                <a:solidFill>
                  <a:srgbClr val="FFFF00"/>
                </a:solidFill>
              </a:rPr>
            </a:br>
            <a:endParaRPr lang="it-IT" dirty="0">
              <a:solidFill>
                <a:srgbClr val="FFFF00"/>
              </a:solidFill>
            </a:endParaRPr>
          </a:p>
        </p:txBody>
      </p:sp>
      <p:sp>
        <p:nvSpPr>
          <p:cNvPr id="3" name="Segnaposto testo 2">
            <a:extLst>
              <a:ext uri="{FF2B5EF4-FFF2-40B4-BE49-F238E27FC236}">
                <a16:creationId xmlns:a16="http://schemas.microsoft.com/office/drawing/2014/main" id="{D454B927-3706-A740-B3F5-8BEB161DD0E6}"/>
              </a:ext>
            </a:extLst>
          </p:cNvPr>
          <p:cNvSpPr>
            <a:spLocks noGrp="1"/>
          </p:cNvSpPr>
          <p:nvPr>
            <p:ph type="body" idx="1"/>
          </p:nvPr>
        </p:nvSpPr>
        <p:spPr>
          <a:xfrm>
            <a:off x="679599" y="1868268"/>
            <a:ext cx="8543926" cy="4351338"/>
          </a:xfrm>
        </p:spPr>
        <p:txBody>
          <a:bodyPr>
            <a:noAutofit/>
          </a:bodyPr>
          <a:lstStyle/>
          <a:p>
            <a:pPr marL="0" indent="0">
              <a:buNone/>
            </a:pPr>
            <a:r>
              <a:rPr lang="it-IT" sz="2000" dirty="0">
                <a:solidFill>
                  <a:srgbClr val="FFFFFF"/>
                </a:solidFill>
              </a:rPr>
              <a:t>A </a:t>
            </a:r>
            <a:r>
              <a:rPr lang="it-IT" sz="2000" dirty="0" err="1">
                <a:solidFill>
                  <a:srgbClr val="FFFFFF"/>
                </a:solidFill>
              </a:rPr>
              <a:t>little</a:t>
            </a:r>
            <a:r>
              <a:rPr lang="it-IT" sz="2000" dirty="0">
                <a:solidFill>
                  <a:srgbClr val="FFFFFF"/>
                </a:solidFill>
              </a:rPr>
              <a:t> </a:t>
            </a:r>
            <a:r>
              <a:rPr lang="it-IT" sz="2000" dirty="0" err="1">
                <a:solidFill>
                  <a:srgbClr val="FFFFFF"/>
                </a:solidFill>
              </a:rPr>
              <a:t>history</a:t>
            </a:r>
            <a:r>
              <a:rPr lang="it-IT" sz="2000" dirty="0">
                <a:solidFill>
                  <a:srgbClr val="FFFFFF"/>
                </a:solidFill>
              </a:rPr>
              <a:t> ...</a:t>
            </a:r>
          </a:p>
          <a:p>
            <a:pPr marL="0" indent="0">
              <a:buNone/>
            </a:pPr>
            <a:r>
              <a:rPr lang="it-IT" sz="2000" dirty="0" err="1">
                <a:solidFill>
                  <a:srgbClr val="FFFFFF"/>
                </a:solidFill>
              </a:rPr>
              <a:t>Originally</a:t>
            </a:r>
            <a:r>
              <a:rPr lang="it-IT" sz="2000" dirty="0">
                <a:solidFill>
                  <a:srgbClr val="FFFFFF"/>
                </a:solidFill>
              </a:rPr>
              <a:t> </a:t>
            </a:r>
            <a:r>
              <a:rPr lang="it-IT" sz="2000" dirty="0" err="1">
                <a:solidFill>
                  <a:srgbClr val="FFFFFF"/>
                </a:solidFill>
              </a:rPr>
              <a:t>known</a:t>
            </a:r>
            <a:r>
              <a:rPr lang="it-IT" sz="2000" dirty="0">
                <a:solidFill>
                  <a:srgbClr val="FFFFFF"/>
                </a:solidFill>
              </a:rPr>
              <a:t> </a:t>
            </a:r>
            <a:r>
              <a:rPr lang="it-IT" sz="2000" dirty="0" err="1">
                <a:solidFill>
                  <a:srgbClr val="FFFFFF"/>
                </a:solidFill>
              </a:rPr>
              <a:t>as</a:t>
            </a:r>
            <a:r>
              <a:rPr lang="it-IT" sz="2000" dirty="0">
                <a:solidFill>
                  <a:srgbClr val="FFFFFF"/>
                </a:solidFill>
              </a:rPr>
              <a:t> the Data Analysis </a:t>
            </a:r>
            <a:r>
              <a:rPr lang="it-IT" sz="2000" dirty="0" err="1">
                <a:solidFill>
                  <a:srgbClr val="FFFFFF"/>
                </a:solidFill>
              </a:rPr>
              <a:t>Working</a:t>
            </a:r>
            <a:r>
              <a:rPr lang="it-IT" sz="2000" dirty="0">
                <a:solidFill>
                  <a:srgbClr val="FFFFFF"/>
                </a:solidFill>
              </a:rPr>
              <a:t> Group (DAWG), </a:t>
            </a:r>
            <a:br>
              <a:rPr lang="it-IT" sz="2000" dirty="0">
                <a:solidFill>
                  <a:srgbClr val="FFFFFF"/>
                </a:solidFill>
              </a:rPr>
            </a:br>
            <a:r>
              <a:rPr lang="it-IT" sz="2000" dirty="0" err="1">
                <a:solidFill>
                  <a:srgbClr val="FFFFFF"/>
                </a:solidFill>
              </a:rPr>
              <a:t>then</a:t>
            </a:r>
            <a:r>
              <a:rPr lang="it-IT" sz="2000" dirty="0">
                <a:solidFill>
                  <a:srgbClr val="FFFFFF"/>
                </a:solidFill>
              </a:rPr>
              <a:t> </a:t>
            </a:r>
            <a:r>
              <a:rPr lang="it-IT" sz="2000" dirty="0" err="1">
                <a:solidFill>
                  <a:srgbClr val="FFFFFF"/>
                </a:solidFill>
              </a:rPr>
              <a:t>modeling</a:t>
            </a:r>
            <a:r>
              <a:rPr lang="it-IT" sz="2000" dirty="0">
                <a:solidFill>
                  <a:srgbClr val="FFFFFF"/>
                </a:solidFill>
              </a:rPr>
              <a:t> </a:t>
            </a:r>
            <a:r>
              <a:rPr lang="it-IT" sz="2000" dirty="0" err="1">
                <a:solidFill>
                  <a:srgbClr val="FFFFFF"/>
                </a:solidFill>
              </a:rPr>
              <a:t>was</a:t>
            </a:r>
            <a:r>
              <a:rPr lang="it-IT" sz="2000" dirty="0">
                <a:solidFill>
                  <a:srgbClr val="FFFFFF"/>
                </a:solidFill>
              </a:rPr>
              <a:t> </a:t>
            </a:r>
            <a:r>
              <a:rPr lang="it-IT" sz="2000" dirty="0" err="1">
                <a:solidFill>
                  <a:srgbClr val="FFFFFF"/>
                </a:solidFill>
              </a:rPr>
              <a:t>added</a:t>
            </a:r>
            <a:r>
              <a:rPr lang="it-IT" sz="2000" dirty="0">
                <a:solidFill>
                  <a:srgbClr val="FFFFFF"/>
                </a:solidFill>
              </a:rPr>
              <a:t> to the </a:t>
            </a:r>
            <a:r>
              <a:rPr lang="it-IT" sz="2000" dirty="0" err="1">
                <a:solidFill>
                  <a:srgbClr val="FFFFFF"/>
                </a:solidFill>
              </a:rPr>
              <a:t>group’s</a:t>
            </a:r>
            <a:r>
              <a:rPr lang="it-IT" sz="2000" dirty="0">
                <a:solidFill>
                  <a:srgbClr val="FFFFFF"/>
                </a:solidFill>
              </a:rPr>
              <a:t> </a:t>
            </a:r>
            <a:r>
              <a:rPr lang="it-IT" sz="2000" dirty="0" err="1">
                <a:solidFill>
                  <a:srgbClr val="FFFFFF"/>
                </a:solidFill>
              </a:rPr>
              <a:t>purpose</a:t>
            </a:r>
            <a:r>
              <a:rPr lang="it-IT" sz="2000" dirty="0">
                <a:solidFill>
                  <a:srgbClr val="FFFFFF"/>
                </a:solidFill>
              </a:rPr>
              <a:t>. </a:t>
            </a:r>
          </a:p>
          <a:p>
            <a:pPr marL="0" indent="0">
              <a:buNone/>
            </a:pPr>
            <a:endParaRPr lang="it-IT" sz="2000" dirty="0">
              <a:solidFill>
                <a:srgbClr val="FFFFFF"/>
              </a:solidFill>
            </a:endParaRPr>
          </a:p>
          <a:p>
            <a:pPr marL="0" indent="0">
              <a:buNone/>
            </a:pPr>
            <a:r>
              <a:rPr lang="it-IT" sz="2000" dirty="0" err="1">
                <a:solidFill>
                  <a:srgbClr val="FFFFFF"/>
                </a:solidFill>
              </a:rPr>
              <a:t>Holds</a:t>
            </a:r>
            <a:r>
              <a:rPr lang="it-IT" sz="2000" dirty="0">
                <a:solidFill>
                  <a:srgbClr val="FFFFFF"/>
                </a:solidFill>
              </a:rPr>
              <a:t> </a:t>
            </a:r>
            <a:r>
              <a:rPr lang="it-IT" sz="2000" dirty="0" err="1">
                <a:solidFill>
                  <a:srgbClr val="FFFFFF"/>
                </a:solidFill>
              </a:rPr>
              <a:t>periodic</a:t>
            </a:r>
            <a:r>
              <a:rPr lang="it-IT" sz="2000" dirty="0">
                <a:solidFill>
                  <a:srgbClr val="FFFFFF"/>
                </a:solidFill>
              </a:rPr>
              <a:t> </a:t>
            </a:r>
            <a:r>
              <a:rPr lang="it-IT" sz="2000" dirty="0" err="1">
                <a:solidFill>
                  <a:srgbClr val="FFFFFF"/>
                </a:solidFill>
              </a:rPr>
              <a:t>meetings</a:t>
            </a:r>
            <a:r>
              <a:rPr lang="it-IT" sz="2000" dirty="0">
                <a:solidFill>
                  <a:srgbClr val="FFFFFF"/>
                </a:solidFill>
              </a:rPr>
              <a:t>, </a:t>
            </a:r>
            <a:r>
              <a:rPr lang="it-IT" sz="2000" dirty="0" err="1">
                <a:solidFill>
                  <a:srgbClr val="FFFFFF"/>
                </a:solidFill>
              </a:rPr>
              <a:t>both</a:t>
            </a:r>
            <a:r>
              <a:rPr lang="it-IT" sz="2000" dirty="0">
                <a:solidFill>
                  <a:srgbClr val="FFFFFF"/>
                </a:solidFill>
              </a:rPr>
              <a:t> </a:t>
            </a:r>
            <a:r>
              <a:rPr lang="it-IT" sz="2000" dirty="0" err="1">
                <a:solidFill>
                  <a:srgbClr val="FFFFFF"/>
                </a:solidFill>
              </a:rPr>
              <a:t>separately</a:t>
            </a:r>
            <a:r>
              <a:rPr lang="it-IT" sz="2000" dirty="0">
                <a:solidFill>
                  <a:srgbClr val="FFFFFF"/>
                </a:solidFill>
              </a:rPr>
              <a:t> and in </a:t>
            </a:r>
            <a:r>
              <a:rPr lang="it-IT" sz="2000" dirty="0" err="1">
                <a:solidFill>
                  <a:srgbClr val="FFFFFF"/>
                </a:solidFill>
              </a:rPr>
              <a:t>conjunction</a:t>
            </a:r>
            <a:r>
              <a:rPr lang="it-IT" sz="2000" dirty="0">
                <a:solidFill>
                  <a:srgbClr val="FFFFFF"/>
                </a:solidFill>
              </a:rPr>
              <a:t> with Science Operations </a:t>
            </a:r>
            <a:r>
              <a:rPr lang="it-IT" sz="2000" dirty="0" err="1">
                <a:solidFill>
                  <a:srgbClr val="FFFFFF"/>
                </a:solidFill>
              </a:rPr>
              <a:t>Working</a:t>
            </a:r>
            <a:r>
              <a:rPr lang="it-IT" sz="2000" dirty="0">
                <a:solidFill>
                  <a:srgbClr val="FFFFFF"/>
                </a:solidFill>
              </a:rPr>
              <a:t> Group </a:t>
            </a:r>
            <a:r>
              <a:rPr lang="it-IT" sz="2000" dirty="0" err="1">
                <a:solidFill>
                  <a:srgbClr val="FFFFFF"/>
                </a:solidFill>
              </a:rPr>
              <a:t>meetings</a:t>
            </a:r>
            <a:r>
              <a:rPr lang="it-IT" sz="2000" dirty="0">
                <a:solidFill>
                  <a:srgbClr val="FFFFFF"/>
                </a:solidFill>
              </a:rPr>
              <a:t>. </a:t>
            </a:r>
          </a:p>
          <a:p>
            <a:pPr marL="0" indent="0">
              <a:buNone/>
            </a:pPr>
            <a:endParaRPr lang="it-IT" sz="2000" dirty="0">
              <a:solidFill>
                <a:srgbClr val="FFFFFF"/>
              </a:solidFill>
            </a:endParaRPr>
          </a:p>
          <a:p>
            <a:pPr marL="0" indent="0">
              <a:buNone/>
            </a:pPr>
            <a:r>
              <a:rPr lang="it-IT" sz="2000" dirty="0">
                <a:solidFill>
                  <a:srgbClr val="FFFFFF"/>
                </a:solidFill>
              </a:rPr>
              <a:t>The </a:t>
            </a:r>
            <a:r>
              <a:rPr lang="it-IT" sz="2000" dirty="0" err="1">
                <a:solidFill>
                  <a:srgbClr val="FFFFFF"/>
                </a:solidFill>
              </a:rPr>
              <a:t>working</a:t>
            </a:r>
            <a:r>
              <a:rPr lang="it-IT" sz="2000" dirty="0">
                <a:solidFill>
                  <a:srgbClr val="FFFFFF"/>
                </a:solidFill>
              </a:rPr>
              <a:t> </a:t>
            </a:r>
            <a:r>
              <a:rPr lang="it-IT" sz="2000" dirty="0" err="1">
                <a:solidFill>
                  <a:srgbClr val="FFFFFF"/>
                </a:solidFill>
              </a:rPr>
              <a:t>group</a:t>
            </a:r>
            <a:r>
              <a:rPr lang="it-IT" sz="2000" dirty="0">
                <a:solidFill>
                  <a:srgbClr val="FFFFFF"/>
                </a:solidFill>
              </a:rPr>
              <a:t> </a:t>
            </a:r>
            <a:r>
              <a:rPr lang="it-IT" sz="2000" dirty="0" err="1">
                <a:solidFill>
                  <a:srgbClr val="FFFFFF"/>
                </a:solidFill>
              </a:rPr>
              <a:t>addresses</a:t>
            </a:r>
            <a:r>
              <a:rPr lang="it-IT" sz="2000" dirty="0">
                <a:solidFill>
                  <a:srgbClr val="FFFFFF"/>
                </a:solidFill>
              </a:rPr>
              <a:t> the </a:t>
            </a:r>
            <a:r>
              <a:rPr lang="it-IT" sz="2000" dirty="0" err="1">
                <a:solidFill>
                  <a:srgbClr val="FFFFFF"/>
                </a:solidFill>
              </a:rPr>
              <a:t>following</a:t>
            </a:r>
            <a:r>
              <a:rPr lang="it-IT" sz="2000" dirty="0">
                <a:solidFill>
                  <a:srgbClr val="FFFFFF"/>
                </a:solidFill>
              </a:rPr>
              <a:t> </a:t>
            </a:r>
            <a:r>
              <a:rPr lang="it-IT" sz="2000" dirty="0" err="1">
                <a:solidFill>
                  <a:srgbClr val="FFFFFF"/>
                </a:solidFill>
              </a:rPr>
              <a:t>areas</a:t>
            </a:r>
            <a:r>
              <a:rPr lang="it-IT" sz="2000" dirty="0">
                <a:solidFill>
                  <a:srgbClr val="FFFFFF"/>
                </a:solidFill>
              </a:rPr>
              <a:t>: </a:t>
            </a:r>
          </a:p>
          <a:p>
            <a:pPr marL="0" indent="0">
              <a:buNone/>
            </a:pPr>
            <a:r>
              <a:rPr lang="it-IT" sz="2000" dirty="0">
                <a:solidFill>
                  <a:srgbClr val="FFFFFF"/>
                </a:solidFill>
              </a:rPr>
              <a:t>-- Solar </a:t>
            </a:r>
            <a:r>
              <a:rPr lang="it-IT" sz="2000" dirty="0" err="1">
                <a:solidFill>
                  <a:srgbClr val="FFFFFF"/>
                </a:solidFill>
              </a:rPr>
              <a:t>Orbiter</a:t>
            </a:r>
            <a:r>
              <a:rPr lang="it-IT" sz="2000" dirty="0">
                <a:solidFill>
                  <a:srgbClr val="FFFFFF"/>
                </a:solidFill>
              </a:rPr>
              <a:t> </a:t>
            </a:r>
            <a:r>
              <a:rPr lang="it-IT" sz="2000" dirty="0" err="1">
                <a:solidFill>
                  <a:srgbClr val="FFFFFF"/>
                </a:solidFill>
              </a:rPr>
              <a:t>metadata</a:t>
            </a:r>
            <a:r>
              <a:rPr lang="it-IT" sz="2000" dirty="0">
                <a:solidFill>
                  <a:srgbClr val="FFFFFF"/>
                </a:solidFill>
              </a:rPr>
              <a:t> </a:t>
            </a:r>
          </a:p>
          <a:p>
            <a:pPr marL="0" indent="0">
              <a:buNone/>
            </a:pPr>
            <a:r>
              <a:rPr lang="it-IT" sz="2000" dirty="0">
                <a:solidFill>
                  <a:srgbClr val="FFFFFF"/>
                </a:solidFill>
              </a:rPr>
              <a:t>-- </a:t>
            </a:r>
            <a:r>
              <a:rPr lang="it-IT" sz="2000" dirty="0" err="1">
                <a:solidFill>
                  <a:srgbClr val="FFFFFF"/>
                </a:solidFill>
              </a:rPr>
              <a:t>Modeling</a:t>
            </a:r>
            <a:r>
              <a:rPr lang="it-IT" sz="2000" dirty="0">
                <a:solidFill>
                  <a:srgbClr val="FFFFFF"/>
                </a:solidFill>
              </a:rPr>
              <a:t> </a:t>
            </a:r>
            <a:r>
              <a:rPr lang="it-IT" sz="2000" dirty="0" err="1">
                <a:solidFill>
                  <a:srgbClr val="FFFFFF"/>
                </a:solidFill>
              </a:rPr>
              <a:t>support</a:t>
            </a:r>
            <a:r>
              <a:rPr lang="it-IT" sz="2000" dirty="0">
                <a:solidFill>
                  <a:srgbClr val="FFFFFF"/>
                </a:solidFill>
              </a:rPr>
              <a:t> </a:t>
            </a:r>
          </a:p>
          <a:p>
            <a:pPr marL="0" indent="0">
              <a:buNone/>
            </a:pPr>
            <a:r>
              <a:rPr lang="it-IT" sz="2000" dirty="0">
                <a:solidFill>
                  <a:srgbClr val="FFFFFF"/>
                </a:solidFill>
              </a:rPr>
              <a:t>-- Solar </a:t>
            </a:r>
            <a:r>
              <a:rPr lang="it-IT" sz="2000" dirty="0" err="1">
                <a:solidFill>
                  <a:srgbClr val="FFFFFF"/>
                </a:solidFill>
              </a:rPr>
              <a:t>Orbiter</a:t>
            </a:r>
            <a:r>
              <a:rPr lang="it-IT" sz="2000" dirty="0">
                <a:solidFill>
                  <a:srgbClr val="FFFFFF"/>
                </a:solidFill>
              </a:rPr>
              <a:t> </a:t>
            </a:r>
            <a:r>
              <a:rPr lang="it-IT" sz="2000" dirty="0" err="1">
                <a:solidFill>
                  <a:srgbClr val="FFFFFF"/>
                </a:solidFill>
              </a:rPr>
              <a:t>archive</a:t>
            </a:r>
            <a:r>
              <a:rPr lang="it-IT" sz="2000" dirty="0">
                <a:solidFill>
                  <a:srgbClr val="FFFFFF"/>
                </a:solidFill>
              </a:rPr>
              <a:t> and </a:t>
            </a:r>
            <a:r>
              <a:rPr lang="it-IT" sz="2000" dirty="0" err="1">
                <a:solidFill>
                  <a:srgbClr val="FFFFFF"/>
                </a:solidFill>
              </a:rPr>
              <a:t>interoperability</a:t>
            </a:r>
            <a:r>
              <a:rPr lang="it-IT" sz="2000" dirty="0">
                <a:solidFill>
                  <a:srgbClr val="FFFFFF"/>
                </a:solidFill>
              </a:rPr>
              <a:t> with </a:t>
            </a:r>
            <a:r>
              <a:rPr lang="it-IT" sz="2000" dirty="0" err="1">
                <a:solidFill>
                  <a:srgbClr val="FFFFFF"/>
                </a:solidFill>
              </a:rPr>
              <a:t>other</a:t>
            </a:r>
            <a:r>
              <a:rPr lang="it-IT" sz="2000" dirty="0">
                <a:solidFill>
                  <a:srgbClr val="FFFFFF"/>
                </a:solidFill>
              </a:rPr>
              <a:t> data centers </a:t>
            </a:r>
          </a:p>
          <a:p>
            <a:pPr marL="0" indent="0">
              <a:buNone/>
            </a:pPr>
            <a:r>
              <a:rPr lang="it-IT" sz="2000" dirty="0">
                <a:solidFill>
                  <a:srgbClr val="FFFFFF"/>
                </a:solidFill>
              </a:rPr>
              <a:t>-- Data </a:t>
            </a:r>
            <a:r>
              <a:rPr lang="it-IT" sz="2000" dirty="0" err="1">
                <a:solidFill>
                  <a:srgbClr val="FFFFFF"/>
                </a:solidFill>
              </a:rPr>
              <a:t>analysis</a:t>
            </a:r>
            <a:r>
              <a:rPr lang="it-IT" sz="2000" dirty="0">
                <a:solidFill>
                  <a:srgbClr val="FFFFFF"/>
                </a:solidFill>
              </a:rPr>
              <a:t> </a:t>
            </a:r>
            <a:r>
              <a:rPr lang="it-IT" sz="2000" dirty="0" err="1">
                <a:solidFill>
                  <a:srgbClr val="FFFFFF"/>
                </a:solidFill>
              </a:rPr>
              <a:t>tools</a:t>
            </a:r>
            <a:endParaRPr lang="it-IT" sz="2000" dirty="0">
              <a:solidFill>
                <a:srgbClr val="FFFFFF"/>
              </a:solidFill>
            </a:endParaRPr>
          </a:p>
        </p:txBody>
      </p:sp>
    </p:spTree>
    <p:extLst>
      <p:ext uri="{BB962C8B-B14F-4D97-AF65-F5344CB8AC3E}">
        <p14:creationId xmlns:p14="http://schemas.microsoft.com/office/powerpoint/2010/main" val="221085012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54D22CD-E5A0-5541-8E7B-6C91867B4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722" y="783055"/>
            <a:ext cx="8002555" cy="5291889"/>
          </a:xfrm>
          <a:prstGeom prst="rect">
            <a:avLst/>
          </a:prstGeom>
        </p:spPr>
      </p:pic>
    </p:spTree>
    <p:extLst>
      <p:ext uri="{BB962C8B-B14F-4D97-AF65-F5344CB8AC3E}">
        <p14:creationId xmlns:p14="http://schemas.microsoft.com/office/powerpoint/2010/main" val="312994212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re 1"/>
          <p:cNvSpPr txBox="1">
            <a:spLocks noGrp="1"/>
          </p:cNvSpPr>
          <p:nvPr>
            <p:ph type="title"/>
          </p:nvPr>
        </p:nvSpPr>
        <p:spPr>
          <a:xfrm>
            <a:off x="681037" y="153190"/>
            <a:ext cx="8543926" cy="1325563"/>
          </a:xfrm>
          <a:prstGeom prst="rect">
            <a:avLst/>
          </a:prstGeom>
        </p:spPr>
        <p:txBody>
          <a:bodyPr/>
          <a:lstStyle>
            <a:lvl1pPr algn="ctr">
              <a:defRPr>
                <a:solidFill>
                  <a:srgbClr val="FFFF00"/>
                </a:solidFill>
                <a:latin typeface="+mj-lt"/>
                <a:ea typeface="+mj-ea"/>
                <a:cs typeface="+mj-cs"/>
                <a:sym typeface="Calibri"/>
              </a:defRPr>
            </a:lvl1pPr>
          </a:lstStyle>
          <a:p>
            <a:r>
              <a:rPr dirty="0"/>
              <a:t>Activities in 2019</a:t>
            </a:r>
          </a:p>
        </p:txBody>
      </p:sp>
      <p:sp>
        <p:nvSpPr>
          <p:cNvPr id="99" name="Espace réservé du contenu 2"/>
          <p:cNvSpPr txBox="1">
            <a:spLocks noGrp="1"/>
          </p:cNvSpPr>
          <p:nvPr>
            <p:ph type="body" idx="1"/>
          </p:nvPr>
        </p:nvSpPr>
        <p:spPr>
          <a:xfrm>
            <a:off x="48208" y="1541400"/>
            <a:ext cx="8932864" cy="4351338"/>
          </a:xfrm>
          <a:prstGeom prst="rect">
            <a:avLst/>
          </a:prstGeom>
        </p:spPr>
        <p:txBody>
          <a:bodyPr>
            <a:normAutofit lnSpcReduction="10000"/>
          </a:bodyPr>
          <a:lstStyle/>
          <a:p>
            <a:pPr marL="205739" indent="-205739" defTabSz="822959">
              <a:lnSpc>
                <a:spcPct val="81000"/>
              </a:lnSpc>
              <a:spcBef>
                <a:spcPts val="900"/>
              </a:spcBef>
              <a:defRPr sz="1979">
                <a:solidFill>
                  <a:srgbClr val="FFFFFF"/>
                </a:solidFill>
              </a:defRPr>
            </a:pPr>
            <a:r>
              <a:rPr dirty="0"/>
              <a:t>Two MADAWG meetings: Madrid (January) and London (September)</a:t>
            </a:r>
          </a:p>
          <a:p>
            <a:pPr marL="205739" indent="-205739" defTabSz="822959">
              <a:lnSpc>
                <a:spcPct val="81000"/>
              </a:lnSpc>
              <a:spcBef>
                <a:spcPts val="900"/>
              </a:spcBef>
              <a:defRPr sz="1979">
                <a:solidFill>
                  <a:srgbClr val="FFFFFF"/>
                </a:solidFill>
              </a:defRPr>
            </a:pPr>
            <a:endParaRPr dirty="0"/>
          </a:p>
          <a:p>
            <a:pPr marL="205739" indent="-205739" defTabSz="822959">
              <a:lnSpc>
                <a:spcPct val="81000"/>
              </a:lnSpc>
              <a:spcBef>
                <a:spcPts val="900"/>
              </a:spcBef>
              <a:defRPr sz="1979">
                <a:solidFill>
                  <a:srgbClr val="FFFFFF"/>
                </a:solidFill>
              </a:defRPr>
            </a:pPr>
            <a:r>
              <a:rPr dirty="0"/>
              <a:t>Publication of the MADAWG paper for the Solar Orbiter book</a:t>
            </a:r>
            <a:br>
              <a:rPr dirty="0"/>
            </a:br>
            <a:r>
              <a:rPr dirty="0"/>
              <a:t>https://</a:t>
            </a:r>
            <a:r>
              <a:rPr dirty="0" err="1"/>
              <a:t>www.aanda.org</a:t>
            </a:r>
            <a:r>
              <a:rPr dirty="0"/>
              <a:t>/articles/aa/pdf/forth/aa35305-19.pdf</a:t>
            </a:r>
          </a:p>
          <a:p>
            <a:pPr marL="205739" indent="-205739" defTabSz="822959">
              <a:lnSpc>
                <a:spcPct val="81000"/>
              </a:lnSpc>
              <a:spcBef>
                <a:spcPts val="900"/>
              </a:spcBef>
              <a:defRPr sz="1979">
                <a:solidFill>
                  <a:srgbClr val="FFFFFF"/>
                </a:solidFill>
              </a:defRPr>
            </a:pPr>
            <a:endParaRPr dirty="0"/>
          </a:p>
          <a:p>
            <a:pPr marL="205739" indent="-205739" defTabSz="822959">
              <a:lnSpc>
                <a:spcPct val="81000"/>
              </a:lnSpc>
              <a:spcBef>
                <a:spcPts val="900"/>
              </a:spcBef>
              <a:defRPr sz="1979">
                <a:solidFill>
                  <a:srgbClr val="FFFFFF"/>
                </a:solidFill>
              </a:defRPr>
            </a:pPr>
            <a:r>
              <a:rPr dirty="0"/>
              <a:t>New version of the Connectivity Tool 3.0: </a:t>
            </a:r>
            <a:br>
              <a:rPr lang="it-IT" dirty="0"/>
            </a:br>
            <a:r>
              <a:rPr dirty="0">
                <a:solidFill>
                  <a:srgbClr val="FFFF00"/>
                </a:solidFill>
              </a:rPr>
              <a:t>http://connect-</a:t>
            </a:r>
            <a:r>
              <a:rPr dirty="0" err="1">
                <a:solidFill>
                  <a:srgbClr val="FFFF00"/>
                </a:solidFill>
              </a:rPr>
              <a:t>tool.irap.omp.eu</a:t>
            </a:r>
            <a:r>
              <a:rPr dirty="0">
                <a:solidFill>
                  <a:srgbClr val="FFFF00"/>
                </a:solidFill>
              </a:rPr>
              <a:t>/ </a:t>
            </a:r>
          </a:p>
          <a:p>
            <a:pPr marL="205739" indent="-205739" defTabSz="822959">
              <a:lnSpc>
                <a:spcPct val="81000"/>
              </a:lnSpc>
              <a:spcBef>
                <a:spcPts val="900"/>
              </a:spcBef>
              <a:defRPr sz="1979">
                <a:solidFill>
                  <a:srgbClr val="FFFFFF"/>
                </a:solidFill>
              </a:defRPr>
            </a:pPr>
            <a:endParaRPr dirty="0">
              <a:solidFill>
                <a:srgbClr val="FFFF00"/>
              </a:solidFill>
            </a:endParaRPr>
          </a:p>
          <a:p>
            <a:pPr marL="205739" indent="-205739" defTabSz="822959">
              <a:lnSpc>
                <a:spcPct val="81000"/>
              </a:lnSpc>
              <a:spcBef>
                <a:spcPts val="900"/>
              </a:spcBef>
              <a:defRPr sz="1979">
                <a:solidFill>
                  <a:srgbClr val="FFFFFF"/>
                </a:solidFill>
              </a:defRPr>
            </a:pPr>
            <a:r>
              <a:rPr dirty="0"/>
              <a:t>Connectivity Tool used for the first and second PSP perihelia to</a:t>
            </a:r>
            <a:br>
              <a:rPr lang="it-IT" dirty="0"/>
            </a:br>
            <a:r>
              <a:rPr dirty="0"/>
              <a:t>coordinate </a:t>
            </a:r>
            <a:r>
              <a:rPr dirty="0" err="1"/>
              <a:t>Hinode</a:t>
            </a:r>
            <a:r>
              <a:rPr dirty="0"/>
              <a:t>/IRIS/ground based instruments (NSO) -&gt; </a:t>
            </a:r>
            <a:br>
              <a:rPr lang="it-IT" dirty="0"/>
            </a:br>
            <a:r>
              <a:rPr dirty="0"/>
              <a:t>excellent exercise for Solar Orbiter ops.</a:t>
            </a:r>
          </a:p>
          <a:p>
            <a:pPr marL="205739" indent="-205739" defTabSz="822959">
              <a:lnSpc>
                <a:spcPct val="81000"/>
              </a:lnSpc>
              <a:spcBef>
                <a:spcPts val="900"/>
              </a:spcBef>
              <a:defRPr sz="1979">
                <a:solidFill>
                  <a:srgbClr val="FFFFFF"/>
                </a:solidFill>
              </a:defRPr>
            </a:pPr>
            <a:endParaRPr dirty="0"/>
          </a:p>
          <a:p>
            <a:pPr marL="205739" indent="-205739" defTabSz="822959">
              <a:lnSpc>
                <a:spcPct val="81000"/>
              </a:lnSpc>
              <a:spcBef>
                <a:spcPts val="900"/>
              </a:spcBef>
              <a:defRPr sz="1979">
                <a:solidFill>
                  <a:srgbClr val="FFFFFF"/>
                </a:solidFill>
              </a:defRPr>
            </a:pPr>
            <a:r>
              <a:rPr dirty="0"/>
              <a:t>Coordination with more </a:t>
            </a:r>
            <a:r>
              <a:rPr dirty="0" err="1"/>
              <a:t>modellers</a:t>
            </a:r>
            <a:r>
              <a:rPr dirty="0"/>
              <a:t> to integrate new models in </a:t>
            </a:r>
            <a:br>
              <a:rPr lang="it-IT" dirty="0"/>
            </a:br>
            <a:r>
              <a:rPr dirty="0"/>
              <a:t>the tools: led by </a:t>
            </a:r>
            <a:r>
              <a:rPr dirty="0" err="1"/>
              <a:t>Gherardo</a:t>
            </a:r>
            <a:r>
              <a:rPr dirty="0"/>
              <a:t> </a:t>
            </a:r>
            <a:r>
              <a:rPr dirty="0" err="1"/>
              <a:t>Valori</a:t>
            </a:r>
            <a:r>
              <a:rPr dirty="0"/>
              <a:t> (MSSL)</a:t>
            </a:r>
          </a:p>
        </p:txBody>
      </p:sp>
      <p:pic>
        <p:nvPicPr>
          <p:cNvPr id="4" name="Schermata 2019-10-15 alle 22.43.32.png" descr="Schermata 2019-10-15 alle 22.43.32.png">
            <a:extLst>
              <a:ext uri="{FF2B5EF4-FFF2-40B4-BE49-F238E27FC236}">
                <a16:creationId xmlns:a16="http://schemas.microsoft.com/office/drawing/2014/main" id="{04B12BCB-6E74-EF4B-B877-2C2DC98D8657}"/>
              </a:ext>
            </a:extLst>
          </p:cNvPr>
          <p:cNvPicPr>
            <a:picLocks noChangeAspect="1"/>
          </p:cNvPicPr>
          <p:nvPr/>
        </p:nvPicPr>
        <p:blipFill>
          <a:blip r:embed="rId2"/>
          <a:stretch>
            <a:fillRect/>
          </a:stretch>
        </p:blipFill>
        <p:spPr>
          <a:xfrm>
            <a:off x="6889726" y="1970279"/>
            <a:ext cx="2968066" cy="319703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re 1"/>
          <p:cNvSpPr txBox="1">
            <a:spLocks noGrp="1"/>
          </p:cNvSpPr>
          <p:nvPr>
            <p:ph type="title"/>
          </p:nvPr>
        </p:nvSpPr>
        <p:spPr>
          <a:prstGeom prst="rect">
            <a:avLst/>
          </a:prstGeom>
        </p:spPr>
        <p:txBody>
          <a:bodyPr/>
          <a:lstStyle/>
          <a:p>
            <a:pPr>
              <a:defRPr b="1">
                <a:solidFill>
                  <a:srgbClr val="FFFFFF"/>
                </a:solidFill>
                <a:latin typeface="+mj-lt"/>
                <a:ea typeface="+mj-ea"/>
                <a:cs typeface="+mj-cs"/>
                <a:sym typeface="Calibri"/>
              </a:defRPr>
            </a:pPr>
            <a:r>
              <a:rPr dirty="0"/>
              <a:t>Two MADAWG meetings in 2019: </a:t>
            </a:r>
            <a:br>
              <a:rPr dirty="0"/>
            </a:br>
            <a:endParaRPr dirty="0"/>
          </a:p>
        </p:txBody>
      </p:sp>
      <p:sp>
        <p:nvSpPr>
          <p:cNvPr id="102" name="Espace réservé du contenu 2"/>
          <p:cNvSpPr txBox="1">
            <a:spLocks noGrp="1"/>
          </p:cNvSpPr>
          <p:nvPr>
            <p:ph type="body" idx="1"/>
          </p:nvPr>
        </p:nvSpPr>
        <p:spPr>
          <a:xfrm>
            <a:off x="203199" y="1690690"/>
            <a:ext cx="9499602" cy="4351338"/>
          </a:xfrm>
          <a:prstGeom prst="rect">
            <a:avLst/>
          </a:prstGeom>
        </p:spPr>
        <p:txBody>
          <a:bodyPr/>
          <a:lstStyle/>
          <a:p>
            <a:pPr marL="180593" indent="-180593" defTabSz="722376">
              <a:spcBef>
                <a:spcPts val="700"/>
              </a:spcBef>
              <a:defRPr sz="1896" b="1">
                <a:solidFill>
                  <a:srgbClr val="FFFFFF"/>
                </a:solidFill>
              </a:defRPr>
            </a:pPr>
            <a:r>
              <a:rPr dirty="0">
                <a:solidFill>
                  <a:srgbClr val="FFFF00"/>
                </a:solidFill>
              </a:rPr>
              <a:t>Meeting on 24-25 January 2019 in Madrid:</a:t>
            </a:r>
            <a:r>
              <a:rPr dirty="0"/>
              <a:t> </a:t>
            </a:r>
            <a:br>
              <a:rPr b="0" u="sng" dirty="0"/>
            </a:br>
            <a:r>
              <a:rPr b="0" dirty="0"/>
              <a:t>— report on on-going activities + </a:t>
            </a:r>
            <a:r>
              <a:rPr b="0" u="sng" dirty="0"/>
              <a:t>Connectivity Tool</a:t>
            </a:r>
            <a:r>
              <a:rPr b="0" dirty="0"/>
              <a:t> </a:t>
            </a:r>
            <a:br>
              <a:rPr b="0" dirty="0"/>
            </a:br>
            <a:r>
              <a:rPr b="0" dirty="0"/>
              <a:t>— new tools and models in support of PSP science: analysis of the first perihelion</a:t>
            </a:r>
            <a:br>
              <a:rPr b="0" dirty="0"/>
            </a:br>
            <a:r>
              <a:rPr b="0" dirty="0"/>
              <a:t>— update on METADATA issues</a:t>
            </a:r>
            <a:br>
              <a:rPr b="0" dirty="0"/>
            </a:br>
            <a:r>
              <a:rPr b="0" dirty="0"/>
              <a:t>— </a:t>
            </a:r>
            <a:r>
              <a:rPr b="0" u="sng" dirty="0"/>
              <a:t>update on data-analysis tools for PSP/</a:t>
            </a:r>
            <a:r>
              <a:rPr b="0" u="sng" dirty="0" err="1"/>
              <a:t>SolO</a:t>
            </a:r>
            <a:r>
              <a:rPr b="0" u="sng" dirty="0"/>
              <a:t> (propagation tool, 3-D view, </a:t>
            </a:r>
            <a:r>
              <a:rPr b="0" u="sng" dirty="0" err="1"/>
              <a:t>JHelioviewer</a:t>
            </a:r>
            <a:r>
              <a:rPr b="0" u="sng" dirty="0"/>
              <a:t>)</a:t>
            </a:r>
            <a:br>
              <a:rPr b="0" u="sng" dirty="0"/>
            </a:br>
            <a:r>
              <a:rPr b="0" dirty="0"/>
              <a:t>— modelling the solar wind: new tools and data products</a:t>
            </a:r>
          </a:p>
          <a:p>
            <a:pPr marL="0" indent="0" defTabSz="722376">
              <a:spcBef>
                <a:spcPts val="700"/>
              </a:spcBef>
              <a:buSzTx/>
              <a:buNone/>
              <a:defRPr sz="1896">
                <a:solidFill>
                  <a:srgbClr val="FFFFFF"/>
                </a:solidFill>
              </a:defRPr>
            </a:pPr>
            <a:endParaRPr b="0" dirty="0"/>
          </a:p>
          <a:p>
            <a:pPr marL="180593" indent="-180593" defTabSz="722376">
              <a:spcBef>
                <a:spcPts val="700"/>
              </a:spcBef>
              <a:defRPr sz="1896" b="1">
                <a:solidFill>
                  <a:srgbClr val="FFFFFF"/>
                </a:solidFill>
              </a:defRPr>
            </a:pPr>
            <a:r>
              <a:rPr dirty="0">
                <a:solidFill>
                  <a:srgbClr val="FFFF00"/>
                </a:solidFill>
              </a:rPr>
              <a:t>Meeting on 11-13 of September 2018 in London:</a:t>
            </a:r>
            <a:r>
              <a:rPr dirty="0"/>
              <a:t> </a:t>
            </a:r>
            <a:br>
              <a:rPr b="0" u="sng" dirty="0"/>
            </a:br>
            <a:r>
              <a:rPr b="0" dirty="0"/>
              <a:t>— report on on-going activities + </a:t>
            </a:r>
            <a:r>
              <a:rPr b="0" u="sng" dirty="0"/>
              <a:t>Connectivity Tool</a:t>
            </a:r>
            <a:r>
              <a:rPr b="0" dirty="0"/>
              <a:t> </a:t>
            </a:r>
            <a:br>
              <a:rPr b="0" dirty="0"/>
            </a:br>
            <a:r>
              <a:rPr b="0" dirty="0"/>
              <a:t>— </a:t>
            </a:r>
            <a:r>
              <a:rPr b="0" u="sng" dirty="0"/>
              <a:t>preparing for </a:t>
            </a:r>
            <a:r>
              <a:rPr b="0" u="sng" dirty="0" err="1"/>
              <a:t>SolO</a:t>
            </a:r>
            <a:r>
              <a:rPr b="0" u="sng" dirty="0"/>
              <a:t>-Phi data</a:t>
            </a:r>
            <a:r>
              <a:rPr b="0" dirty="0"/>
              <a:t> </a:t>
            </a:r>
            <a:br>
              <a:rPr b="0" dirty="0"/>
            </a:br>
            <a:r>
              <a:rPr b="0" dirty="0"/>
              <a:t>— integration of LLD in the tools for </a:t>
            </a:r>
            <a:r>
              <a:rPr b="0" dirty="0" err="1"/>
              <a:t>SolO</a:t>
            </a:r>
            <a:r>
              <a:rPr b="0" dirty="0"/>
              <a:t> operation and </a:t>
            </a:r>
            <a:r>
              <a:rPr b="0" u="sng" dirty="0"/>
              <a:t>software libraries for </a:t>
            </a:r>
            <a:r>
              <a:rPr b="0" u="sng" dirty="0" err="1"/>
              <a:t>SolO</a:t>
            </a:r>
            <a:r>
              <a:rPr b="0" dirty="0"/>
              <a:t> </a:t>
            </a:r>
            <a:br>
              <a:rPr b="0" dirty="0"/>
            </a:br>
            <a:r>
              <a:rPr b="0" dirty="0"/>
              <a:t>— models and tools to support future </a:t>
            </a:r>
            <a:r>
              <a:rPr b="0" dirty="0" err="1"/>
              <a:t>SolO</a:t>
            </a:r>
            <a:r>
              <a:rPr b="0" dirty="0"/>
              <a:t> science and </a:t>
            </a:r>
            <a:r>
              <a:rPr b="0" dirty="0" err="1"/>
              <a:t>SolO</a:t>
            </a:r>
            <a:r>
              <a:rPr b="0" dirty="0"/>
              <a:t>-PSP coordinated science </a:t>
            </a:r>
            <a:br>
              <a:rPr b="0" dirty="0"/>
            </a:br>
            <a:r>
              <a:rPr b="0" dirty="0"/>
              <a:t>— coordinating with </a:t>
            </a:r>
            <a:r>
              <a:rPr b="0" dirty="0" err="1"/>
              <a:t>SolO</a:t>
            </a:r>
            <a:r>
              <a:rPr b="0" dirty="0"/>
              <a:t> (Punch)</a:t>
            </a:r>
            <a:br>
              <a:rPr b="0" dirty="0"/>
            </a:br>
            <a:r>
              <a:rPr b="0" dirty="0"/>
              <a:t>— </a:t>
            </a:r>
            <a:r>
              <a:rPr b="0" u="sng" dirty="0"/>
              <a:t>discussion on MADAWG future</a:t>
            </a:r>
            <a:r>
              <a:rPr b="0" dirty="0"/>
              <a:t> </a:t>
            </a:r>
            <a:br>
              <a:rPr b="0" dirty="0"/>
            </a:br>
            <a:endParaRPr b="0"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40E473C-3CE9-7A43-B487-23A9750E7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592" y="309622"/>
            <a:ext cx="8186816" cy="6183251"/>
          </a:xfrm>
          <a:prstGeom prst="rect">
            <a:avLst/>
          </a:prstGeom>
        </p:spPr>
      </p:pic>
    </p:spTree>
    <p:extLst>
      <p:ext uri="{BB962C8B-B14F-4D97-AF65-F5344CB8AC3E}">
        <p14:creationId xmlns:p14="http://schemas.microsoft.com/office/powerpoint/2010/main" val="34477202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ZoneTexte 4"/>
          <p:cNvSpPr txBox="1"/>
          <p:nvPr/>
        </p:nvSpPr>
        <p:spPr>
          <a:xfrm>
            <a:off x="3198161" y="315821"/>
            <a:ext cx="3694322" cy="891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a:solidFill>
                  <a:srgbClr val="FFFFFF"/>
                </a:solidFill>
              </a:defRPr>
            </a:pPr>
            <a:r>
              <a:t>MAGNETIC CONNECTIVITY TOOL </a:t>
            </a:r>
          </a:p>
          <a:p>
            <a:pPr algn="ctr">
              <a:defRPr>
                <a:solidFill>
                  <a:srgbClr val="FFFFFF"/>
                </a:solidFill>
              </a:defRPr>
            </a:pPr>
            <a:r>
              <a:t>NOW OPERATIONAL!</a:t>
            </a:r>
            <a:r>
              <a:rPr>
                <a:solidFill>
                  <a:srgbClr val="FFFF00"/>
                </a:solidFill>
              </a:rPr>
              <a:t> </a:t>
            </a:r>
          </a:p>
          <a:p>
            <a:pPr algn="ctr">
              <a:defRPr>
                <a:solidFill>
                  <a:srgbClr val="FFFF00"/>
                </a:solidFill>
              </a:defRPr>
            </a:pPr>
            <a:r>
              <a:t>http://connect-tool.irap.omp.eu/ </a:t>
            </a:r>
          </a:p>
        </p:txBody>
      </p:sp>
      <p:sp>
        <p:nvSpPr>
          <p:cNvPr id="105" name="ZoneTexte 1"/>
          <p:cNvSpPr txBox="1"/>
          <p:nvPr/>
        </p:nvSpPr>
        <p:spPr>
          <a:xfrm>
            <a:off x="235290" y="1335137"/>
            <a:ext cx="8113290"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FFFFFF"/>
                </a:solidFill>
              </a:defRPr>
            </a:lvl1pPr>
          </a:lstStyle>
          <a:p>
            <a:r>
              <a:t>Forecast for first and second PSP perihelia to coordinate with Hinode pointing</a:t>
            </a:r>
          </a:p>
        </p:txBody>
      </p:sp>
      <p:pic>
        <p:nvPicPr>
          <p:cNvPr id="106" name="Image 7" descr="Image 7"/>
          <p:cNvPicPr>
            <a:picLocks noChangeAspect="1"/>
          </p:cNvPicPr>
          <p:nvPr/>
        </p:nvPicPr>
        <p:blipFill>
          <a:blip r:embed="rId4"/>
          <a:stretch>
            <a:fillRect/>
          </a:stretch>
        </p:blipFill>
        <p:spPr>
          <a:xfrm>
            <a:off x="2304658" y="1821054"/>
            <a:ext cx="4856855" cy="2051010"/>
          </a:xfrm>
          <a:prstGeom prst="rect">
            <a:avLst/>
          </a:prstGeom>
          <a:ln w="12700">
            <a:miter lim="400000"/>
          </a:ln>
        </p:spPr>
      </p:pic>
      <p:pic>
        <p:nvPicPr>
          <p:cNvPr id="107" name="ALL_PARKER_PFSS_ADAPT_SCTIME_ADAPT" descr="ALL_PARKER_PFSS_ADAPT_SCTIME_ADAPT">
            <a:hlinkClick r:id="" action="ppaction://ole?verb=0"/>
          </p:cNvPr>
          <p:cNvPicPr>
            <a:picLocks/>
          </p:cNvPicPr>
          <p:nvPr>
            <a:videoFile r:link="rId2"/>
            <p:extLst>
              <p:ext uri="{DAA4B4D4-6D71-4841-9C94-3DE7FCFB9230}">
                <p14:media xmlns:p14="http://schemas.microsoft.com/office/powerpoint/2010/main" r:embed="rId1"/>
              </p:ext>
            </p:extLst>
          </p:nvPr>
        </p:nvPicPr>
        <p:blipFill>
          <a:blip r:embed="rId5"/>
          <a:stretch>
            <a:fillRect/>
          </a:stretch>
        </p:blipFill>
        <p:spPr>
          <a:xfrm>
            <a:off x="2304659" y="3872064"/>
            <a:ext cx="4856855" cy="2428428"/>
          </a:xfrm>
          <a:prstGeom prst="rect">
            <a:avLst/>
          </a:prstGeom>
          <a:ln w="12700">
            <a:miter lim="400000"/>
          </a:ln>
        </p:spPr>
      </p:pic>
      <p:sp>
        <p:nvSpPr>
          <p:cNvPr id="108" name="ZoneTexte 9"/>
          <p:cNvSpPr txBox="1"/>
          <p:nvPr/>
        </p:nvSpPr>
        <p:spPr>
          <a:xfrm>
            <a:off x="7207232" y="4705813"/>
            <a:ext cx="2734381" cy="1158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a:solidFill>
                  <a:srgbClr val="FFFFFF"/>
                </a:solidFill>
              </a:defRPr>
            </a:pPr>
            <a:r>
              <a:t>Movie automatically </a:t>
            </a:r>
          </a:p>
          <a:p>
            <a:pPr>
              <a:defRPr>
                <a:solidFill>
                  <a:srgbClr val="FFFFFF"/>
                </a:solidFill>
              </a:defRPr>
            </a:pPr>
            <a:r>
              <a:t>generated on the website</a:t>
            </a:r>
          </a:p>
          <a:p>
            <a:pPr>
              <a:defRPr>
                <a:solidFill>
                  <a:srgbClr val="FFFFFF"/>
                </a:solidFill>
              </a:defRPr>
            </a:pPr>
            <a:r>
              <a:t>Latest forecasts for PSP </a:t>
            </a:r>
          </a:p>
          <a:p>
            <a:pPr>
              <a:defRPr>
                <a:solidFill>
                  <a:srgbClr val="FFFFFF"/>
                </a:solidFill>
              </a:defRPr>
            </a:pPr>
            <a:r>
              <a:t>connectivitiy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00" fill="hold"/>
                                        <p:tgtEl>
                                          <p:spTgt spid="107"/>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000" fill="hold"/>
                                        <p:tgtEl>
                                          <p:spTgt spid="10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repeatCount="indefinite" fill="hold" display="0">
                  <p:stCondLst>
                    <p:cond delay="indefinite"/>
                  </p:stCondLst>
                </p:cTn>
                <p:tgtEl>
                  <p:spTgt spid="10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ZoneTexte 1"/>
          <p:cNvSpPr txBox="1"/>
          <p:nvPr/>
        </p:nvSpPr>
        <p:spPr>
          <a:xfrm>
            <a:off x="25277" y="436337"/>
            <a:ext cx="9429824" cy="53245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2000">
                <a:solidFill>
                  <a:srgbClr val="FFFFFF"/>
                </a:solidFill>
              </a:defRPr>
            </a:pPr>
            <a:r>
              <a:rPr dirty="0" err="1"/>
              <a:t>Connnectivity</a:t>
            </a:r>
            <a:r>
              <a:rPr dirty="0"/>
              <a:t> Tool (new features): </a:t>
            </a:r>
          </a:p>
          <a:p>
            <a:pPr>
              <a:defRPr sz="2000">
                <a:solidFill>
                  <a:srgbClr val="FFFFFF"/>
                </a:solidFill>
              </a:defRPr>
            </a:pPr>
            <a:endParaRPr dirty="0"/>
          </a:p>
          <a:p>
            <a:pPr marL="342900" indent="-342900">
              <a:buSzPct val="100000"/>
              <a:buFont typeface="Arial"/>
              <a:buChar char="•"/>
              <a:defRPr sz="2000">
                <a:solidFill>
                  <a:srgbClr val="FFFFFF"/>
                </a:solidFill>
              </a:defRPr>
            </a:pPr>
            <a:r>
              <a:rPr dirty="0"/>
              <a:t>EUV Carrington maps done in real time (SDO and later SDO+STEREO)</a:t>
            </a:r>
          </a:p>
          <a:p>
            <a:pPr marL="342900" indent="-342900">
              <a:buSzPct val="100000"/>
              <a:buFont typeface="Arial"/>
              <a:buChar char="•"/>
              <a:defRPr sz="2000">
                <a:solidFill>
                  <a:srgbClr val="FFFFFF"/>
                </a:solidFill>
              </a:defRPr>
            </a:pPr>
            <a:r>
              <a:rPr dirty="0"/>
              <a:t>WL Carrington maps (LASCO, pipeline in place not yet online)</a:t>
            </a:r>
          </a:p>
          <a:p>
            <a:pPr marL="342900" indent="-342900">
              <a:buSzPct val="100000"/>
              <a:buFont typeface="Arial"/>
              <a:buChar char="•"/>
              <a:defRPr sz="2000">
                <a:solidFill>
                  <a:srgbClr val="FFFFFF"/>
                </a:solidFill>
              </a:defRPr>
            </a:pPr>
            <a:r>
              <a:rPr dirty="0"/>
              <a:t>Past and current flare locations</a:t>
            </a:r>
          </a:p>
          <a:p>
            <a:pPr marL="342900" indent="-342900">
              <a:buSzPct val="100000"/>
              <a:buFont typeface="Arial"/>
              <a:buChar char="•"/>
              <a:defRPr sz="2000">
                <a:solidFill>
                  <a:srgbClr val="FFFFFF"/>
                </a:solidFill>
              </a:defRPr>
            </a:pPr>
            <a:r>
              <a:rPr dirty="0"/>
              <a:t>New extrapolations (D</a:t>
            </a:r>
            <a:r>
              <a:rPr lang="it-IT" dirty="0"/>
              <a:t>U</a:t>
            </a:r>
            <a:r>
              <a:rPr dirty="0"/>
              <a:t>MFRIC)</a:t>
            </a:r>
          </a:p>
          <a:p>
            <a:pPr marL="342900" indent="-342900">
              <a:buSzPct val="100000"/>
              <a:buFont typeface="Arial"/>
              <a:buChar char="•"/>
              <a:defRPr sz="2000">
                <a:solidFill>
                  <a:srgbClr val="FFFFFF"/>
                </a:solidFill>
              </a:defRPr>
            </a:pPr>
            <a:r>
              <a:rPr dirty="0"/>
              <a:t>Integration of CME </a:t>
            </a:r>
            <a:r>
              <a:rPr dirty="0" err="1"/>
              <a:t>catologues</a:t>
            </a:r>
            <a:endParaRPr dirty="0"/>
          </a:p>
          <a:p>
            <a:pPr marL="342900" indent="-342900">
              <a:buSzPct val="100000"/>
              <a:buFont typeface="Arial"/>
              <a:buChar char="•"/>
              <a:defRPr sz="2000">
                <a:solidFill>
                  <a:srgbClr val="FFFFFF"/>
                </a:solidFill>
              </a:defRPr>
            </a:pPr>
            <a:r>
              <a:rPr dirty="0"/>
              <a:t>Movies of forecasts (done for PSP encounters, not yet for </a:t>
            </a:r>
            <a:r>
              <a:rPr dirty="0" err="1"/>
              <a:t>SolO</a:t>
            </a:r>
            <a:r>
              <a:rPr dirty="0"/>
              <a:t>)</a:t>
            </a:r>
          </a:p>
          <a:p>
            <a:pPr marL="342900" indent="-342900">
              <a:buSzPct val="100000"/>
              <a:buFont typeface="Arial"/>
              <a:buChar char="•"/>
              <a:defRPr sz="2000">
                <a:solidFill>
                  <a:srgbClr val="FFFFFF"/>
                </a:solidFill>
              </a:defRPr>
            </a:pPr>
            <a:r>
              <a:rPr dirty="0"/>
              <a:t>First prototype of a </a:t>
            </a:r>
            <a:r>
              <a:rPr dirty="0" err="1"/>
              <a:t>tecnique</a:t>
            </a:r>
            <a:r>
              <a:rPr dirty="0"/>
              <a:t> to exploit IS data in real time and select best likely model</a:t>
            </a:r>
          </a:p>
          <a:p>
            <a:pPr marL="342900" indent="-342900">
              <a:buSzPct val="100000"/>
              <a:buFont typeface="Arial"/>
              <a:buChar char="•"/>
              <a:defRPr sz="2000">
                <a:solidFill>
                  <a:srgbClr val="FFFFFF"/>
                </a:solidFill>
              </a:defRPr>
            </a:pPr>
            <a:r>
              <a:rPr dirty="0"/>
              <a:t>Ascii files with </a:t>
            </a:r>
            <a:r>
              <a:rPr dirty="0" err="1"/>
              <a:t>footpoints</a:t>
            </a:r>
            <a:endParaRPr dirty="0"/>
          </a:p>
          <a:p>
            <a:pPr marL="342900" indent="-342900">
              <a:buSzPct val="100000"/>
              <a:buFont typeface="Arial"/>
              <a:buChar char="•"/>
              <a:defRPr sz="2000">
                <a:solidFill>
                  <a:srgbClr val="FFFFFF"/>
                </a:solidFill>
              </a:defRPr>
            </a:pPr>
            <a:endParaRPr dirty="0"/>
          </a:p>
          <a:p>
            <a:pPr marL="342900" indent="-342900">
              <a:buSzPct val="100000"/>
              <a:buFont typeface="Arial"/>
              <a:buChar char="•"/>
              <a:defRPr sz="2000">
                <a:solidFill>
                  <a:srgbClr val="FFFFFF"/>
                </a:solidFill>
              </a:defRPr>
            </a:pPr>
            <a:endParaRPr dirty="0"/>
          </a:p>
          <a:p>
            <a:pPr marL="342900" indent="-342900">
              <a:buSzPct val="100000"/>
              <a:buFont typeface="Arial"/>
              <a:buChar char="•"/>
              <a:defRPr sz="2000">
                <a:solidFill>
                  <a:srgbClr val="FFFFFF"/>
                </a:solidFill>
              </a:defRPr>
            </a:pPr>
            <a:endParaRPr dirty="0"/>
          </a:p>
          <a:p>
            <a:pPr marL="342900" indent="-342900">
              <a:buSzPct val="100000"/>
              <a:buFont typeface="Arial"/>
              <a:buChar char="•"/>
              <a:defRPr sz="2000">
                <a:solidFill>
                  <a:srgbClr val="FFFFFF"/>
                </a:solidFill>
              </a:defRPr>
            </a:pPr>
            <a:endParaRPr dirty="0"/>
          </a:p>
          <a:p>
            <a:pPr marL="342900" indent="-342900">
              <a:buSzPct val="100000"/>
              <a:buFont typeface="Arial"/>
              <a:buChar char="•"/>
              <a:defRPr sz="2000">
                <a:solidFill>
                  <a:srgbClr val="FFFFFF"/>
                </a:solidFill>
              </a:defRPr>
            </a:pPr>
            <a:endParaRPr dirty="0"/>
          </a:p>
          <a:p>
            <a:pPr marL="342900" indent="-342900">
              <a:buSzPct val="100000"/>
              <a:buFont typeface="Arial"/>
              <a:buChar char="•"/>
              <a:defRPr sz="2000">
                <a:solidFill>
                  <a:srgbClr val="FFFFFF"/>
                </a:solidFill>
              </a:defRPr>
            </a:pPr>
            <a:endParaRPr dirty="0"/>
          </a:p>
          <a:p>
            <a:pPr marL="342900" indent="-342900">
              <a:buSzPct val="100000"/>
              <a:buFont typeface="Arial"/>
              <a:buChar char="•"/>
              <a:defRPr sz="2000">
                <a:solidFill>
                  <a:srgbClr val="FFFFFF"/>
                </a:solidFill>
              </a:defRPr>
            </a:pPr>
            <a:endParaRPr dirty="0"/>
          </a:p>
        </p:txBody>
      </p:sp>
      <p:pic>
        <p:nvPicPr>
          <p:cNvPr id="111" name="Image 5" descr="Image 5"/>
          <p:cNvPicPr>
            <a:picLocks noChangeAspect="1"/>
          </p:cNvPicPr>
          <p:nvPr/>
        </p:nvPicPr>
        <p:blipFill>
          <a:blip r:embed="rId2"/>
          <a:stretch>
            <a:fillRect/>
          </a:stretch>
        </p:blipFill>
        <p:spPr>
          <a:xfrm>
            <a:off x="131955" y="4121294"/>
            <a:ext cx="9642090" cy="1863727"/>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ZoneTexte 3"/>
          <p:cNvSpPr txBox="1"/>
          <p:nvPr/>
        </p:nvSpPr>
        <p:spPr>
          <a:xfrm>
            <a:off x="409544" y="189230"/>
            <a:ext cx="9086912" cy="6555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300" b="1">
                <a:solidFill>
                  <a:srgbClr val="FFFF00"/>
                </a:solidFill>
              </a:defRPr>
            </a:pPr>
            <a:r>
              <a:rPr dirty="0"/>
              <a:t>Future developments of the Connectivity Tool:</a:t>
            </a:r>
          </a:p>
          <a:p>
            <a:pPr>
              <a:defRPr sz="1600">
                <a:solidFill>
                  <a:srgbClr val="FFFFFF"/>
                </a:solidFill>
              </a:defRPr>
            </a:pPr>
            <a:endParaRPr dirty="0"/>
          </a:p>
          <a:p>
            <a:pPr marL="342899" indent="-342899">
              <a:buSzPct val="100000"/>
              <a:buFont typeface="Arial"/>
              <a:buChar char="•"/>
              <a:defRPr sz="1600">
                <a:solidFill>
                  <a:srgbClr val="FFFFFF"/>
                </a:solidFill>
              </a:defRPr>
            </a:pPr>
            <a:r>
              <a:rPr dirty="0"/>
              <a:t>Integration of flare forecasts using FLARECAST tools</a:t>
            </a:r>
          </a:p>
          <a:p>
            <a:pPr marL="342899" indent="-342899">
              <a:buSzPct val="100000"/>
              <a:buFont typeface="Arial"/>
              <a:buChar char="•"/>
              <a:defRPr sz="1600">
                <a:solidFill>
                  <a:srgbClr val="FFFFFF"/>
                </a:solidFill>
              </a:defRPr>
            </a:pPr>
            <a:r>
              <a:rPr dirty="0"/>
              <a:t>Include forecasts of SEP events</a:t>
            </a:r>
          </a:p>
          <a:p>
            <a:pPr marL="342899" indent="-342899">
              <a:buSzPct val="100000"/>
              <a:buFont typeface="Arial"/>
              <a:buChar char="•"/>
              <a:defRPr sz="1600">
                <a:solidFill>
                  <a:srgbClr val="FFFFFF"/>
                </a:solidFill>
              </a:defRPr>
            </a:pPr>
            <a:r>
              <a:rPr dirty="0"/>
              <a:t>Integration of field lines from MHD simulations (CEA+EUHFORIA) and NLFF (MPS)</a:t>
            </a:r>
          </a:p>
          <a:p>
            <a:pPr marL="342899" indent="-342899">
              <a:buSzPct val="100000"/>
              <a:buFont typeface="Arial"/>
              <a:buChar char="•"/>
              <a:defRPr sz="1600">
                <a:solidFill>
                  <a:srgbClr val="FFFFFF"/>
                </a:solidFill>
              </a:defRPr>
            </a:pPr>
            <a:r>
              <a:rPr dirty="0"/>
              <a:t>Inert Carrington maps of simulations</a:t>
            </a:r>
          </a:p>
          <a:p>
            <a:pPr marL="342899" indent="-342899">
              <a:buSzPct val="100000"/>
              <a:buFont typeface="Arial"/>
              <a:buChar char="•"/>
              <a:defRPr sz="1600">
                <a:solidFill>
                  <a:srgbClr val="FFFFFF"/>
                </a:solidFill>
              </a:defRPr>
            </a:pPr>
            <a:endParaRPr dirty="0"/>
          </a:p>
          <a:p>
            <a:pPr>
              <a:defRPr sz="1600">
                <a:solidFill>
                  <a:srgbClr val="FFFFFF"/>
                </a:solidFill>
              </a:defRPr>
            </a:pPr>
            <a:r>
              <a:rPr dirty="0"/>
              <a:t>Preparing for LLD data:</a:t>
            </a:r>
          </a:p>
          <a:p>
            <a:pPr>
              <a:defRPr sz="1600">
                <a:solidFill>
                  <a:srgbClr val="FFFFFF"/>
                </a:solidFill>
              </a:defRPr>
            </a:pPr>
            <a:endParaRPr dirty="0"/>
          </a:p>
          <a:p>
            <a:pPr marL="342899" indent="-342899">
              <a:buSzPct val="100000"/>
              <a:buFont typeface="Arial"/>
              <a:buChar char="•"/>
              <a:defRPr sz="1600">
                <a:solidFill>
                  <a:srgbClr val="FFFFFF"/>
                </a:solidFill>
              </a:defRPr>
            </a:pPr>
            <a:r>
              <a:rPr dirty="0"/>
              <a:t>PHI magnetograms </a:t>
            </a:r>
            <a:r>
              <a:rPr lang="it-IT" dirty="0">
                <a:sym typeface="Wingdings" pitchFamily="2" charset="2"/>
              </a:rPr>
              <a:t> </a:t>
            </a:r>
            <a:r>
              <a:rPr lang="it-IT" u="sng" dirty="0"/>
              <a:t>Create </a:t>
            </a:r>
            <a:r>
              <a:rPr lang="it-IT" u="sng" dirty="0" err="1"/>
              <a:t>simulated</a:t>
            </a:r>
            <a:r>
              <a:rPr lang="it-IT" u="sng" dirty="0"/>
              <a:t> PHI </a:t>
            </a:r>
            <a:r>
              <a:rPr lang="it-IT" u="sng" dirty="0" err="1"/>
              <a:t>observations</a:t>
            </a:r>
            <a:r>
              <a:rPr lang="it-IT" u="sng" dirty="0"/>
              <a:t> – </a:t>
            </a:r>
            <a:r>
              <a:rPr lang="it-IT" u="sng" dirty="0" err="1"/>
              <a:t>merging</a:t>
            </a:r>
            <a:r>
              <a:rPr lang="it-IT" u="sng" dirty="0"/>
              <a:t> </a:t>
            </a:r>
            <a:r>
              <a:rPr lang="it-IT" u="sng" dirty="0" err="1"/>
              <a:t>them</a:t>
            </a:r>
            <a:r>
              <a:rPr lang="it-IT" u="sng" dirty="0"/>
              <a:t> with </a:t>
            </a:r>
            <a:r>
              <a:rPr lang="it-IT" u="sng" dirty="0" err="1"/>
              <a:t>other</a:t>
            </a:r>
            <a:r>
              <a:rPr lang="it-IT" u="sng" dirty="0"/>
              <a:t> </a:t>
            </a:r>
            <a:r>
              <a:rPr lang="it-IT" u="sng" dirty="0" err="1"/>
              <a:t>magnetograms</a:t>
            </a:r>
            <a:r>
              <a:rPr lang="it-IT" u="sng" dirty="0"/>
              <a:t> - and use </a:t>
            </a:r>
            <a:r>
              <a:rPr lang="it-IT" u="sng" dirty="0" err="1"/>
              <a:t>them</a:t>
            </a:r>
            <a:r>
              <a:rPr lang="it-IT" u="sng" dirty="0"/>
              <a:t> for the </a:t>
            </a:r>
            <a:r>
              <a:rPr lang="it-IT" u="sng" dirty="0" err="1"/>
              <a:t>connectivity</a:t>
            </a:r>
            <a:r>
              <a:rPr lang="it-IT" u="sng" dirty="0"/>
              <a:t> </a:t>
            </a:r>
            <a:r>
              <a:rPr lang="it-IT" u="sng" dirty="0" err="1"/>
              <a:t>tool</a:t>
            </a:r>
            <a:r>
              <a:rPr lang="it-IT" u="sng" dirty="0"/>
              <a:t> (</a:t>
            </a:r>
            <a:r>
              <a:rPr lang="it-IT" u="sng" dirty="0" err="1"/>
              <a:t>involving</a:t>
            </a:r>
            <a:r>
              <a:rPr lang="it-IT" u="sng" dirty="0"/>
              <a:t> PHI team, </a:t>
            </a:r>
            <a:r>
              <a:rPr lang="it-IT" u="sng" dirty="0" err="1"/>
              <a:t>connectivity</a:t>
            </a:r>
            <a:r>
              <a:rPr lang="it-IT" u="sng" dirty="0"/>
              <a:t> </a:t>
            </a:r>
            <a:r>
              <a:rPr lang="it-IT" u="sng" dirty="0" err="1"/>
              <a:t>tool</a:t>
            </a:r>
            <a:r>
              <a:rPr lang="it-IT" u="sng" dirty="0"/>
              <a:t> team, ADAPT team</a:t>
            </a:r>
            <a:r>
              <a:rPr u="sng" dirty="0"/>
              <a:t>)</a:t>
            </a:r>
          </a:p>
          <a:p>
            <a:pPr marL="342899" indent="-342899">
              <a:buSzPct val="100000"/>
              <a:buFont typeface="Arial"/>
              <a:buChar char="•"/>
              <a:defRPr sz="1600">
                <a:solidFill>
                  <a:srgbClr val="FFFFFF"/>
                </a:solidFill>
              </a:defRPr>
            </a:pPr>
            <a:r>
              <a:rPr dirty="0"/>
              <a:t>SWA (PAS bulk param and HIS charge states)</a:t>
            </a:r>
          </a:p>
          <a:p>
            <a:pPr marL="342899" indent="-342899">
              <a:buSzPct val="100000"/>
              <a:buFont typeface="Arial"/>
              <a:buChar char="•"/>
              <a:defRPr sz="1600">
                <a:solidFill>
                  <a:srgbClr val="FFFFFF"/>
                </a:solidFill>
              </a:defRPr>
            </a:pPr>
            <a:r>
              <a:rPr dirty="0"/>
              <a:t>Setting up a pipeline to integrate LLD</a:t>
            </a:r>
          </a:p>
          <a:p>
            <a:pPr>
              <a:defRPr sz="1600">
                <a:solidFill>
                  <a:srgbClr val="FFFFFF"/>
                </a:solidFill>
              </a:defRPr>
            </a:pPr>
            <a:endParaRPr dirty="0"/>
          </a:p>
          <a:p>
            <a:pPr>
              <a:defRPr sz="1600">
                <a:solidFill>
                  <a:srgbClr val="FFFFFF"/>
                </a:solidFill>
              </a:defRPr>
            </a:pPr>
            <a:r>
              <a:rPr dirty="0"/>
              <a:t>A regional branch of the MADAWG has opened for our UK customers (not a Brexit)! G. </a:t>
            </a:r>
            <a:r>
              <a:rPr dirty="0" err="1"/>
              <a:t>Valori</a:t>
            </a:r>
            <a:r>
              <a:rPr dirty="0"/>
              <a:t> coordinates this group to to integrate other techniques to discriminate among extrapolations and improve the methodology employed to evaluate errors in connectivity, </a:t>
            </a:r>
            <a:r>
              <a:rPr dirty="0" err="1"/>
              <a:t>etc</a:t>
            </a:r>
            <a:r>
              <a:rPr dirty="0"/>
              <a:t>…</a:t>
            </a:r>
          </a:p>
          <a:p>
            <a:pPr>
              <a:defRPr sz="1900" b="1">
                <a:solidFill>
                  <a:srgbClr val="FFFFFF"/>
                </a:solidFill>
              </a:defRPr>
            </a:pPr>
            <a:endParaRPr dirty="0"/>
          </a:p>
          <a:p>
            <a:pPr defTabSz="457200">
              <a:spcBef>
                <a:spcPts val="1200"/>
              </a:spcBef>
              <a:defRPr sz="1600">
                <a:solidFill>
                  <a:srgbClr val="FFFFFF"/>
                </a:solidFill>
              </a:defRPr>
            </a:pPr>
            <a:r>
              <a:rPr lang="it-IT" dirty="0"/>
              <a:t>L</a:t>
            </a:r>
            <a:r>
              <a:rPr dirty="0" err="1"/>
              <a:t>ast</a:t>
            </a:r>
            <a:r>
              <a:rPr dirty="0"/>
              <a:t> MADAWG: We agreed that the best available maps (to know where will be the emitted plasma) can b</a:t>
            </a:r>
            <a:r>
              <a:rPr lang="it-IT" dirty="0"/>
              <a:t>e </a:t>
            </a:r>
            <a:r>
              <a:rPr dirty="0"/>
              <a:t>produced with </a:t>
            </a:r>
            <a:r>
              <a:rPr dirty="0">
                <a:solidFill>
                  <a:srgbClr val="FFFF00"/>
                </a:solidFill>
              </a:rPr>
              <a:t>three days</a:t>
            </a:r>
            <a:r>
              <a:rPr dirty="0"/>
              <a:t> in advance. Then, considering different wind velocities there will be predictions on where will be the plasma in more days and combine these predictions with the position of the spacecraft we can define the pointing on the Sun. </a:t>
            </a:r>
            <a:br>
              <a:rPr lang="it-IT" sz="1200" dirty="0"/>
            </a:br>
            <a:r>
              <a:rPr lang="it-IT" dirty="0" err="1"/>
              <a:t>We</a:t>
            </a:r>
            <a:r>
              <a:rPr lang="it-IT" dirty="0"/>
              <a:t> </a:t>
            </a:r>
            <a:r>
              <a:rPr lang="it-IT" dirty="0" err="1"/>
              <a:t>will</a:t>
            </a:r>
            <a:r>
              <a:rPr lang="it-IT" dirty="0"/>
              <a:t> </a:t>
            </a:r>
            <a:r>
              <a:rPr lang="it-IT" dirty="0" err="1"/>
              <a:t>have</a:t>
            </a:r>
            <a:r>
              <a:rPr lang="it-IT" dirty="0"/>
              <a:t> an EUV image the first </a:t>
            </a:r>
            <a:r>
              <a:rPr lang="it-IT" dirty="0" err="1"/>
              <a:t>day</a:t>
            </a:r>
            <a:r>
              <a:rPr lang="it-IT" dirty="0"/>
              <a:t> of </a:t>
            </a:r>
            <a:r>
              <a:rPr lang="it-IT" dirty="0" err="1"/>
              <a:t>observation</a:t>
            </a:r>
            <a:r>
              <a:rPr lang="it-IT" dirty="0"/>
              <a:t> </a:t>
            </a:r>
            <a:r>
              <a:rPr lang="it-IT" dirty="0" err="1"/>
              <a:t>that</a:t>
            </a:r>
            <a:r>
              <a:rPr lang="it-IT" dirty="0"/>
              <a:t> can help (</a:t>
            </a:r>
            <a:r>
              <a:rPr lang="it-IT" dirty="0" err="1"/>
              <a:t>compared</a:t>
            </a:r>
            <a:r>
              <a:rPr lang="it-IT" dirty="0"/>
              <a:t> to the </a:t>
            </a:r>
            <a:r>
              <a:rPr lang="it-IT" dirty="0" err="1"/>
              <a:t>extrapolations</a:t>
            </a:r>
            <a:r>
              <a:rPr lang="it-IT" dirty="0"/>
              <a:t>) + a Metis </a:t>
            </a:r>
            <a:r>
              <a:rPr lang="it-IT" dirty="0" err="1"/>
              <a:t>one</a:t>
            </a:r>
            <a:r>
              <a:rPr lang="it-IT" dirty="0"/>
              <a:t>, </a:t>
            </a:r>
            <a:r>
              <a:rPr lang="it-IT" dirty="0" err="1"/>
              <a:t>through</a:t>
            </a:r>
            <a:r>
              <a:rPr lang="it-IT" dirty="0"/>
              <a:t> LLD </a:t>
            </a:r>
            <a:r>
              <a:rPr lang="it-IT" dirty="0">
                <a:sym typeface="Wingdings" pitchFamily="2" charset="2"/>
              </a:rPr>
              <a:t>--&gt; </a:t>
            </a:r>
            <a:r>
              <a:rPr lang="it-IT" u="sng" dirty="0" err="1">
                <a:sym typeface="Wingdings" pitchFamily="2" charset="2"/>
              </a:rPr>
              <a:t>devolpment</a:t>
            </a:r>
            <a:r>
              <a:rPr lang="it-IT" u="sng" dirty="0">
                <a:sym typeface="Wingdings" pitchFamily="2" charset="2"/>
              </a:rPr>
              <a:t> of data </a:t>
            </a:r>
            <a:r>
              <a:rPr lang="it-IT" u="sng" dirty="0" err="1">
                <a:sym typeface="Wingdings" pitchFamily="2" charset="2"/>
              </a:rPr>
              <a:t>analysis</a:t>
            </a:r>
            <a:r>
              <a:rPr lang="it-IT" u="sng" dirty="0">
                <a:sym typeface="Wingdings" pitchFamily="2" charset="2"/>
              </a:rPr>
              <a:t> </a:t>
            </a:r>
            <a:r>
              <a:rPr lang="it-IT" u="sng" dirty="0" err="1">
                <a:sym typeface="Wingdings" pitchFamily="2" charset="2"/>
              </a:rPr>
              <a:t>tools</a:t>
            </a:r>
            <a:r>
              <a:rPr lang="it-IT" u="sng" dirty="0">
                <a:sym typeface="Wingdings" pitchFamily="2" charset="2"/>
              </a:rPr>
              <a:t> for LLD to compare with </a:t>
            </a:r>
            <a:r>
              <a:rPr lang="it-IT" u="sng" dirty="0" err="1">
                <a:sym typeface="Wingdings" pitchFamily="2" charset="2"/>
              </a:rPr>
              <a:t>connectivity</a:t>
            </a:r>
            <a:r>
              <a:rPr lang="it-IT" u="sng" dirty="0">
                <a:sym typeface="Wingdings" pitchFamily="2" charset="2"/>
              </a:rPr>
              <a:t> </a:t>
            </a:r>
            <a:r>
              <a:rPr lang="it-IT" u="sng" dirty="0" err="1">
                <a:sym typeface="Wingdings" pitchFamily="2" charset="2"/>
              </a:rPr>
              <a:t>results</a:t>
            </a:r>
            <a:r>
              <a:rPr lang="it-IT" u="sng" dirty="0">
                <a:sym typeface="Wingdings" pitchFamily="2" charset="2"/>
              </a:rPr>
              <a:t>. </a:t>
            </a:r>
            <a:endParaRPr lang="it-IT" u="sng" dirty="0"/>
          </a:p>
        </p:txBody>
      </p:sp>
    </p:spTree>
  </p:cSld>
  <p:clrMapOvr>
    <a:masterClrMapping/>
  </p:clrMapOvr>
  <p:transition spd="med"/>
</p:sld>
</file>

<file path=ppt/theme/theme1.xml><?xml version="1.0" encoding="utf-8"?>
<a:theme xmlns:a="http://schemas.openxmlformats.org/drawingml/2006/main" name="Thème Office">
  <a:themeElements>
    <a:clrScheme name="Thème Office">
      <a:dk1>
        <a:srgbClr val="000000"/>
      </a:dk1>
      <a:lt1>
        <a:srgbClr val="203864"/>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Calibri"/>
        <a:ea typeface="Calibri"/>
        <a:cs typeface="Calibr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Calibri"/>
        <a:ea typeface="Calibri"/>
        <a:cs typeface="Calibr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2840</TotalTime>
  <Words>1709</Words>
  <Application>Microsoft Macintosh PowerPoint</Application>
  <PresentationFormat>A4 (21x29,7 cm)</PresentationFormat>
  <Paragraphs>128</Paragraphs>
  <Slides>14</Slides>
  <Notes>3</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Arial</vt:lpstr>
      <vt:lpstr>Calibri</vt:lpstr>
      <vt:lpstr>Calibri Light</vt:lpstr>
      <vt:lpstr>Times New Roman</vt:lpstr>
      <vt:lpstr>Thème Office</vt:lpstr>
      <vt:lpstr>Presentazione standard di PowerPoint</vt:lpstr>
      <vt:lpstr>MADAWG: ESA Modeling and Data Analysis Working Group for the Solar Orbiter Mission  </vt:lpstr>
      <vt:lpstr>Presentazione standard di PowerPoint</vt:lpstr>
      <vt:lpstr>Activities in 2019</vt:lpstr>
      <vt:lpstr>Two MADAWG meetings in 2019:  </vt:lpstr>
      <vt:lpstr>Presentazione standard di PowerPoint</vt:lpstr>
      <vt:lpstr>Presentazione standard di PowerPoint</vt:lpstr>
      <vt:lpstr>Presentazione standard di PowerPoint</vt:lpstr>
      <vt:lpstr>Presentazione standard di PowerPoint</vt:lpstr>
      <vt:lpstr>We need simulated or inferred physical parameters of the corona (magnetic fields, speeds, density, temperatures) for all topics (SEPs, solar wind, CMEs)  </vt:lpstr>
      <vt:lpstr>Presentazione standard di PowerPoint</vt:lpstr>
      <vt:lpstr>Presentazione standard di PowerPoint</vt:lpstr>
      <vt:lpstr>SUNPY (David Perez-Suarez) Pyton library for solar physicists, open source</vt:lpstr>
      <vt:lpstr>Discussion on MADAWG future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Microsoft Office User</cp:lastModifiedBy>
  <cp:revision>18</cp:revision>
  <dcterms:modified xsi:type="dcterms:W3CDTF">2019-11-12T09:19:33Z</dcterms:modified>
</cp:coreProperties>
</file>