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300" r:id="rId3"/>
    <p:sldId id="301" r:id="rId4"/>
    <p:sldId id="297" r:id="rId5"/>
    <p:sldId id="302" r:id="rId6"/>
    <p:sldId id="280" r:id="rId7"/>
    <p:sldId id="281" r:id="rId8"/>
    <p:sldId id="303" r:id="rId9"/>
    <p:sldId id="282" r:id="rId10"/>
    <p:sldId id="283" r:id="rId11"/>
    <p:sldId id="284" r:id="rId12"/>
    <p:sldId id="286" r:id="rId13"/>
    <p:sldId id="287" r:id="rId14"/>
    <p:sldId id="292" r:id="rId15"/>
    <p:sldId id="288" r:id="rId16"/>
    <p:sldId id="290" r:id="rId17"/>
    <p:sldId id="291" r:id="rId18"/>
    <p:sldId id="293" r:id="rId19"/>
    <p:sldId id="294" r:id="rId20"/>
    <p:sldId id="256"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0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08" autoAdjust="0"/>
    <p:restoredTop sz="86790" autoAdjust="0"/>
  </p:normalViewPr>
  <p:slideViewPr>
    <p:cSldViewPr snapToGrid="0" showGuides="1">
      <p:cViewPr>
        <p:scale>
          <a:sx n="85" d="100"/>
          <a:sy n="85" d="100"/>
        </p:scale>
        <p:origin x="366" y="51"/>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B8F1E9-50B9-4E94-A7D4-0FB6E280F16E}" type="doc">
      <dgm:prSet loTypeId="urn:microsoft.com/office/officeart/2008/layout/HalfCircleOrganizationChart" loCatId="hierarchy" qsTypeId="urn:microsoft.com/office/officeart/2005/8/quickstyle/simple1" qsCatId="simple" csTypeId="urn:microsoft.com/office/officeart/2005/8/colors/colorful2" csCatId="colorful" phldr="1"/>
      <dgm:spPr/>
      <dgm:t>
        <a:bodyPr/>
        <a:lstStyle/>
        <a:p>
          <a:endParaRPr lang="it-IT"/>
        </a:p>
      </dgm:t>
    </dgm:pt>
    <dgm:pt modelId="{D5E8826A-ED46-4E83-8B6B-639C0F0DC882}">
      <dgm:prSet custT="1"/>
      <dgm:spPr/>
      <dgm:t>
        <a:bodyPr/>
        <a:lstStyle/>
        <a:p>
          <a:r>
            <a:rPr lang="it-IT" sz="2000" baseline="0" dirty="0"/>
            <a:t>The maximum </a:t>
          </a:r>
          <a:r>
            <a:rPr lang="it-IT" sz="2000" baseline="0" dirty="0" err="1"/>
            <a:t>achievable</a:t>
          </a:r>
          <a:r>
            <a:rPr lang="it-IT" sz="2000" baseline="0" dirty="0"/>
            <a:t> </a:t>
          </a:r>
          <a:r>
            <a:rPr lang="it-IT" sz="2000" baseline="0" dirty="0" err="1"/>
            <a:t>FoV</a:t>
          </a:r>
          <a:r>
            <a:rPr lang="it-IT" sz="2000" baseline="0" dirty="0"/>
            <a:t> (</a:t>
          </a:r>
          <a:r>
            <a:rPr lang="it-IT" sz="2000" baseline="0" dirty="0" err="1"/>
            <a:t>slit</a:t>
          </a:r>
          <a:r>
            <a:rPr lang="it-IT" sz="2000" baseline="0" dirty="0"/>
            <a:t> </a:t>
          </a:r>
          <a:r>
            <a:rPr lang="it-IT" sz="2000" baseline="0" dirty="0" err="1"/>
            <a:t>lenght</a:t>
          </a:r>
          <a:r>
            <a:rPr lang="it-IT" sz="2000" baseline="0" dirty="0"/>
            <a:t>) with </a:t>
          </a:r>
          <a:r>
            <a:rPr lang="it-IT" sz="2000" baseline="0" dirty="0" err="1"/>
            <a:t>only</a:t>
          </a:r>
          <a:r>
            <a:rPr lang="it-IT" sz="2000" baseline="0" dirty="0"/>
            <a:t> standard </a:t>
          </a:r>
          <a:r>
            <a:rPr lang="it-IT" sz="2000" baseline="0" dirty="0" err="1"/>
            <a:t>optics</a:t>
          </a:r>
          <a:r>
            <a:rPr lang="it-IT" sz="2000" baseline="0" dirty="0"/>
            <a:t> </a:t>
          </a:r>
          <a:r>
            <a:rPr lang="it-IT" sz="2000" baseline="0" dirty="0" err="1"/>
            <a:t>is</a:t>
          </a:r>
          <a:r>
            <a:rPr lang="it-IT" sz="2000" baseline="0" dirty="0"/>
            <a:t> 50 mm </a:t>
          </a:r>
          <a:endParaRPr lang="it-IT" sz="2000" dirty="0"/>
        </a:p>
      </dgm:t>
    </dgm:pt>
    <dgm:pt modelId="{346D01D8-2040-44D3-89F7-94989477DEE0}" type="parTrans" cxnId="{2B42C171-A2D3-4E46-B4E4-6737DA5A78C3}">
      <dgm:prSet/>
      <dgm:spPr/>
      <dgm:t>
        <a:bodyPr/>
        <a:lstStyle/>
        <a:p>
          <a:endParaRPr lang="it-IT"/>
        </a:p>
      </dgm:t>
    </dgm:pt>
    <dgm:pt modelId="{ABC33AE2-383F-4E8B-88F4-71DE6F922133}" type="sibTrans" cxnId="{2B42C171-A2D3-4E46-B4E4-6737DA5A78C3}">
      <dgm:prSet/>
      <dgm:spPr/>
      <dgm:t>
        <a:bodyPr/>
        <a:lstStyle/>
        <a:p>
          <a:endParaRPr lang="it-IT"/>
        </a:p>
      </dgm:t>
    </dgm:pt>
    <dgm:pt modelId="{C8324CE3-009F-4810-B5C7-59BFA2EEE120}" type="pres">
      <dgm:prSet presAssocID="{7CB8F1E9-50B9-4E94-A7D4-0FB6E280F16E}" presName="Name0" presStyleCnt="0">
        <dgm:presLayoutVars>
          <dgm:orgChart val="1"/>
          <dgm:chPref val="1"/>
          <dgm:dir/>
          <dgm:animOne val="branch"/>
          <dgm:animLvl val="lvl"/>
          <dgm:resizeHandles/>
        </dgm:presLayoutVars>
      </dgm:prSet>
      <dgm:spPr/>
    </dgm:pt>
    <dgm:pt modelId="{E4F4AE82-EB42-4728-A3C6-E80C17D99200}" type="pres">
      <dgm:prSet presAssocID="{D5E8826A-ED46-4E83-8B6B-639C0F0DC882}" presName="hierRoot1" presStyleCnt="0">
        <dgm:presLayoutVars>
          <dgm:hierBranch val="init"/>
        </dgm:presLayoutVars>
      </dgm:prSet>
      <dgm:spPr/>
    </dgm:pt>
    <dgm:pt modelId="{ADB5A22D-086F-4E32-8641-80DA82C42297}" type="pres">
      <dgm:prSet presAssocID="{D5E8826A-ED46-4E83-8B6B-639C0F0DC882}" presName="rootComposite1" presStyleCnt="0"/>
      <dgm:spPr/>
    </dgm:pt>
    <dgm:pt modelId="{C20DA919-053C-4D36-8992-F3F6FCDA5BE5}" type="pres">
      <dgm:prSet presAssocID="{D5E8826A-ED46-4E83-8B6B-639C0F0DC882}" presName="rootText1" presStyleLbl="alignAcc1" presStyleIdx="0" presStyleCnt="0">
        <dgm:presLayoutVars>
          <dgm:chPref val="3"/>
        </dgm:presLayoutVars>
      </dgm:prSet>
      <dgm:spPr/>
    </dgm:pt>
    <dgm:pt modelId="{9F3CC42F-F329-4F81-A9FD-246EEFA60AFE}" type="pres">
      <dgm:prSet presAssocID="{D5E8826A-ED46-4E83-8B6B-639C0F0DC882}" presName="topArc1" presStyleLbl="parChTrans1D1" presStyleIdx="0" presStyleCnt="2"/>
      <dgm:spPr/>
    </dgm:pt>
    <dgm:pt modelId="{BC196846-A862-4226-B03E-BA97FD4D2255}" type="pres">
      <dgm:prSet presAssocID="{D5E8826A-ED46-4E83-8B6B-639C0F0DC882}" presName="bottomArc1" presStyleLbl="parChTrans1D1" presStyleIdx="1" presStyleCnt="2"/>
      <dgm:spPr/>
    </dgm:pt>
    <dgm:pt modelId="{8F0DB189-747D-4B04-8047-CD2E2E0A1074}" type="pres">
      <dgm:prSet presAssocID="{D5E8826A-ED46-4E83-8B6B-639C0F0DC882}" presName="topConnNode1" presStyleLbl="node1" presStyleIdx="0" presStyleCnt="0"/>
      <dgm:spPr/>
    </dgm:pt>
    <dgm:pt modelId="{2123B852-D3AB-4A0D-8495-F4A3805C0956}" type="pres">
      <dgm:prSet presAssocID="{D5E8826A-ED46-4E83-8B6B-639C0F0DC882}" presName="hierChild2" presStyleCnt="0"/>
      <dgm:spPr/>
    </dgm:pt>
    <dgm:pt modelId="{DFA54EC5-CBB7-4417-9823-7D57060A6A87}" type="pres">
      <dgm:prSet presAssocID="{D5E8826A-ED46-4E83-8B6B-639C0F0DC882}" presName="hierChild3" presStyleCnt="0"/>
      <dgm:spPr/>
    </dgm:pt>
  </dgm:ptLst>
  <dgm:cxnLst>
    <dgm:cxn modelId="{D0350C36-3D90-48D4-9E2C-1DC4AEBC43FF}" type="presOf" srcId="{D5E8826A-ED46-4E83-8B6B-639C0F0DC882}" destId="{C20DA919-053C-4D36-8992-F3F6FCDA5BE5}" srcOrd="0" destOrd="0" presId="urn:microsoft.com/office/officeart/2008/layout/HalfCircleOrganizationChart"/>
    <dgm:cxn modelId="{B641276E-BA1A-4CDD-87F3-3D8D970CCCD4}" type="presOf" srcId="{D5E8826A-ED46-4E83-8B6B-639C0F0DC882}" destId="{8F0DB189-747D-4B04-8047-CD2E2E0A1074}" srcOrd="1" destOrd="0" presId="urn:microsoft.com/office/officeart/2008/layout/HalfCircleOrganizationChart"/>
    <dgm:cxn modelId="{2B42C171-A2D3-4E46-B4E4-6737DA5A78C3}" srcId="{7CB8F1E9-50B9-4E94-A7D4-0FB6E280F16E}" destId="{D5E8826A-ED46-4E83-8B6B-639C0F0DC882}" srcOrd="0" destOrd="0" parTransId="{346D01D8-2040-44D3-89F7-94989477DEE0}" sibTransId="{ABC33AE2-383F-4E8B-88F4-71DE6F922133}"/>
    <dgm:cxn modelId="{B6F235F9-8141-4953-8005-D3F7EC9CF047}" type="presOf" srcId="{7CB8F1E9-50B9-4E94-A7D4-0FB6E280F16E}" destId="{C8324CE3-009F-4810-B5C7-59BFA2EEE120}" srcOrd="0" destOrd="0" presId="urn:microsoft.com/office/officeart/2008/layout/HalfCircleOrganizationChart"/>
    <dgm:cxn modelId="{DDD3B3E3-3971-4848-9260-93897F65A618}" type="presParOf" srcId="{C8324CE3-009F-4810-B5C7-59BFA2EEE120}" destId="{E4F4AE82-EB42-4728-A3C6-E80C17D99200}" srcOrd="0" destOrd="0" presId="urn:microsoft.com/office/officeart/2008/layout/HalfCircleOrganizationChart"/>
    <dgm:cxn modelId="{FDB93231-7FF8-49BE-BF8E-75EBBAA9A5B4}" type="presParOf" srcId="{E4F4AE82-EB42-4728-A3C6-E80C17D99200}" destId="{ADB5A22D-086F-4E32-8641-80DA82C42297}" srcOrd="0" destOrd="0" presId="urn:microsoft.com/office/officeart/2008/layout/HalfCircleOrganizationChart"/>
    <dgm:cxn modelId="{306113E3-981C-43BF-B942-9A2CD4194331}" type="presParOf" srcId="{ADB5A22D-086F-4E32-8641-80DA82C42297}" destId="{C20DA919-053C-4D36-8992-F3F6FCDA5BE5}" srcOrd="0" destOrd="0" presId="urn:microsoft.com/office/officeart/2008/layout/HalfCircleOrganizationChart"/>
    <dgm:cxn modelId="{0B5CC916-033D-4380-9746-64C5A65C3551}" type="presParOf" srcId="{ADB5A22D-086F-4E32-8641-80DA82C42297}" destId="{9F3CC42F-F329-4F81-A9FD-246EEFA60AFE}" srcOrd="1" destOrd="0" presId="urn:microsoft.com/office/officeart/2008/layout/HalfCircleOrganizationChart"/>
    <dgm:cxn modelId="{C7BF8B60-E742-49E1-930A-4959C1FEA4CF}" type="presParOf" srcId="{ADB5A22D-086F-4E32-8641-80DA82C42297}" destId="{BC196846-A862-4226-B03E-BA97FD4D2255}" srcOrd="2" destOrd="0" presId="urn:microsoft.com/office/officeart/2008/layout/HalfCircleOrganizationChart"/>
    <dgm:cxn modelId="{F6D1D630-BF23-4334-A644-266750658FC0}" type="presParOf" srcId="{ADB5A22D-086F-4E32-8641-80DA82C42297}" destId="{8F0DB189-747D-4B04-8047-CD2E2E0A1074}" srcOrd="3" destOrd="0" presId="urn:microsoft.com/office/officeart/2008/layout/HalfCircleOrganizationChart"/>
    <dgm:cxn modelId="{FC572E45-F8AB-4F96-AEC9-62B8C8650D7E}" type="presParOf" srcId="{E4F4AE82-EB42-4728-A3C6-E80C17D99200}" destId="{2123B852-D3AB-4A0D-8495-F4A3805C0956}" srcOrd="1" destOrd="0" presId="urn:microsoft.com/office/officeart/2008/layout/HalfCircleOrganizationChart"/>
    <dgm:cxn modelId="{8AF93A03-CF95-40C9-B8DA-9D1064734FDF}" type="presParOf" srcId="{E4F4AE82-EB42-4728-A3C6-E80C17D99200}" destId="{DFA54EC5-CBB7-4417-9823-7D57060A6A87}"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B8F1E9-50B9-4E94-A7D4-0FB6E280F16E}" type="doc">
      <dgm:prSet loTypeId="urn:microsoft.com/office/officeart/2008/layout/HalfCircleOrganizationChart" loCatId="hierarchy" qsTypeId="urn:microsoft.com/office/officeart/2005/8/quickstyle/simple1" qsCatId="simple" csTypeId="urn:microsoft.com/office/officeart/2005/8/colors/colorful2" csCatId="colorful" phldr="1"/>
      <dgm:spPr/>
      <dgm:t>
        <a:bodyPr/>
        <a:lstStyle/>
        <a:p>
          <a:endParaRPr lang="it-IT"/>
        </a:p>
      </dgm:t>
    </dgm:pt>
    <dgm:pt modelId="{D5E8826A-ED46-4E83-8B6B-639C0F0DC882}">
      <dgm:prSet custT="1"/>
      <dgm:spPr/>
      <dgm:t>
        <a:bodyPr/>
        <a:lstStyle/>
        <a:p>
          <a:r>
            <a:rPr lang="it-IT" sz="2000" baseline="0" dirty="0"/>
            <a:t>With the </a:t>
          </a:r>
          <a:r>
            <a:rPr lang="it-IT" sz="2000" baseline="0" dirty="0" err="1"/>
            <a:t>integration</a:t>
          </a:r>
          <a:r>
            <a:rPr lang="it-IT" sz="2000" baseline="0" dirty="0"/>
            <a:t> of </a:t>
          </a:r>
          <a:r>
            <a:rPr lang="it-IT" sz="2000" baseline="0" dirty="0" err="1"/>
            <a:t>freeform</a:t>
          </a:r>
          <a:r>
            <a:rPr lang="it-IT" sz="2000" baseline="0" dirty="0"/>
            <a:t> to the </a:t>
          </a:r>
          <a:r>
            <a:rPr lang="it-IT" sz="2000" baseline="0" dirty="0" err="1"/>
            <a:t>grating</a:t>
          </a:r>
          <a:r>
            <a:rPr lang="it-IT" sz="2000" baseline="0" dirty="0"/>
            <a:t> a </a:t>
          </a:r>
          <a:r>
            <a:rPr lang="it-IT" sz="2000" baseline="0" dirty="0" err="1"/>
            <a:t>FoV</a:t>
          </a:r>
          <a:r>
            <a:rPr lang="it-IT" sz="2000" baseline="0" dirty="0"/>
            <a:t> of 56 mm </a:t>
          </a:r>
          <a:r>
            <a:rPr lang="it-IT" sz="2000" baseline="0" dirty="0" err="1"/>
            <a:t>has</a:t>
          </a:r>
          <a:r>
            <a:rPr lang="it-IT" sz="2000" baseline="0" dirty="0"/>
            <a:t> </a:t>
          </a:r>
          <a:r>
            <a:rPr lang="it-IT" sz="2000" baseline="0" dirty="0" err="1"/>
            <a:t>been</a:t>
          </a:r>
          <a:r>
            <a:rPr lang="it-IT" sz="2000" baseline="0" dirty="0"/>
            <a:t> </a:t>
          </a:r>
          <a:r>
            <a:rPr lang="it-IT" sz="2000" baseline="0" dirty="0" err="1"/>
            <a:t>achieved</a:t>
          </a:r>
          <a:r>
            <a:rPr lang="it-IT" sz="2000" baseline="0" dirty="0"/>
            <a:t>. </a:t>
          </a:r>
          <a:endParaRPr lang="it-IT" sz="2000" dirty="0"/>
        </a:p>
      </dgm:t>
    </dgm:pt>
    <dgm:pt modelId="{346D01D8-2040-44D3-89F7-94989477DEE0}" type="parTrans" cxnId="{2B42C171-A2D3-4E46-B4E4-6737DA5A78C3}">
      <dgm:prSet/>
      <dgm:spPr/>
      <dgm:t>
        <a:bodyPr/>
        <a:lstStyle/>
        <a:p>
          <a:endParaRPr lang="it-IT">
            <a:solidFill>
              <a:schemeClr val="tx1"/>
            </a:solidFill>
          </a:endParaRPr>
        </a:p>
      </dgm:t>
    </dgm:pt>
    <dgm:pt modelId="{ABC33AE2-383F-4E8B-88F4-71DE6F922133}" type="sibTrans" cxnId="{2B42C171-A2D3-4E46-B4E4-6737DA5A78C3}">
      <dgm:prSet/>
      <dgm:spPr/>
      <dgm:t>
        <a:bodyPr/>
        <a:lstStyle/>
        <a:p>
          <a:endParaRPr lang="it-IT">
            <a:solidFill>
              <a:schemeClr val="tx1"/>
            </a:solidFill>
          </a:endParaRPr>
        </a:p>
      </dgm:t>
    </dgm:pt>
    <dgm:pt modelId="{C8324CE3-009F-4810-B5C7-59BFA2EEE120}" type="pres">
      <dgm:prSet presAssocID="{7CB8F1E9-50B9-4E94-A7D4-0FB6E280F16E}" presName="Name0" presStyleCnt="0">
        <dgm:presLayoutVars>
          <dgm:orgChart val="1"/>
          <dgm:chPref val="1"/>
          <dgm:dir/>
          <dgm:animOne val="branch"/>
          <dgm:animLvl val="lvl"/>
          <dgm:resizeHandles/>
        </dgm:presLayoutVars>
      </dgm:prSet>
      <dgm:spPr/>
    </dgm:pt>
    <dgm:pt modelId="{E4F4AE82-EB42-4728-A3C6-E80C17D99200}" type="pres">
      <dgm:prSet presAssocID="{D5E8826A-ED46-4E83-8B6B-639C0F0DC882}" presName="hierRoot1" presStyleCnt="0">
        <dgm:presLayoutVars>
          <dgm:hierBranch val="init"/>
        </dgm:presLayoutVars>
      </dgm:prSet>
      <dgm:spPr/>
    </dgm:pt>
    <dgm:pt modelId="{ADB5A22D-086F-4E32-8641-80DA82C42297}" type="pres">
      <dgm:prSet presAssocID="{D5E8826A-ED46-4E83-8B6B-639C0F0DC882}" presName="rootComposite1" presStyleCnt="0"/>
      <dgm:spPr/>
    </dgm:pt>
    <dgm:pt modelId="{C20DA919-053C-4D36-8992-F3F6FCDA5BE5}" type="pres">
      <dgm:prSet presAssocID="{D5E8826A-ED46-4E83-8B6B-639C0F0DC882}" presName="rootText1" presStyleLbl="alignAcc1" presStyleIdx="0" presStyleCnt="0">
        <dgm:presLayoutVars>
          <dgm:chPref val="3"/>
        </dgm:presLayoutVars>
      </dgm:prSet>
      <dgm:spPr/>
    </dgm:pt>
    <dgm:pt modelId="{9F3CC42F-F329-4F81-A9FD-246EEFA60AFE}" type="pres">
      <dgm:prSet presAssocID="{D5E8826A-ED46-4E83-8B6B-639C0F0DC882}" presName="topArc1" presStyleLbl="parChTrans1D1" presStyleIdx="0" presStyleCnt="2"/>
      <dgm:spPr/>
    </dgm:pt>
    <dgm:pt modelId="{BC196846-A862-4226-B03E-BA97FD4D2255}" type="pres">
      <dgm:prSet presAssocID="{D5E8826A-ED46-4E83-8B6B-639C0F0DC882}" presName="bottomArc1" presStyleLbl="parChTrans1D1" presStyleIdx="1" presStyleCnt="2"/>
      <dgm:spPr/>
    </dgm:pt>
    <dgm:pt modelId="{8F0DB189-747D-4B04-8047-CD2E2E0A1074}" type="pres">
      <dgm:prSet presAssocID="{D5E8826A-ED46-4E83-8B6B-639C0F0DC882}" presName="topConnNode1" presStyleLbl="node1" presStyleIdx="0" presStyleCnt="0"/>
      <dgm:spPr/>
    </dgm:pt>
    <dgm:pt modelId="{2123B852-D3AB-4A0D-8495-F4A3805C0956}" type="pres">
      <dgm:prSet presAssocID="{D5E8826A-ED46-4E83-8B6B-639C0F0DC882}" presName="hierChild2" presStyleCnt="0"/>
      <dgm:spPr/>
    </dgm:pt>
    <dgm:pt modelId="{DFA54EC5-CBB7-4417-9823-7D57060A6A87}" type="pres">
      <dgm:prSet presAssocID="{D5E8826A-ED46-4E83-8B6B-639C0F0DC882}" presName="hierChild3" presStyleCnt="0"/>
      <dgm:spPr/>
    </dgm:pt>
  </dgm:ptLst>
  <dgm:cxnLst>
    <dgm:cxn modelId="{D0350C36-3D90-48D4-9E2C-1DC4AEBC43FF}" type="presOf" srcId="{D5E8826A-ED46-4E83-8B6B-639C0F0DC882}" destId="{C20DA919-053C-4D36-8992-F3F6FCDA5BE5}" srcOrd="0" destOrd="0" presId="urn:microsoft.com/office/officeart/2008/layout/HalfCircleOrganizationChart"/>
    <dgm:cxn modelId="{B641276E-BA1A-4CDD-87F3-3D8D970CCCD4}" type="presOf" srcId="{D5E8826A-ED46-4E83-8B6B-639C0F0DC882}" destId="{8F0DB189-747D-4B04-8047-CD2E2E0A1074}" srcOrd="1" destOrd="0" presId="urn:microsoft.com/office/officeart/2008/layout/HalfCircleOrganizationChart"/>
    <dgm:cxn modelId="{2B42C171-A2D3-4E46-B4E4-6737DA5A78C3}" srcId="{7CB8F1E9-50B9-4E94-A7D4-0FB6E280F16E}" destId="{D5E8826A-ED46-4E83-8B6B-639C0F0DC882}" srcOrd="0" destOrd="0" parTransId="{346D01D8-2040-44D3-89F7-94989477DEE0}" sibTransId="{ABC33AE2-383F-4E8B-88F4-71DE6F922133}"/>
    <dgm:cxn modelId="{B6F235F9-8141-4953-8005-D3F7EC9CF047}" type="presOf" srcId="{7CB8F1E9-50B9-4E94-A7D4-0FB6E280F16E}" destId="{C8324CE3-009F-4810-B5C7-59BFA2EEE120}" srcOrd="0" destOrd="0" presId="urn:microsoft.com/office/officeart/2008/layout/HalfCircleOrganizationChart"/>
    <dgm:cxn modelId="{DDD3B3E3-3971-4848-9260-93897F65A618}" type="presParOf" srcId="{C8324CE3-009F-4810-B5C7-59BFA2EEE120}" destId="{E4F4AE82-EB42-4728-A3C6-E80C17D99200}" srcOrd="0" destOrd="0" presId="urn:microsoft.com/office/officeart/2008/layout/HalfCircleOrganizationChart"/>
    <dgm:cxn modelId="{FDB93231-7FF8-49BE-BF8E-75EBBAA9A5B4}" type="presParOf" srcId="{E4F4AE82-EB42-4728-A3C6-E80C17D99200}" destId="{ADB5A22D-086F-4E32-8641-80DA82C42297}" srcOrd="0" destOrd="0" presId="urn:microsoft.com/office/officeart/2008/layout/HalfCircleOrganizationChart"/>
    <dgm:cxn modelId="{306113E3-981C-43BF-B942-9A2CD4194331}" type="presParOf" srcId="{ADB5A22D-086F-4E32-8641-80DA82C42297}" destId="{C20DA919-053C-4D36-8992-F3F6FCDA5BE5}" srcOrd="0" destOrd="0" presId="urn:microsoft.com/office/officeart/2008/layout/HalfCircleOrganizationChart"/>
    <dgm:cxn modelId="{0B5CC916-033D-4380-9746-64C5A65C3551}" type="presParOf" srcId="{ADB5A22D-086F-4E32-8641-80DA82C42297}" destId="{9F3CC42F-F329-4F81-A9FD-246EEFA60AFE}" srcOrd="1" destOrd="0" presId="urn:microsoft.com/office/officeart/2008/layout/HalfCircleOrganizationChart"/>
    <dgm:cxn modelId="{C7BF8B60-E742-49E1-930A-4959C1FEA4CF}" type="presParOf" srcId="{ADB5A22D-086F-4E32-8641-80DA82C42297}" destId="{BC196846-A862-4226-B03E-BA97FD4D2255}" srcOrd="2" destOrd="0" presId="urn:microsoft.com/office/officeart/2008/layout/HalfCircleOrganizationChart"/>
    <dgm:cxn modelId="{F6D1D630-BF23-4334-A644-266750658FC0}" type="presParOf" srcId="{ADB5A22D-086F-4E32-8641-80DA82C42297}" destId="{8F0DB189-747D-4B04-8047-CD2E2E0A1074}" srcOrd="3" destOrd="0" presId="urn:microsoft.com/office/officeart/2008/layout/HalfCircleOrganizationChart"/>
    <dgm:cxn modelId="{FC572E45-F8AB-4F96-AEC9-62B8C8650D7E}" type="presParOf" srcId="{E4F4AE82-EB42-4728-A3C6-E80C17D99200}" destId="{2123B852-D3AB-4A0D-8495-F4A3805C0956}" srcOrd="1" destOrd="0" presId="urn:microsoft.com/office/officeart/2008/layout/HalfCircleOrganizationChart"/>
    <dgm:cxn modelId="{8AF93A03-CF95-40C9-B8DA-9D1064734FDF}" type="presParOf" srcId="{E4F4AE82-EB42-4728-A3C6-E80C17D99200}" destId="{DFA54EC5-CBB7-4417-9823-7D57060A6A87}" srcOrd="2" destOrd="0" presId="urn:microsoft.com/office/officeart/2008/layout/HalfCircle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B8F1E9-50B9-4E94-A7D4-0FB6E280F16E}" type="doc">
      <dgm:prSet loTypeId="urn:microsoft.com/office/officeart/2008/layout/HalfCircleOrganizationChart" loCatId="hierarchy" qsTypeId="urn:microsoft.com/office/officeart/2005/8/quickstyle/simple1" qsCatId="simple" csTypeId="urn:microsoft.com/office/officeart/2005/8/colors/colorful2" csCatId="colorful" phldr="1"/>
      <dgm:spPr/>
      <dgm:t>
        <a:bodyPr/>
        <a:lstStyle/>
        <a:p>
          <a:endParaRPr lang="it-IT"/>
        </a:p>
      </dgm:t>
    </dgm:pt>
    <dgm:pt modelId="{D5E8826A-ED46-4E83-8B6B-639C0F0DC882}">
      <dgm:prSet custT="1"/>
      <dgm:spPr/>
      <dgm:t>
        <a:bodyPr/>
        <a:lstStyle/>
        <a:p>
          <a:r>
            <a:rPr lang="it-IT" sz="2000" baseline="0" dirty="0"/>
            <a:t>With the </a:t>
          </a:r>
          <a:r>
            <a:rPr lang="it-IT" sz="2000" baseline="0" dirty="0" err="1"/>
            <a:t>integration</a:t>
          </a:r>
          <a:r>
            <a:rPr lang="it-IT" sz="2000" baseline="0" dirty="0"/>
            <a:t> of </a:t>
          </a:r>
          <a:r>
            <a:rPr lang="it-IT" sz="2000" baseline="0" dirty="0" err="1"/>
            <a:t>freeform</a:t>
          </a:r>
          <a:r>
            <a:rPr lang="it-IT" sz="2000" baseline="0" dirty="0"/>
            <a:t> to the </a:t>
          </a:r>
          <a:r>
            <a:rPr lang="it-IT" sz="2000" baseline="0" dirty="0" err="1"/>
            <a:t>mirrors</a:t>
          </a:r>
          <a:r>
            <a:rPr lang="it-IT" sz="2000" baseline="0" dirty="0"/>
            <a:t> a </a:t>
          </a:r>
          <a:r>
            <a:rPr lang="it-IT" sz="2000" baseline="0" dirty="0" err="1"/>
            <a:t>FoV</a:t>
          </a:r>
          <a:r>
            <a:rPr lang="it-IT" sz="2000" baseline="0" dirty="0"/>
            <a:t> of 54 mm </a:t>
          </a:r>
          <a:r>
            <a:rPr lang="it-IT" sz="2000" baseline="0" dirty="0" err="1"/>
            <a:t>has</a:t>
          </a:r>
          <a:r>
            <a:rPr lang="it-IT" sz="2000" baseline="0" dirty="0"/>
            <a:t> </a:t>
          </a:r>
          <a:r>
            <a:rPr lang="it-IT" sz="2000" baseline="0" dirty="0" err="1"/>
            <a:t>been</a:t>
          </a:r>
          <a:r>
            <a:rPr lang="it-IT" sz="2000" baseline="0" dirty="0"/>
            <a:t> </a:t>
          </a:r>
          <a:r>
            <a:rPr lang="it-IT" sz="2000" baseline="0" dirty="0" err="1"/>
            <a:t>achieved</a:t>
          </a:r>
          <a:r>
            <a:rPr lang="it-IT" sz="2000" baseline="0" dirty="0"/>
            <a:t>. </a:t>
          </a:r>
          <a:endParaRPr lang="it-IT" sz="2000" dirty="0"/>
        </a:p>
      </dgm:t>
    </dgm:pt>
    <dgm:pt modelId="{346D01D8-2040-44D3-89F7-94989477DEE0}" type="parTrans" cxnId="{2B42C171-A2D3-4E46-B4E4-6737DA5A78C3}">
      <dgm:prSet/>
      <dgm:spPr/>
      <dgm:t>
        <a:bodyPr/>
        <a:lstStyle/>
        <a:p>
          <a:endParaRPr lang="it-IT">
            <a:solidFill>
              <a:schemeClr val="tx1"/>
            </a:solidFill>
          </a:endParaRPr>
        </a:p>
      </dgm:t>
    </dgm:pt>
    <dgm:pt modelId="{ABC33AE2-383F-4E8B-88F4-71DE6F922133}" type="sibTrans" cxnId="{2B42C171-A2D3-4E46-B4E4-6737DA5A78C3}">
      <dgm:prSet/>
      <dgm:spPr/>
      <dgm:t>
        <a:bodyPr/>
        <a:lstStyle/>
        <a:p>
          <a:endParaRPr lang="it-IT">
            <a:solidFill>
              <a:schemeClr val="tx1"/>
            </a:solidFill>
          </a:endParaRPr>
        </a:p>
      </dgm:t>
    </dgm:pt>
    <dgm:pt modelId="{C8324CE3-009F-4810-B5C7-59BFA2EEE120}" type="pres">
      <dgm:prSet presAssocID="{7CB8F1E9-50B9-4E94-A7D4-0FB6E280F16E}" presName="Name0" presStyleCnt="0">
        <dgm:presLayoutVars>
          <dgm:orgChart val="1"/>
          <dgm:chPref val="1"/>
          <dgm:dir/>
          <dgm:animOne val="branch"/>
          <dgm:animLvl val="lvl"/>
          <dgm:resizeHandles/>
        </dgm:presLayoutVars>
      </dgm:prSet>
      <dgm:spPr/>
    </dgm:pt>
    <dgm:pt modelId="{E4F4AE82-EB42-4728-A3C6-E80C17D99200}" type="pres">
      <dgm:prSet presAssocID="{D5E8826A-ED46-4E83-8B6B-639C0F0DC882}" presName="hierRoot1" presStyleCnt="0">
        <dgm:presLayoutVars>
          <dgm:hierBranch val="init"/>
        </dgm:presLayoutVars>
      </dgm:prSet>
      <dgm:spPr/>
    </dgm:pt>
    <dgm:pt modelId="{ADB5A22D-086F-4E32-8641-80DA82C42297}" type="pres">
      <dgm:prSet presAssocID="{D5E8826A-ED46-4E83-8B6B-639C0F0DC882}" presName="rootComposite1" presStyleCnt="0"/>
      <dgm:spPr/>
    </dgm:pt>
    <dgm:pt modelId="{C20DA919-053C-4D36-8992-F3F6FCDA5BE5}" type="pres">
      <dgm:prSet presAssocID="{D5E8826A-ED46-4E83-8B6B-639C0F0DC882}" presName="rootText1" presStyleLbl="alignAcc1" presStyleIdx="0" presStyleCnt="0">
        <dgm:presLayoutVars>
          <dgm:chPref val="3"/>
        </dgm:presLayoutVars>
      </dgm:prSet>
      <dgm:spPr/>
    </dgm:pt>
    <dgm:pt modelId="{9F3CC42F-F329-4F81-A9FD-246EEFA60AFE}" type="pres">
      <dgm:prSet presAssocID="{D5E8826A-ED46-4E83-8B6B-639C0F0DC882}" presName="topArc1" presStyleLbl="parChTrans1D1" presStyleIdx="0" presStyleCnt="2"/>
      <dgm:spPr/>
    </dgm:pt>
    <dgm:pt modelId="{BC196846-A862-4226-B03E-BA97FD4D2255}" type="pres">
      <dgm:prSet presAssocID="{D5E8826A-ED46-4E83-8B6B-639C0F0DC882}" presName="bottomArc1" presStyleLbl="parChTrans1D1" presStyleIdx="1" presStyleCnt="2"/>
      <dgm:spPr/>
    </dgm:pt>
    <dgm:pt modelId="{8F0DB189-747D-4B04-8047-CD2E2E0A1074}" type="pres">
      <dgm:prSet presAssocID="{D5E8826A-ED46-4E83-8B6B-639C0F0DC882}" presName="topConnNode1" presStyleLbl="node1" presStyleIdx="0" presStyleCnt="0"/>
      <dgm:spPr/>
    </dgm:pt>
    <dgm:pt modelId="{2123B852-D3AB-4A0D-8495-F4A3805C0956}" type="pres">
      <dgm:prSet presAssocID="{D5E8826A-ED46-4E83-8B6B-639C0F0DC882}" presName="hierChild2" presStyleCnt="0"/>
      <dgm:spPr/>
    </dgm:pt>
    <dgm:pt modelId="{DFA54EC5-CBB7-4417-9823-7D57060A6A87}" type="pres">
      <dgm:prSet presAssocID="{D5E8826A-ED46-4E83-8B6B-639C0F0DC882}" presName="hierChild3" presStyleCnt="0"/>
      <dgm:spPr/>
    </dgm:pt>
  </dgm:ptLst>
  <dgm:cxnLst>
    <dgm:cxn modelId="{D0350C36-3D90-48D4-9E2C-1DC4AEBC43FF}" type="presOf" srcId="{D5E8826A-ED46-4E83-8B6B-639C0F0DC882}" destId="{C20DA919-053C-4D36-8992-F3F6FCDA5BE5}" srcOrd="0" destOrd="0" presId="urn:microsoft.com/office/officeart/2008/layout/HalfCircleOrganizationChart"/>
    <dgm:cxn modelId="{B641276E-BA1A-4CDD-87F3-3D8D970CCCD4}" type="presOf" srcId="{D5E8826A-ED46-4E83-8B6B-639C0F0DC882}" destId="{8F0DB189-747D-4B04-8047-CD2E2E0A1074}" srcOrd="1" destOrd="0" presId="urn:microsoft.com/office/officeart/2008/layout/HalfCircleOrganizationChart"/>
    <dgm:cxn modelId="{2B42C171-A2D3-4E46-B4E4-6737DA5A78C3}" srcId="{7CB8F1E9-50B9-4E94-A7D4-0FB6E280F16E}" destId="{D5E8826A-ED46-4E83-8B6B-639C0F0DC882}" srcOrd="0" destOrd="0" parTransId="{346D01D8-2040-44D3-89F7-94989477DEE0}" sibTransId="{ABC33AE2-383F-4E8B-88F4-71DE6F922133}"/>
    <dgm:cxn modelId="{B6F235F9-8141-4953-8005-D3F7EC9CF047}" type="presOf" srcId="{7CB8F1E9-50B9-4E94-A7D4-0FB6E280F16E}" destId="{C8324CE3-009F-4810-B5C7-59BFA2EEE120}" srcOrd="0" destOrd="0" presId="urn:microsoft.com/office/officeart/2008/layout/HalfCircleOrganizationChart"/>
    <dgm:cxn modelId="{DDD3B3E3-3971-4848-9260-93897F65A618}" type="presParOf" srcId="{C8324CE3-009F-4810-B5C7-59BFA2EEE120}" destId="{E4F4AE82-EB42-4728-A3C6-E80C17D99200}" srcOrd="0" destOrd="0" presId="urn:microsoft.com/office/officeart/2008/layout/HalfCircleOrganizationChart"/>
    <dgm:cxn modelId="{FDB93231-7FF8-49BE-BF8E-75EBBAA9A5B4}" type="presParOf" srcId="{E4F4AE82-EB42-4728-A3C6-E80C17D99200}" destId="{ADB5A22D-086F-4E32-8641-80DA82C42297}" srcOrd="0" destOrd="0" presId="urn:microsoft.com/office/officeart/2008/layout/HalfCircleOrganizationChart"/>
    <dgm:cxn modelId="{306113E3-981C-43BF-B942-9A2CD4194331}" type="presParOf" srcId="{ADB5A22D-086F-4E32-8641-80DA82C42297}" destId="{C20DA919-053C-4D36-8992-F3F6FCDA5BE5}" srcOrd="0" destOrd="0" presId="urn:microsoft.com/office/officeart/2008/layout/HalfCircleOrganizationChart"/>
    <dgm:cxn modelId="{0B5CC916-033D-4380-9746-64C5A65C3551}" type="presParOf" srcId="{ADB5A22D-086F-4E32-8641-80DA82C42297}" destId="{9F3CC42F-F329-4F81-A9FD-246EEFA60AFE}" srcOrd="1" destOrd="0" presId="urn:microsoft.com/office/officeart/2008/layout/HalfCircleOrganizationChart"/>
    <dgm:cxn modelId="{C7BF8B60-E742-49E1-930A-4959C1FEA4CF}" type="presParOf" srcId="{ADB5A22D-086F-4E32-8641-80DA82C42297}" destId="{BC196846-A862-4226-B03E-BA97FD4D2255}" srcOrd="2" destOrd="0" presId="urn:microsoft.com/office/officeart/2008/layout/HalfCircleOrganizationChart"/>
    <dgm:cxn modelId="{F6D1D630-BF23-4334-A644-266750658FC0}" type="presParOf" srcId="{ADB5A22D-086F-4E32-8641-80DA82C42297}" destId="{8F0DB189-747D-4B04-8047-CD2E2E0A1074}" srcOrd="3" destOrd="0" presId="urn:microsoft.com/office/officeart/2008/layout/HalfCircleOrganizationChart"/>
    <dgm:cxn modelId="{FC572E45-F8AB-4F96-AEC9-62B8C8650D7E}" type="presParOf" srcId="{E4F4AE82-EB42-4728-A3C6-E80C17D99200}" destId="{2123B852-D3AB-4A0D-8495-F4A3805C0956}" srcOrd="1" destOrd="0" presId="urn:microsoft.com/office/officeart/2008/layout/HalfCircleOrganizationChart"/>
    <dgm:cxn modelId="{8AF93A03-CF95-40C9-B8DA-9D1064734FDF}" type="presParOf" srcId="{E4F4AE82-EB42-4728-A3C6-E80C17D99200}" destId="{DFA54EC5-CBB7-4417-9823-7D57060A6A87}" srcOrd="2" destOrd="0" presId="urn:microsoft.com/office/officeart/2008/layout/HalfCircleOrganizationChar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CC42F-F329-4F81-A9FD-246EEFA60AFE}">
      <dsp:nvSpPr>
        <dsp:cNvPr id="0" name=""/>
        <dsp:cNvSpPr/>
      </dsp:nvSpPr>
      <dsp:spPr>
        <a:xfrm>
          <a:off x="994004" y="526"/>
          <a:ext cx="1793224" cy="1793224"/>
        </a:xfrm>
        <a:prstGeom prst="arc">
          <a:avLst>
            <a:gd name="adj1" fmla="val 13200000"/>
            <a:gd name="adj2" fmla="val 192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196846-A862-4226-B03E-BA97FD4D2255}">
      <dsp:nvSpPr>
        <dsp:cNvPr id="0" name=""/>
        <dsp:cNvSpPr/>
      </dsp:nvSpPr>
      <dsp:spPr>
        <a:xfrm>
          <a:off x="994004" y="526"/>
          <a:ext cx="1793224" cy="1793224"/>
        </a:xfrm>
        <a:prstGeom prst="arc">
          <a:avLst>
            <a:gd name="adj1" fmla="val 2400000"/>
            <a:gd name="adj2" fmla="val 84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0DA919-053C-4D36-8992-F3F6FCDA5BE5}">
      <dsp:nvSpPr>
        <dsp:cNvPr id="0" name=""/>
        <dsp:cNvSpPr/>
      </dsp:nvSpPr>
      <dsp:spPr>
        <a:xfrm>
          <a:off x="97392" y="323306"/>
          <a:ext cx="3586448" cy="114766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baseline="0" dirty="0"/>
            <a:t>The maximum </a:t>
          </a:r>
          <a:r>
            <a:rPr lang="it-IT" sz="2000" kern="1200" baseline="0" dirty="0" err="1"/>
            <a:t>achievable</a:t>
          </a:r>
          <a:r>
            <a:rPr lang="it-IT" sz="2000" kern="1200" baseline="0" dirty="0"/>
            <a:t> </a:t>
          </a:r>
          <a:r>
            <a:rPr lang="it-IT" sz="2000" kern="1200" baseline="0" dirty="0" err="1"/>
            <a:t>FoV</a:t>
          </a:r>
          <a:r>
            <a:rPr lang="it-IT" sz="2000" kern="1200" baseline="0" dirty="0"/>
            <a:t> (</a:t>
          </a:r>
          <a:r>
            <a:rPr lang="it-IT" sz="2000" kern="1200" baseline="0" dirty="0" err="1"/>
            <a:t>slit</a:t>
          </a:r>
          <a:r>
            <a:rPr lang="it-IT" sz="2000" kern="1200" baseline="0" dirty="0"/>
            <a:t> </a:t>
          </a:r>
          <a:r>
            <a:rPr lang="it-IT" sz="2000" kern="1200" baseline="0" dirty="0" err="1"/>
            <a:t>lenght</a:t>
          </a:r>
          <a:r>
            <a:rPr lang="it-IT" sz="2000" kern="1200" baseline="0" dirty="0"/>
            <a:t>) with </a:t>
          </a:r>
          <a:r>
            <a:rPr lang="it-IT" sz="2000" kern="1200" baseline="0" dirty="0" err="1"/>
            <a:t>only</a:t>
          </a:r>
          <a:r>
            <a:rPr lang="it-IT" sz="2000" kern="1200" baseline="0" dirty="0"/>
            <a:t> standard </a:t>
          </a:r>
          <a:r>
            <a:rPr lang="it-IT" sz="2000" kern="1200" baseline="0" dirty="0" err="1"/>
            <a:t>optics</a:t>
          </a:r>
          <a:r>
            <a:rPr lang="it-IT" sz="2000" kern="1200" baseline="0" dirty="0"/>
            <a:t> </a:t>
          </a:r>
          <a:r>
            <a:rPr lang="it-IT" sz="2000" kern="1200" baseline="0" dirty="0" err="1"/>
            <a:t>is</a:t>
          </a:r>
          <a:r>
            <a:rPr lang="it-IT" sz="2000" kern="1200" baseline="0" dirty="0"/>
            <a:t> 50 mm </a:t>
          </a:r>
          <a:endParaRPr lang="it-IT" sz="2000" kern="1200" dirty="0"/>
        </a:p>
      </dsp:txBody>
      <dsp:txXfrm>
        <a:off x="97392" y="323306"/>
        <a:ext cx="3586448" cy="1147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CC42F-F329-4F81-A9FD-246EEFA60AFE}">
      <dsp:nvSpPr>
        <dsp:cNvPr id="0" name=""/>
        <dsp:cNvSpPr/>
      </dsp:nvSpPr>
      <dsp:spPr>
        <a:xfrm>
          <a:off x="873559" y="24005"/>
          <a:ext cx="1746266" cy="1746266"/>
        </a:xfrm>
        <a:prstGeom prst="arc">
          <a:avLst>
            <a:gd name="adj1" fmla="val 13200000"/>
            <a:gd name="adj2" fmla="val 192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196846-A862-4226-B03E-BA97FD4D2255}">
      <dsp:nvSpPr>
        <dsp:cNvPr id="0" name=""/>
        <dsp:cNvSpPr/>
      </dsp:nvSpPr>
      <dsp:spPr>
        <a:xfrm>
          <a:off x="873559" y="24005"/>
          <a:ext cx="1746266" cy="1746266"/>
        </a:xfrm>
        <a:prstGeom prst="arc">
          <a:avLst>
            <a:gd name="adj1" fmla="val 2400000"/>
            <a:gd name="adj2" fmla="val 84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0DA919-053C-4D36-8992-F3F6FCDA5BE5}">
      <dsp:nvSpPr>
        <dsp:cNvPr id="0" name=""/>
        <dsp:cNvSpPr/>
      </dsp:nvSpPr>
      <dsp:spPr>
        <a:xfrm>
          <a:off x="426" y="338333"/>
          <a:ext cx="3492532" cy="11176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baseline="0" dirty="0"/>
            <a:t>With the </a:t>
          </a:r>
          <a:r>
            <a:rPr lang="it-IT" sz="2000" kern="1200" baseline="0" dirty="0" err="1"/>
            <a:t>integration</a:t>
          </a:r>
          <a:r>
            <a:rPr lang="it-IT" sz="2000" kern="1200" baseline="0" dirty="0"/>
            <a:t> of </a:t>
          </a:r>
          <a:r>
            <a:rPr lang="it-IT" sz="2000" kern="1200" baseline="0" dirty="0" err="1"/>
            <a:t>freeform</a:t>
          </a:r>
          <a:r>
            <a:rPr lang="it-IT" sz="2000" kern="1200" baseline="0" dirty="0"/>
            <a:t> to the </a:t>
          </a:r>
          <a:r>
            <a:rPr lang="it-IT" sz="2000" kern="1200" baseline="0" dirty="0" err="1"/>
            <a:t>grating</a:t>
          </a:r>
          <a:r>
            <a:rPr lang="it-IT" sz="2000" kern="1200" baseline="0" dirty="0"/>
            <a:t> a </a:t>
          </a:r>
          <a:r>
            <a:rPr lang="it-IT" sz="2000" kern="1200" baseline="0" dirty="0" err="1"/>
            <a:t>FoV</a:t>
          </a:r>
          <a:r>
            <a:rPr lang="it-IT" sz="2000" kern="1200" baseline="0" dirty="0"/>
            <a:t> of 56 mm </a:t>
          </a:r>
          <a:r>
            <a:rPr lang="it-IT" sz="2000" kern="1200" baseline="0" dirty="0" err="1"/>
            <a:t>has</a:t>
          </a:r>
          <a:r>
            <a:rPr lang="it-IT" sz="2000" kern="1200" baseline="0" dirty="0"/>
            <a:t> </a:t>
          </a:r>
          <a:r>
            <a:rPr lang="it-IT" sz="2000" kern="1200" baseline="0" dirty="0" err="1"/>
            <a:t>been</a:t>
          </a:r>
          <a:r>
            <a:rPr lang="it-IT" sz="2000" kern="1200" baseline="0" dirty="0"/>
            <a:t> </a:t>
          </a:r>
          <a:r>
            <a:rPr lang="it-IT" sz="2000" kern="1200" baseline="0" dirty="0" err="1"/>
            <a:t>achieved</a:t>
          </a:r>
          <a:r>
            <a:rPr lang="it-IT" sz="2000" kern="1200" baseline="0" dirty="0"/>
            <a:t>. </a:t>
          </a:r>
          <a:endParaRPr lang="it-IT" sz="2000" kern="1200" dirty="0"/>
        </a:p>
      </dsp:txBody>
      <dsp:txXfrm>
        <a:off x="426" y="338333"/>
        <a:ext cx="3492532" cy="1117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CC42F-F329-4F81-A9FD-246EEFA60AFE}">
      <dsp:nvSpPr>
        <dsp:cNvPr id="0" name=""/>
        <dsp:cNvSpPr/>
      </dsp:nvSpPr>
      <dsp:spPr>
        <a:xfrm>
          <a:off x="680770" y="216699"/>
          <a:ext cx="1360877" cy="1360877"/>
        </a:xfrm>
        <a:prstGeom prst="arc">
          <a:avLst>
            <a:gd name="adj1" fmla="val 13200000"/>
            <a:gd name="adj2" fmla="val 192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196846-A862-4226-B03E-BA97FD4D2255}">
      <dsp:nvSpPr>
        <dsp:cNvPr id="0" name=""/>
        <dsp:cNvSpPr/>
      </dsp:nvSpPr>
      <dsp:spPr>
        <a:xfrm>
          <a:off x="680770" y="216699"/>
          <a:ext cx="1360877" cy="1360877"/>
        </a:xfrm>
        <a:prstGeom prst="arc">
          <a:avLst>
            <a:gd name="adj1" fmla="val 2400000"/>
            <a:gd name="adj2" fmla="val 84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0DA919-053C-4D36-8992-F3F6FCDA5BE5}">
      <dsp:nvSpPr>
        <dsp:cNvPr id="0" name=""/>
        <dsp:cNvSpPr/>
      </dsp:nvSpPr>
      <dsp:spPr>
        <a:xfrm>
          <a:off x="332" y="461657"/>
          <a:ext cx="2721754" cy="87096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baseline="0" dirty="0"/>
            <a:t>With the </a:t>
          </a:r>
          <a:r>
            <a:rPr lang="it-IT" sz="2000" kern="1200" baseline="0" dirty="0" err="1"/>
            <a:t>integration</a:t>
          </a:r>
          <a:r>
            <a:rPr lang="it-IT" sz="2000" kern="1200" baseline="0" dirty="0"/>
            <a:t> of </a:t>
          </a:r>
          <a:r>
            <a:rPr lang="it-IT" sz="2000" kern="1200" baseline="0" dirty="0" err="1"/>
            <a:t>freeform</a:t>
          </a:r>
          <a:r>
            <a:rPr lang="it-IT" sz="2000" kern="1200" baseline="0" dirty="0"/>
            <a:t> to the </a:t>
          </a:r>
          <a:r>
            <a:rPr lang="it-IT" sz="2000" kern="1200" baseline="0" dirty="0" err="1"/>
            <a:t>mirrors</a:t>
          </a:r>
          <a:r>
            <a:rPr lang="it-IT" sz="2000" kern="1200" baseline="0" dirty="0"/>
            <a:t> a </a:t>
          </a:r>
          <a:r>
            <a:rPr lang="it-IT" sz="2000" kern="1200" baseline="0" dirty="0" err="1"/>
            <a:t>FoV</a:t>
          </a:r>
          <a:r>
            <a:rPr lang="it-IT" sz="2000" kern="1200" baseline="0" dirty="0"/>
            <a:t> of 54 mm </a:t>
          </a:r>
          <a:r>
            <a:rPr lang="it-IT" sz="2000" kern="1200" baseline="0" dirty="0" err="1"/>
            <a:t>has</a:t>
          </a:r>
          <a:r>
            <a:rPr lang="it-IT" sz="2000" kern="1200" baseline="0" dirty="0"/>
            <a:t> </a:t>
          </a:r>
          <a:r>
            <a:rPr lang="it-IT" sz="2000" kern="1200" baseline="0" dirty="0" err="1"/>
            <a:t>been</a:t>
          </a:r>
          <a:r>
            <a:rPr lang="it-IT" sz="2000" kern="1200" baseline="0" dirty="0"/>
            <a:t> </a:t>
          </a:r>
          <a:r>
            <a:rPr lang="it-IT" sz="2000" kern="1200" baseline="0" dirty="0" err="1"/>
            <a:t>achieved</a:t>
          </a:r>
          <a:r>
            <a:rPr lang="it-IT" sz="2000" kern="1200" baseline="0" dirty="0"/>
            <a:t>. </a:t>
          </a:r>
          <a:endParaRPr lang="it-IT" sz="2000" kern="1200" dirty="0"/>
        </a:p>
      </dsp:txBody>
      <dsp:txXfrm>
        <a:off x="332" y="461657"/>
        <a:ext cx="2721754" cy="870961"/>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B17132-047A-4C30-97AD-7733762F554B}" type="datetimeFigureOut">
              <a:rPr lang="it-IT" smtClean="0"/>
              <a:t>10/09/2025</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6B536-9FA3-4940-8C9D-ED9264FA1E78}" type="slidenum">
              <a:rPr lang="it-IT" smtClean="0"/>
              <a:t>‹N›</a:t>
            </a:fld>
            <a:endParaRPr lang="it-IT"/>
          </a:p>
        </p:txBody>
      </p:sp>
    </p:spTree>
    <p:extLst>
      <p:ext uri="{BB962C8B-B14F-4D97-AF65-F5344CB8AC3E}">
        <p14:creationId xmlns:p14="http://schemas.microsoft.com/office/powerpoint/2010/main" val="2332644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DE886-1573-40AC-9E09-050F9AC625A5}" type="datetimeFigureOut">
              <a:rPr lang="it-IT" smtClean="0"/>
              <a:t>10/09/2025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491ED-56D3-4375-977F-FA3F9F1C0D19}" type="slidenum">
              <a:rPr lang="it-IT" smtClean="0"/>
              <a:t>‹N›</a:t>
            </a:fld>
            <a:endParaRPr lang="it-IT"/>
          </a:p>
        </p:txBody>
      </p:sp>
    </p:spTree>
    <p:extLst>
      <p:ext uri="{BB962C8B-B14F-4D97-AF65-F5344CB8AC3E}">
        <p14:creationId xmlns:p14="http://schemas.microsoft.com/office/powerpoint/2010/main" val="190915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A4491ED-56D3-4375-977F-FA3F9F1C0D19}" type="slidenum">
              <a:rPr lang="it-IT" smtClean="0"/>
              <a:t>1</a:t>
            </a:fld>
            <a:endParaRPr lang="it-IT"/>
          </a:p>
        </p:txBody>
      </p:sp>
    </p:spTree>
    <p:extLst>
      <p:ext uri="{BB962C8B-B14F-4D97-AF65-F5344CB8AC3E}">
        <p14:creationId xmlns:p14="http://schemas.microsoft.com/office/powerpoint/2010/main" val="102265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baseline="0" dirty="0"/>
          </a:p>
          <a:p>
            <a:endParaRPr lang="it-IT" dirty="0"/>
          </a:p>
        </p:txBody>
      </p:sp>
      <p:sp>
        <p:nvSpPr>
          <p:cNvPr id="4" name="Segnaposto numero diapositiva 3"/>
          <p:cNvSpPr>
            <a:spLocks noGrp="1"/>
          </p:cNvSpPr>
          <p:nvPr>
            <p:ph type="sldNum" sz="quarter" idx="10"/>
          </p:nvPr>
        </p:nvSpPr>
        <p:spPr/>
        <p:txBody>
          <a:bodyPr/>
          <a:lstStyle/>
          <a:p>
            <a:fld id="{1A4491ED-56D3-4375-977F-FA3F9F1C0D19}" type="slidenum">
              <a:rPr lang="it-IT" smtClean="0"/>
              <a:t>5</a:t>
            </a:fld>
            <a:endParaRPr lang="it-IT"/>
          </a:p>
        </p:txBody>
      </p:sp>
    </p:spTree>
    <p:extLst>
      <p:ext uri="{BB962C8B-B14F-4D97-AF65-F5344CB8AC3E}">
        <p14:creationId xmlns:p14="http://schemas.microsoft.com/office/powerpoint/2010/main" val="2311166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A4491ED-56D3-4375-977F-FA3F9F1C0D19}" type="slidenum">
              <a:rPr lang="it-IT" smtClean="0"/>
              <a:t>19</a:t>
            </a:fld>
            <a:endParaRPr lang="it-IT"/>
          </a:p>
        </p:txBody>
      </p:sp>
    </p:spTree>
    <p:extLst>
      <p:ext uri="{BB962C8B-B14F-4D97-AF65-F5344CB8AC3E}">
        <p14:creationId xmlns:p14="http://schemas.microsoft.com/office/powerpoint/2010/main" val="823282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A4491ED-56D3-4375-977F-FA3F9F1C0D19}" type="slidenum">
              <a:rPr lang="it-IT" smtClean="0"/>
              <a:t>20</a:t>
            </a:fld>
            <a:endParaRPr lang="it-IT"/>
          </a:p>
        </p:txBody>
      </p:sp>
    </p:spTree>
    <p:extLst>
      <p:ext uri="{BB962C8B-B14F-4D97-AF65-F5344CB8AC3E}">
        <p14:creationId xmlns:p14="http://schemas.microsoft.com/office/powerpoint/2010/main" val="255703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98A6E1-DC11-C213-C49B-4CE1A884E40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6C5EF09-4C5E-B147-BEF8-8B66FFFEA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E774B46-543F-F0B0-1410-BF1E7177DEE5}"/>
              </a:ext>
            </a:extLst>
          </p:cNvPr>
          <p:cNvSpPr>
            <a:spLocks noGrp="1"/>
          </p:cNvSpPr>
          <p:nvPr>
            <p:ph type="dt" sz="half" idx="10"/>
          </p:nvPr>
        </p:nvSpPr>
        <p:spPr/>
        <p:txBody>
          <a:bodyPr/>
          <a:lstStyle/>
          <a:p>
            <a:fld id="{800F70D6-0EEB-48B5-B03E-48E409845EC4}" type="datetimeFigureOut">
              <a:rPr lang="it-IT" smtClean="0"/>
              <a:t>10/09/2025</a:t>
            </a:fld>
            <a:endParaRPr lang="it-IT"/>
          </a:p>
        </p:txBody>
      </p:sp>
      <p:sp>
        <p:nvSpPr>
          <p:cNvPr id="5" name="Segnaposto piè di pagina 4">
            <a:extLst>
              <a:ext uri="{FF2B5EF4-FFF2-40B4-BE49-F238E27FC236}">
                <a16:creationId xmlns:a16="http://schemas.microsoft.com/office/drawing/2014/main" id="{A21F3B55-F3E2-1A2D-7FD6-BEC64BEDFF2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03C2C70-ACDC-D114-6B42-27BE4C2595E6}"/>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243178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83B4F46-4564-BD98-9A70-890134ABAB89}"/>
              </a:ext>
            </a:extLst>
          </p:cNvPr>
          <p:cNvSpPr>
            <a:spLocks noGrp="1" noRot="1" noMove="1" noResize="1" noEditPoints="1" noAdjustHandles="1" noChangeArrowheads="1" noChangeShapeType="1"/>
          </p:cNvSpPr>
          <p:nvPr userDrawn="1"/>
        </p:nvSpPr>
        <p:spPr bwMode="auto">
          <a:xfrm>
            <a:off x="0" y="0"/>
            <a:ext cx="12192000" cy="6858000"/>
          </a:xfrm>
          <a:prstGeom prst="rect">
            <a:avLst/>
          </a:prstGeom>
          <a:solidFill>
            <a:srgbClr val="AA0004"/>
          </a:solidFill>
          <a:ln>
            <a:noFill/>
          </a:ln>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r>
              <a:rPr lang="it-IT" altLang="it-IT" sz="2400" dirty="0">
                <a:solidFill>
                  <a:schemeClr val="bg1"/>
                </a:solidFill>
              </a:rPr>
              <a:t>  </a:t>
            </a:r>
          </a:p>
        </p:txBody>
      </p:sp>
      <p:pic>
        <p:nvPicPr>
          <p:cNvPr id="4" name="Immagine 6">
            <a:extLst>
              <a:ext uri="{FF2B5EF4-FFF2-40B4-BE49-F238E27FC236}">
                <a16:creationId xmlns:a16="http://schemas.microsoft.com/office/drawing/2014/main" id="{7A2A5C85-D8F9-95C2-D93A-D6AAA8D0129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bwMode="auto">
          <a:xfrm>
            <a:off x="3741397" y="1159933"/>
            <a:ext cx="4709206" cy="21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1">
            <a:extLst>
              <a:ext uri="{FF2B5EF4-FFF2-40B4-BE49-F238E27FC236}">
                <a16:creationId xmlns:a16="http://schemas.microsoft.com/office/drawing/2014/main" id="{DE965153-D1B8-47F9-ECA7-A02B37578D0F}"/>
              </a:ext>
            </a:extLst>
          </p:cNvPr>
          <p:cNvSpPr>
            <a:spLocks noGrp="1"/>
          </p:cNvSpPr>
          <p:nvPr>
            <p:ph type="ctrTitle"/>
          </p:nvPr>
        </p:nvSpPr>
        <p:spPr>
          <a:xfrm>
            <a:off x="1547593" y="3285951"/>
            <a:ext cx="9096815" cy="1290388"/>
          </a:xfrm>
          <a:prstGeom prst="rect">
            <a:avLst/>
          </a:prstGeom>
        </p:spPr>
        <p:txBody>
          <a:bodyPr/>
          <a:lstStyle>
            <a:lvl1pPr>
              <a:defRPr>
                <a:solidFill>
                  <a:schemeClr val="bg1"/>
                </a:solidFill>
              </a:defRPr>
            </a:lvl1pPr>
          </a:lstStyle>
          <a:p>
            <a:r>
              <a:rPr lang="it-IT" dirty="0"/>
              <a:t>Fare clic per modificare lo stile del titolo</a:t>
            </a:r>
          </a:p>
        </p:txBody>
      </p:sp>
      <p:sp>
        <p:nvSpPr>
          <p:cNvPr id="6" name="Segnaposto testo 13">
            <a:extLst>
              <a:ext uri="{FF2B5EF4-FFF2-40B4-BE49-F238E27FC236}">
                <a16:creationId xmlns:a16="http://schemas.microsoft.com/office/drawing/2014/main" id="{1D13A2E7-1F45-2252-AAE6-76F193D9D508}"/>
              </a:ext>
            </a:extLst>
          </p:cNvPr>
          <p:cNvSpPr>
            <a:spLocks noGrp="1"/>
          </p:cNvSpPr>
          <p:nvPr>
            <p:ph type="body" sz="quarter" idx="10"/>
          </p:nvPr>
        </p:nvSpPr>
        <p:spPr>
          <a:xfrm>
            <a:off x="2935526" y="4741032"/>
            <a:ext cx="6320949" cy="758068"/>
          </a:xfrm>
        </p:spPr>
        <p:txBody>
          <a:bodyPr/>
          <a:lstStyle>
            <a:lvl1pPr marL="0" indent="0" algn="ctr">
              <a:buNone/>
              <a:defRPr>
                <a:solidFill>
                  <a:schemeClr val="bg1"/>
                </a:solidFill>
              </a:defRPr>
            </a:lvl1pPr>
          </a:lstStyle>
          <a:p>
            <a:pPr lvl="0"/>
            <a:r>
              <a:rPr lang="it-IT" dirty="0"/>
              <a:t>Modifica gli stili del testo dello schema</a:t>
            </a:r>
          </a:p>
        </p:txBody>
      </p:sp>
    </p:spTree>
    <p:extLst>
      <p:ext uri="{BB962C8B-B14F-4D97-AF65-F5344CB8AC3E}">
        <p14:creationId xmlns:p14="http://schemas.microsoft.com/office/powerpoint/2010/main" val="3069349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4D642F2-5021-578D-0B5A-F0C9826C5601}"/>
              </a:ext>
            </a:extLst>
          </p:cNvPr>
          <p:cNvSpPr>
            <a:spLocks noGrp="1" noRot="1" noMove="1" noResize="1" noEditPoints="1" noAdjustHandles="1" noChangeArrowheads="1" noChangeShapeType="1"/>
          </p:cNvSpPr>
          <p:nvPr userDrawn="1"/>
        </p:nvSpPr>
        <p:spPr bwMode="auto">
          <a:xfrm>
            <a:off x="-1" y="0"/>
            <a:ext cx="12192001" cy="1138767"/>
          </a:xfrm>
          <a:prstGeom prst="rect">
            <a:avLst/>
          </a:prstGeom>
          <a:solidFill>
            <a:srgbClr val="AA0004"/>
          </a:solidFill>
          <a:ln w="9525">
            <a:noFill/>
            <a:miter lim="800000"/>
            <a:headEnd/>
            <a:tailEnd/>
          </a:ln>
        </p:spPr>
        <p:txBody>
          <a:bodyPr wrap="none" lIns="72000" rIns="36000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defRPr/>
            </a:pPr>
            <a:endParaRPr lang="it-IT" altLang="it-IT" sz="2400" dirty="0">
              <a:solidFill>
                <a:schemeClr val="bg1"/>
              </a:solidFill>
            </a:endParaRPr>
          </a:p>
        </p:txBody>
      </p:sp>
      <p:sp>
        <p:nvSpPr>
          <p:cNvPr id="9" name="Titolo 1">
            <a:extLst>
              <a:ext uri="{FF2B5EF4-FFF2-40B4-BE49-F238E27FC236}">
                <a16:creationId xmlns:a16="http://schemas.microsoft.com/office/drawing/2014/main" id="{3A4080AB-402D-FB91-8F6E-E1F4FB36C74D}"/>
              </a:ext>
            </a:extLst>
          </p:cNvPr>
          <p:cNvSpPr>
            <a:spLocks noGrp="1"/>
          </p:cNvSpPr>
          <p:nvPr>
            <p:ph type="title"/>
          </p:nvPr>
        </p:nvSpPr>
        <p:spPr>
          <a:xfrm>
            <a:off x="456000" y="1153221"/>
            <a:ext cx="11736000" cy="1188000"/>
          </a:xfrm>
        </p:spPr>
        <p:txBody>
          <a:bodyPr>
            <a:normAutofit/>
          </a:bodyPr>
          <a:lstStyle>
            <a:lvl1pPr>
              <a:defRPr sz="3600" b="1">
                <a:latin typeface="Arial" panose="020B0604020202020204" pitchFamily="34" charset="0"/>
                <a:cs typeface="Arial" panose="020B0604020202020204" pitchFamily="34" charset="0"/>
              </a:defRPr>
            </a:lvl1pPr>
          </a:lstStyle>
          <a:p>
            <a:endParaRPr lang="it-IT" dirty="0"/>
          </a:p>
        </p:txBody>
      </p:sp>
      <p:sp>
        <p:nvSpPr>
          <p:cNvPr id="3" name="Segnaposto contenuto 2"/>
          <p:cNvSpPr>
            <a:spLocks noGrp="1"/>
          </p:cNvSpPr>
          <p:nvPr>
            <p:ph sz="quarter" idx="10" hasCustomPrompt="1"/>
          </p:nvPr>
        </p:nvSpPr>
        <p:spPr>
          <a:xfrm>
            <a:off x="6179127" y="2592996"/>
            <a:ext cx="5663346" cy="3859558"/>
          </a:xfrm>
        </p:spPr>
        <p:txBody>
          <a:bodyPr/>
          <a:lstStyle>
            <a:lvl1pPr marL="0" indent="0">
              <a:buNone/>
              <a:defRPr baseline="0"/>
            </a:lvl1pPr>
          </a:lstStyle>
          <a:p>
            <a:pPr lvl="0"/>
            <a:r>
              <a:rPr lang="it-IT" dirty="0"/>
              <a:t>Inserire testo</a:t>
            </a:r>
          </a:p>
        </p:txBody>
      </p:sp>
      <p:sp>
        <p:nvSpPr>
          <p:cNvPr id="11" name="Segnaposto contenuto 2"/>
          <p:cNvSpPr>
            <a:spLocks noGrp="1"/>
          </p:cNvSpPr>
          <p:nvPr>
            <p:ph sz="quarter" idx="11" hasCustomPrompt="1"/>
          </p:nvPr>
        </p:nvSpPr>
        <p:spPr>
          <a:xfrm>
            <a:off x="1215640" y="2592996"/>
            <a:ext cx="3781233" cy="1794277"/>
          </a:xfrm>
        </p:spPr>
        <p:txBody>
          <a:bodyPr/>
          <a:lstStyle>
            <a:lvl1pPr marL="0" indent="0">
              <a:buNone/>
              <a:defRPr baseline="0"/>
            </a:lvl1pPr>
          </a:lstStyle>
          <a:p>
            <a:pPr lvl="0"/>
            <a:r>
              <a:rPr lang="it-IT" dirty="0"/>
              <a:t>Inserire testo</a:t>
            </a:r>
          </a:p>
        </p:txBody>
      </p:sp>
      <p:sp>
        <p:nvSpPr>
          <p:cNvPr id="12" name="Segnaposto contenuto 2"/>
          <p:cNvSpPr>
            <a:spLocks noGrp="1"/>
          </p:cNvSpPr>
          <p:nvPr>
            <p:ph sz="quarter" idx="12" hasCustomPrompt="1"/>
          </p:nvPr>
        </p:nvSpPr>
        <p:spPr>
          <a:xfrm>
            <a:off x="1215640" y="4777396"/>
            <a:ext cx="3781234" cy="1794277"/>
          </a:xfrm>
        </p:spPr>
        <p:txBody>
          <a:bodyPr/>
          <a:lstStyle>
            <a:lvl1pPr marL="0" indent="0">
              <a:buNone/>
              <a:defRPr baseline="0"/>
            </a:lvl1pPr>
          </a:lstStyle>
          <a:p>
            <a:pPr lvl="0"/>
            <a:r>
              <a:rPr lang="it-IT" dirty="0"/>
              <a:t>Inserire testo</a:t>
            </a:r>
          </a:p>
        </p:txBody>
      </p:sp>
      <p:pic>
        <p:nvPicPr>
          <p:cNvPr id="4" name="Immagine 3">
            <a:extLst>
              <a:ext uri="{FF2B5EF4-FFF2-40B4-BE49-F238E27FC236}">
                <a16:creationId xmlns:a16="http://schemas.microsoft.com/office/drawing/2014/main" id="{71A703DA-C362-E452-CF6A-3D365299A24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56000" y="147563"/>
            <a:ext cx="1885998" cy="843049"/>
          </a:xfrm>
          <a:prstGeom prst="rect">
            <a:avLst/>
          </a:prstGeom>
        </p:spPr>
      </p:pic>
    </p:spTree>
    <p:extLst>
      <p:ext uri="{BB962C8B-B14F-4D97-AF65-F5344CB8AC3E}">
        <p14:creationId xmlns:p14="http://schemas.microsoft.com/office/powerpoint/2010/main" val="20288082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83B4F46-4564-BD98-9A70-890134ABAB89}"/>
              </a:ext>
            </a:extLst>
          </p:cNvPr>
          <p:cNvSpPr>
            <a:spLocks noGrp="1" noRot="1" noMove="1" noResize="1" noEditPoints="1" noAdjustHandles="1" noChangeArrowheads="1" noChangeShapeType="1"/>
          </p:cNvSpPr>
          <p:nvPr userDrawn="1"/>
        </p:nvSpPr>
        <p:spPr bwMode="auto">
          <a:xfrm>
            <a:off x="0" y="0"/>
            <a:ext cx="12192000" cy="6858000"/>
          </a:xfrm>
          <a:prstGeom prst="rect">
            <a:avLst/>
          </a:prstGeom>
          <a:solidFill>
            <a:srgbClr val="AA0004"/>
          </a:solidFill>
          <a:ln>
            <a:noFill/>
          </a:ln>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endParaRPr lang="it-IT" altLang="it-IT" sz="2400" dirty="0">
              <a:solidFill>
                <a:schemeClr val="bg1"/>
              </a:solidFill>
            </a:endParaRPr>
          </a:p>
        </p:txBody>
      </p:sp>
      <p:pic>
        <p:nvPicPr>
          <p:cNvPr id="8" name="Immagine 6">
            <a:extLst>
              <a:ext uri="{FF2B5EF4-FFF2-40B4-BE49-F238E27FC236}">
                <a16:creationId xmlns:a16="http://schemas.microsoft.com/office/drawing/2014/main" id="{38BF697F-4C3F-B44D-F6C6-3D1E0DC6197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bwMode="auto">
          <a:xfrm>
            <a:off x="3501098" y="2269067"/>
            <a:ext cx="5189805" cy="23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627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00F70D6-0EEB-48B5-B03E-48E409845EC4}" type="datetimeFigureOut">
              <a:rPr lang="it-IT" smtClean="0"/>
              <a:t>10/09/2025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230670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2635D8-CCDF-6D38-8F13-A179A41E70A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434A56-224E-D866-A28F-911AF1B326B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72815B5-BA9F-4BC1-142B-FB146E55539B}"/>
              </a:ext>
            </a:extLst>
          </p:cNvPr>
          <p:cNvSpPr>
            <a:spLocks noGrp="1"/>
          </p:cNvSpPr>
          <p:nvPr>
            <p:ph type="dt" sz="half" idx="10"/>
          </p:nvPr>
        </p:nvSpPr>
        <p:spPr/>
        <p:txBody>
          <a:bodyPr/>
          <a:lstStyle/>
          <a:p>
            <a:fld id="{800F70D6-0EEB-48B5-B03E-48E409845EC4}" type="datetimeFigureOut">
              <a:rPr lang="it-IT" smtClean="0"/>
              <a:t>10/09/2025</a:t>
            </a:fld>
            <a:endParaRPr lang="it-IT"/>
          </a:p>
        </p:txBody>
      </p:sp>
      <p:sp>
        <p:nvSpPr>
          <p:cNvPr id="5" name="Segnaposto piè di pagina 4">
            <a:extLst>
              <a:ext uri="{FF2B5EF4-FFF2-40B4-BE49-F238E27FC236}">
                <a16:creationId xmlns:a16="http://schemas.microsoft.com/office/drawing/2014/main" id="{D9639FF7-9837-5485-22E6-98359CE279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1BA95AF-CF08-9540-8958-30ECAA24DB12}"/>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103060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09B05C-6215-0CBC-7B82-45F3AB91777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BDA081-A4AC-23E8-A80B-BB3EDFA46C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D0D27AD-7692-29FD-138C-8E2D277B0C59}"/>
              </a:ext>
            </a:extLst>
          </p:cNvPr>
          <p:cNvSpPr>
            <a:spLocks noGrp="1"/>
          </p:cNvSpPr>
          <p:nvPr>
            <p:ph type="dt" sz="half" idx="10"/>
          </p:nvPr>
        </p:nvSpPr>
        <p:spPr/>
        <p:txBody>
          <a:bodyPr/>
          <a:lstStyle/>
          <a:p>
            <a:fld id="{800F70D6-0EEB-48B5-B03E-48E409845EC4}" type="datetimeFigureOut">
              <a:rPr lang="it-IT" smtClean="0"/>
              <a:t>10/09/2025</a:t>
            </a:fld>
            <a:endParaRPr lang="it-IT"/>
          </a:p>
        </p:txBody>
      </p:sp>
      <p:sp>
        <p:nvSpPr>
          <p:cNvPr id="5" name="Segnaposto piè di pagina 4">
            <a:extLst>
              <a:ext uri="{FF2B5EF4-FFF2-40B4-BE49-F238E27FC236}">
                <a16:creationId xmlns:a16="http://schemas.microsoft.com/office/drawing/2014/main" id="{1EFA7B6A-8E96-4A22-AC28-CC5D4A5FC01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81F665B-5DD5-68C7-A7BF-2101FC91976D}"/>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89263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7E8C6D-2746-FE8C-D954-F04A0892A3A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8C4DAC7-51DC-0512-D3C5-636DA9B6715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DC77EFD-F6AD-7E4A-2466-734F7D9F897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DF64D86-9423-4050-EABD-82F754AC9791}"/>
              </a:ext>
            </a:extLst>
          </p:cNvPr>
          <p:cNvSpPr>
            <a:spLocks noGrp="1"/>
          </p:cNvSpPr>
          <p:nvPr>
            <p:ph type="dt" sz="half" idx="10"/>
          </p:nvPr>
        </p:nvSpPr>
        <p:spPr/>
        <p:txBody>
          <a:bodyPr/>
          <a:lstStyle/>
          <a:p>
            <a:fld id="{800F70D6-0EEB-48B5-B03E-48E409845EC4}" type="datetimeFigureOut">
              <a:rPr lang="it-IT" smtClean="0"/>
              <a:t>10/09/2025</a:t>
            </a:fld>
            <a:endParaRPr lang="it-IT"/>
          </a:p>
        </p:txBody>
      </p:sp>
      <p:sp>
        <p:nvSpPr>
          <p:cNvPr id="6" name="Segnaposto piè di pagina 5">
            <a:extLst>
              <a:ext uri="{FF2B5EF4-FFF2-40B4-BE49-F238E27FC236}">
                <a16:creationId xmlns:a16="http://schemas.microsoft.com/office/drawing/2014/main" id="{F1F5BF3C-0092-1DEB-DF7D-873B0ECF5DF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1891FFC-8CE4-A06C-6922-845EBB33D260}"/>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53570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1E9C76-ADD7-91FE-76C9-8E59F94629D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FA3DAC0-0839-47EF-03C6-93B46E1AE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8AAB33E-3013-3EE2-4E41-A18D1471D09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A8BE1D0-E709-E1B6-7882-A7C1F3F842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67025A-7024-FF82-2CD9-A169C692DB7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294965E-60D1-02D6-7D5B-78FA5B51BD15}"/>
              </a:ext>
            </a:extLst>
          </p:cNvPr>
          <p:cNvSpPr>
            <a:spLocks noGrp="1"/>
          </p:cNvSpPr>
          <p:nvPr>
            <p:ph type="dt" sz="half" idx="10"/>
          </p:nvPr>
        </p:nvSpPr>
        <p:spPr/>
        <p:txBody>
          <a:bodyPr/>
          <a:lstStyle/>
          <a:p>
            <a:fld id="{800F70D6-0EEB-48B5-B03E-48E409845EC4}" type="datetimeFigureOut">
              <a:rPr lang="it-IT" smtClean="0"/>
              <a:t>10/09/2025</a:t>
            </a:fld>
            <a:endParaRPr lang="it-IT"/>
          </a:p>
        </p:txBody>
      </p:sp>
      <p:sp>
        <p:nvSpPr>
          <p:cNvPr id="8" name="Segnaposto piè di pagina 7">
            <a:extLst>
              <a:ext uri="{FF2B5EF4-FFF2-40B4-BE49-F238E27FC236}">
                <a16:creationId xmlns:a16="http://schemas.microsoft.com/office/drawing/2014/main" id="{C285446E-D0C3-EB44-D741-898EA10E6D6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6CEDB29-873E-5535-846B-35B3DC3577D6}"/>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04189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31BEB9-DC85-61DC-2E70-EECA88267D08}"/>
              </a:ext>
            </a:extLst>
          </p:cNvPr>
          <p:cNvSpPr>
            <a:spLocks noGrp="1"/>
          </p:cNvSpPr>
          <p:nvPr>
            <p:ph type="title"/>
          </p:nvPr>
        </p:nvSpPr>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0784C7E1-3A6B-9BF3-9D7E-B84FBB4EA4C3}"/>
              </a:ext>
            </a:extLst>
          </p:cNvPr>
          <p:cNvSpPr>
            <a:spLocks noGrp="1"/>
          </p:cNvSpPr>
          <p:nvPr>
            <p:ph type="dt" sz="half" idx="10"/>
          </p:nvPr>
        </p:nvSpPr>
        <p:spPr/>
        <p:txBody>
          <a:bodyPr/>
          <a:lstStyle/>
          <a:p>
            <a:fld id="{800F70D6-0EEB-48B5-B03E-48E409845EC4}" type="datetimeFigureOut">
              <a:rPr lang="it-IT" smtClean="0"/>
              <a:t>10/09/2025</a:t>
            </a:fld>
            <a:endParaRPr lang="it-IT"/>
          </a:p>
        </p:txBody>
      </p:sp>
      <p:sp>
        <p:nvSpPr>
          <p:cNvPr id="4" name="Segnaposto piè di pagina 3">
            <a:extLst>
              <a:ext uri="{FF2B5EF4-FFF2-40B4-BE49-F238E27FC236}">
                <a16:creationId xmlns:a16="http://schemas.microsoft.com/office/drawing/2014/main" id="{814B297B-6060-AC1C-692E-69C528C0585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C92E7EA-01EC-8DA9-0AD8-097FF79EA7CD}"/>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142379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6D660FF-A924-B2C4-5D36-2548BC1C856F}"/>
              </a:ext>
            </a:extLst>
          </p:cNvPr>
          <p:cNvSpPr>
            <a:spLocks noGrp="1"/>
          </p:cNvSpPr>
          <p:nvPr>
            <p:ph type="dt" sz="half" idx="10"/>
          </p:nvPr>
        </p:nvSpPr>
        <p:spPr/>
        <p:txBody>
          <a:bodyPr/>
          <a:lstStyle/>
          <a:p>
            <a:fld id="{800F70D6-0EEB-48B5-B03E-48E409845EC4}" type="datetimeFigureOut">
              <a:rPr lang="it-IT" smtClean="0"/>
              <a:t>10/09/2025</a:t>
            </a:fld>
            <a:endParaRPr lang="it-IT"/>
          </a:p>
        </p:txBody>
      </p:sp>
      <p:sp>
        <p:nvSpPr>
          <p:cNvPr id="3" name="Segnaposto piè di pagina 2">
            <a:extLst>
              <a:ext uri="{FF2B5EF4-FFF2-40B4-BE49-F238E27FC236}">
                <a16:creationId xmlns:a16="http://schemas.microsoft.com/office/drawing/2014/main" id="{A48134CA-4890-3AD2-BFC1-635593B23C2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959B0E4-734C-4FB1-ABD0-43EBCEE40CA0}"/>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45620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AA02DE-EF25-8A34-A17C-9CF1E53851C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0EDFA90-A16F-D126-B45F-FA7913A12F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07362F2-2D07-BADC-9028-5FF264BBC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8E7C2D8-244A-8B91-1324-66BF5F723BD6}"/>
              </a:ext>
            </a:extLst>
          </p:cNvPr>
          <p:cNvSpPr>
            <a:spLocks noGrp="1"/>
          </p:cNvSpPr>
          <p:nvPr>
            <p:ph type="dt" sz="half" idx="10"/>
          </p:nvPr>
        </p:nvSpPr>
        <p:spPr/>
        <p:txBody>
          <a:bodyPr/>
          <a:lstStyle/>
          <a:p>
            <a:fld id="{800F70D6-0EEB-48B5-B03E-48E409845EC4}" type="datetimeFigureOut">
              <a:rPr lang="it-IT" smtClean="0"/>
              <a:t>10/09/2025</a:t>
            </a:fld>
            <a:endParaRPr lang="it-IT"/>
          </a:p>
        </p:txBody>
      </p:sp>
      <p:sp>
        <p:nvSpPr>
          <p:cNvPr id="6" name="Segnaposto piè di pagina 5">
            <a:extLst>
              <a:ext uri="{FF2B5EF4-FFF2-40B4-BE49-F238E27FC236}">
                <a16:creationId xmlns:a16="http://schemas.microsoft.com/office/drawing/2014/main" id="{75F98A4E-3799-1101-A9C0-EA1E537A9DF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E56DED9-3158-0431-69E5-757400DB0C54}"/>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124423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170726-1E27-AA9F-3B2E-692DBC81A1D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DA53B16-4FDD-45A1-11E9-42FB6DC889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8374E34-1E69-D976-B1C5-8499B3A13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29DC378-0820-E023-FD20-90E7E384F206}"/>
              </a:ext>
            </a:extLst>
          </p:cNvPr>
          <p:cNvSpPr>
            <a:spLocks noGrp="1"/>
          </p:cNvSpPr>
          <p:nvPr>
            <p:ph type="dt" sz="half" idx="10"/>
          </p:nvPr>
        </p:nvSpPr>
        <p:spPr/>
        <p:txBody>
          <a:bodyPr/>
          <a:lstStyle/>
          <a:p>
            <a:fld id="{800F70D6-0EEB-48B5-B03E-48E409845EC4}" type="datetimeFigureOut">
              <a:rPr lang="it-IT" smtClean="0"/>
              <a:t>10/09/2025</a:t>
            </a:fld>
            <a:endParaRPr lang="it-IT"/>
          </a:p>
        </p:txBody>
      </p:sp>
      <p:sp>
        <p:nvSpPr>
          <p:cNvPr id="6" name="Segnaposto piè di pagina 5">
            <a:extLst>
              <a:ext uri="{FF2B5EF4-FFF2-40B4-BE49-F238E27FC236}">
                <a16:creationId xmlns:a16="http://schemas.microsoft.com/office/drawing/2014/main" id="{E64F833C-9ED4-C074-2B18-A66A6F9C55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36D7FED-89C8-E0C9-1D82-948243332AB4}"/>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97550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8C73D6B-3B98-0B4D-3839-170A9073C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212E685-16F2-CD57-8F24-94C80A592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0F94EB-D8FF-46BD-0EB1-02B9720A48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F70D6-0EEB-48B5-B03E-48E409845EC4}" type="datetimeFigureOut">
              <a:rPr lang="it-IT" smtClean="0"/>
              <a:t>10/09/2025</a:t>
            </a:fld>
            <a:endParaRPr lang="it-IT"/>
          </a:p>
        </p:txBody>
      </p:sp>
      <p:sp>
        <p:nvSpPr>
          <p:cNvPr id="5" name="Segnaposto piè di pagina 4">
            <a:extLst>
              <a:ext uri="{FF2B5EF4-FFF2-40B4-BE49-F238E27FC236}">
                <a16:creationId xmlns:a16="http://schemas.microsoft.com/office/drawing/2014/main" id="{65E05C7A-E8F9-1686-FBF1-6D0625EB7D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F7E8887-8F71-A9F3-4692-499C4365B0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3EDDF-5A9A-47DE-A5A9-DE053ED61E9B}" type="slidenum">
              <a:rPr lang="it-IT" smtClean="0"/>
              <a:t>‹N›</a:t>
            </a:fld>
            <a:endParaRPr lang="it-IT"/>
          </a:p>
        </p:txBody>
      </p:sp>
    </p:spTree>
    <p:extLst>
      <p:ext uri="{BB962C8B-B14F-4D97-AF65-F5344CB8AC3E}">
        <p14:creationId xmlns:p14="http://schemas.microsoft.com/office/powerpoint/2010/main" val="3344570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9" r:id="rId11"/>
    <p:sldLayoutId id="2147483658" r:id="rId12"/>
    <p:sldLayoutId id="21474836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21741/9781644902677-29"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hyperlink" Target="https://doi.org/10.1117/12.3071285" TargetMode="External"/><Relationship Id="rId4" Type="http://schemas.openxmlformats.org/officeDocument/2006/relationships/hyperlink" Target="https://doi.org/10.1117/12.302860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5.pn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image" Target="../media/image4.pn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755A-178B-294C-A4BF-51D43D1E28A4}"/>
              </a:ext>
            </a:extLst>
          </p:cNvPr>
          <p:cNvSpPr>
            <a:spLocks noGrp="1"/>
          </p:cNvSpPr>
          <p:nvPr>
            <p:ph type="ctrTitle"/>
          </p:nvPr>
        </p:nvSpPr>
        <p:spPr/>
        <p:txBody>
          <a:bodyPr>
            <a:normAutofit fontScale="90000"/>
          </a:bodyPr>
          <a:lstStyle/>
          <a:p>
            <a:pPr algn="ctr"/>
            <a:br>
              <a:rPr lang="en-US" altLang="it-IT" sz="7200" dirty="0"/>
            </a:br>
            <a:br>
              <a:rPr lang="it-IT" altLang="it-IT" sz="6000" dirty="0"/>
            </a:br>
            <a:endParaRPr lang="en-US" altLang="it-IT" sz="2700" dirty="0"/>
          </a:p>
        </p:txBody>
      </p:sp>
      <p:sp>
        <p:nvSpPr>
          <p:cNvPr id="4" name="Rectangle 3"/>
          <p:cNvSpPr>
            <a:spLocks noChangeArrowheads="1"/>
          </p:cNvSpPr>
          <p:nvPr/>
        </p:nvSpPr>
        <p:spPr bwMode="auto">
          <a:xfrm>
            <a:off x="1215851" y="3285951"/>
            <a:ext cx="9000811" cy="319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a:solidFill>
                  <a:schemeClr val="tx1"/>
                </a:solidFill>
                <a:latin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eaLnBrk="1" hangingPunct="1">
              <a:spcBef>
                <a:spcPct val="0"/>
              </a:spcBef>
              <a:buFontTx/>
              <a:buNone/>
            </a:pPr>
            <a:endParaRPr lang="it-IT" altLang="it-IT" sz="3200" dirty="0">
              <a:solidFill>
                <a:schemeClr val="bg1"/>
              </a:solidFill>
            </a:endParaRPr>
          </a:p>
          <a:p>
            <a:pPr algn="ctr" eaLnBrk="1" hangingPunct="1">
              <a:spcBef>
                <a:spcPct val="0"/>
              </a:spcBef>
              <a:buFontTx/>
              <a:buNone/>
            </a:pPr>
            <a:r>
              <a:rPr lang="it-IT" altLang="it-IT" sz="3200" dirty="0" err="1">
                <a:solidFill>
                  <a:schemeClr val="bg1"/>
                </a:solidFill>
              </a:rPr>
              <a:t>Freeform</a:t>
            </a:r>
            <a:r>
              <a:rPr lang="it-IT" altLang="it-IT" sz="3200" dirty="0">
                <a:solidFill>
                  <a:schemeClr val="bg1"/>
                </a:solidFill>
              </a:rPr>
              <a:t> </a:t>
            </a:r>
            <a:r>
              <a:rPr lang="it-IT" altLang="it-IT" sz="3200" dirty="0" err="1">
                <a:solidFill>
                  <a:schemeClr val="bg1"/>
                </a:solidFill>
              </a:rPr>
              <a:t>optics</a:t>
            </a:r>
            <a:r>
              <a:rPr lang="it-IT" altLang="it-IT" sz="3200" dirty="0">
                <a:solidFill>
                  <a:schemeClr val="bg1"/>
                </a:solidFill>
              </a:rPr>
              <a:t> for </a:t>
            </a:r>
            <a:r>
              <a:rPr lang="it-IT" altLang="it-IT" sz="3200" dirty="0" err="1">
                <a:solidFill>
                  <a:schemeClr val="bg1"/>
                </a:solidFill>
              </a:rPr>
              <a:t>space</a:t>
            </a:r>
            <a:r>
              <a:rPr lang="it-IT" altLang="it-IT" sz="3200" dirty="0">
                <a:solidFill>
                  <a:schemeClr val="bg1"/>
                </a:solidFill>
              </a:rPr>
              <a:t> </a:t>
            </a:r>
            <a:r>
              <a:rPr lang="it-IT" altLang="it-IT" sz="3200" dirty="0" err="1">
                <a:solidFill>
                  <a:schemeClr val="bg1"/>
                </a:solidFill>
              </a:rPr>
              <a:t>instruments</a:t>
            </a:r>
            <a:endParaRPr lang="en-US" altLang="it-IT" sz="3200" dirty="0">
              <a:solidFill>
                <a:schemeClr val="bg1"/>
              </a:solidFill>
            </a:endParaRPr>
          </a:p>
          <a:p>
            <a:pPr algn="ctr" eaLnBrk="1" hangingPunct="1">
              <a:spcBef>
                <a:spcPct val="0"/>
              </a:spcBef>
              <a:buFontTx/>
              <a:buNone/>
            </a:pPr>
            <a:endParaRPr lang="it-IT" altLang="it-IT" sz="2400" dirty="0">
              <a:solidFill>
                <a:schemeClr val="bg1"/>
              </a:solidFill>
            </a:endParaRPr>
          </a:p>
          <a:p>
            <a:pPr algn="ctr" eaLnBrk="1" hangingPunct="1">
              <a:spcBef>
                <a:spcPct val="0"/>
              </a:spcBef>
              <a:buFontTx/>
              <a:buNone/>
            </a:pPr>
            <a:r>
              <a:rPr lang="it-IT" altLang="it-IT" sz="2000" b="0" dirty="0">
                <a:solidFill>
                  <a:schemeClr val="bg1"/>
                </a:solidFill>
              </a:rPr>
              <a:t>Chiara Doria-   38th </a:t>
            </a:r>
            <a:r>
              <a:rPr lang="it-IT" altLang="it-IT" sz="2000" b="0" dirty="0" err="1">
                <a:solidFill>
                  <a:schemeClr val="bg1"/>
                </a:solidFill>
              </a:rPr>
              <a:t>Cycle</a:t>
            </a:r>
            <a:endParaRPr lang="it-IT" altLang="it-IT" sz="2000" b="0" dirty="0">
              <a:solidFill>
                <a:schemeClr val="bg1"/>
              </a:solidFill>
            </a:endParaRPr>
          </a:p>
          <a:p>
            <a:pPr algn="ctr" eaLnBrk="1" hangingPunct="1">
              <a:spcBef>
                <a:spcPts val="1200"/>
              </a:spcBef>
              <a:buFontTx/>
              <a:buNone/>
            </a:pPr>
            <a:r>
              <a:rPr lang="en-US" altLang="it-IT" sz="1600" b="0" dirty="0">
                <a:solidFill>
                  <a:schemeClr val="bg1"/>
                </a:solidFill>
              </a:rPr>
              <a:t>Supervisor: </a:t>
            </a:r>
            <a:r>
              <a:rPr lang="en-US" altLang="it-IT" sz="1600" b="0" dirty="0" err="1">
                <a:solidFill>
                  <a:schemeClr val="bg1"/>
                </a:solidFill>
              </a:rPr>
              <a:t>Dott.ssa</a:t>
            </a:r>
            <a:r>
              <a:rPr lang="en-US" altLang="it-IT" sz="1600" b="0" dirty="0">
                <a:solidFill>
                  <a:schemeClr val="bg1"/>
                </a:solidFill>
              </a:rPr>
              <a:t> Irene Guerri  Co-Supervisors: Prof. Giampiero </a:t>
            </a:r>
            <a:r>
              <a:rPr lang="en-US" altLang="it-IT" sz="1600" b="0" dirty="0" err="1">
                <a:solidFill>
                  <a:schemeClr val="bg1"/>
                </a:solidFill>
              </a:rPr>
              <a:t>Naletto</a:t>
            </a:r>
            <a:r>
              <a:rPr lang="en-US" altLang="it-IT" sz="1600" b="0" dirty="0">
                <a:solidFill>
                  <a:schemeClr val="bg1"/>
                </a:solidFill>
              </a:rPr>
              <a:t>,</a:t>
            </a:r>
          </a:p>
          <a:p>
            <a:pPr algn="ctr" eaLnBrk="1" hangingPunct="1">
              <a:spcBef>
                <a:spcPts val="0"/>
              </a:spcBef>
              <a:buFontTx/>
              <a:buNone/>
            </a:pPr>
            <a:r>
              <a:rPr lang="en-US" altLang="it-IT" sz="1600" dirty="0">
                <a:solidFill>
                  <a:schemeClr val="bg1"/>
                </a:solidFill>
              </a:rPr>
              <a:t>                                                                                    Dott. Gabriele Cremonese</a:t>
            </a:r>
            <a:endParaRPr lang="en-US" altLang="it-IT" sz="1600" b="0" dirty="0">
              <a:solidFill>
                <a:schemeClr val="bg1"/>
              </a:solidFill>
            </a:endParaRPr>
          </a:p>
          <a:p>
            <a:pPr algn="ctr" eaLnBrk="1" hangingPunct="1">
              <a:spcBef>
                <a:spcPts val="600"/>
              </a:spcBef>
              <a:buFontTx/>
              <a:buNone/>
            </a:pPr>
            <a:endParaRPr lang="it-IT" altLang="it-IT" sz="1600" b="0" dirty="0">
              <a:solidFill>
                <a:schemeClr val="bg1"/>
              </a:solidFill>
            </a:endParaRPr>
          </a:p>
          <a:p>
            <a:pPr algn="ctr" eaLnBrk="1" hangingPunct="1">
              <a:spcBef>
                <a:spcPts val="600"/>
              </a:spcBef>
              <a:buFontTx/>
              <a:buNone/>
            </a:pPr>
            <a:r>
              <a:rPr lang="it-IT" altLang="it-IT" sz="1600" b="0" dirty="0" err="1">
                <a:solidFill>
                  <a:schemeClr val="bg1"/>
                </a:solidFill>
              </a:rPr>
              <a:t>Admission</a:t>
            </a:r>
            <a:r>
              <a:rPr lang="it-IT" altLang="it-IT" sz="1600" b="0" dirty="0">
                <a:solidFill>
                  <a:schemeClr val="bg1"/>
                </a:solidFill>
              </a:rPr>
              <a:t> to </a:t>
            </a:r>
            <a:r>
              <a:rPr lang="it-IT" altLang="it-IT" sz="1600" b="0" dirty="0" err="1">
                <a:solidFill>
                  <a:schemeClr val="bg1"/>
                </a:solidFill>
              </a:rPr>
              <a:t>final</a:t>
            </a:r>
            <a:r>
              <a:rPr lang="it-IT" altLang="it-IT" sz="1600" b="0" dirty="0">
                <a:solidFill>
                  <a:schemeClr val="bg1"/>
                </a:solidFill>
              </a:rPr>
              <a:t> </a:t>
            </a:r>
            <a:r>
              <a:rPr lang="it-IT" altLang="it-IT" sz="1600" b="0" dirty="0" err="1">
                <a:solidFill>
                  <a:schemeClr val="bg1"/>
                </a:solidFill>
              </a:rPr>
              <a:t>exam</a:t>
            </a:r>
            <a:r>
              <a:rPr lang="it-IT" altLang="it-IT" sz="1600" b="0" dirty="0">
                <a:solidFill>
                  <a:schemeClr val="bg1"/>
                </a:solidFill>
              </a:rPr>
              <a:t> </a:t>
            </a:r>
            <a:r>
              <a:rPr lang="it-IT" altLang="it-IT" sz="1600" b="0" dirty="0" err="1">
                <a:solidFill>
                  <a:schemeClr val="bg1"/>
                </a:solidFill>
              </a:rPr>
              <a:t>evaluation</a:t>
            </a:r>
            <a:r>
              <a:rPr lang="it-IT" altLang="it-IT" sz="1600" b="0" dirty="0">
                <a:solidFill>
                  <a:schemeClr val="bg1"/>
                </a:solidFill>
              </a:rPr>
              <a:t>  -  11/09/2025</a:t>
            </a:r>
            <a:endParaRPr lang="en-US" altLang="it-IT" sz="1200" b="0" dirty="0">
              <a:solidFill>
                <a:schemeClr val="bg1"/>
              </a:solidFill>
            </a:endParaRPr>
          </a:p>
        </p:txBody>
      </p:sp>
    </p:spTree>
    <p:extLst>
      <p:ext uri="{BB962C8B-B14F-4D97-AF65-F5344CB8AC3E}">
        <p14:creationId xmlns:p14="http://schemas.microsoft.com/office/powerpoint/2010/main" val="55148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DBC20-9815-E1D7-6BC9-8EE0ABD91F08}"/>
            </a:ext>
          </a:extLst>
        </p:cNvPr>
        <p:cNvGrpSpPr/>
        <p:nvPr/>
      </p:nvGrpSpPr>
      <p:grpSpPr>
        <a:xfrm>
          <a:off x="0" y="0"/>
          <a:ext cx="0" cy="0"/>
          <a:chOff x="0" y="0"/>
          <a:chExt cx="0" cy="0"/>
        </a:xfrm>
      </p:grpSpPr>
      <p:sp>
        <p:nvSpPr>
          <p:cNvPr id="6" name="Titolo 1">
            <a:extLst>
              <a:ext uri="{FF2B5EF4-FFF2-40B4-BE49-F238E27FC236}">
                <a16:creationId xmlns:a16="http://schemas.microsoft.com/office/drawing/2014/main" id="{E951A2AC-5FA8-833B-45D2-EA6130F2FFB5}"/>
              </a:ext>
            </a:extLst>
          </p:cNvPr>
          <p:cNvSpPr txBox="1">
            <a:spLocks/>
          </p:cNvSpPr>
          <p:nvPr/>
        </p:nvSpPr>
        <p:spPr>
          <a:xfrm>
            <a:off x="2886692" y="340220"/>
            <a:ext cx="5975205" cy="47134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t-IT" dirty="0" err="1">
                <a:solidFill>
                  <a:schemeClr val="bg1"/>
                </a:solidFill>
              </a:rPr>
              <a:t>Spectrometer</a:t>
            </a:r>
            <a:r>
              <a:rPr lang="it-IT" dirty="0">
                <a:solidFill>
                  <a:schemeClr val="bg1"/>
                </a:solidFill>
              </a:rPr>
              <a:t> performance </a:t>
            </a:r>
            <a:endParaRPr lang="en-US" dirty="0">
              <a:solidFill>
                <a:schemeClr val="bg1"/>
              </a:solidFill>
            </a:endParaRPr>
          </a:p>
        </p:txBody>
      </p:sp>
      <p:pic>
        <p:nvPicPr>
          <p:cNvPr id="2" name="Segnaposto contenuto 4" descr="Immagine che contiene testo, schermata, linea, Diagramma&#10;&#10;Il contenuto generato dall'IA potrebbe non essere corretto.">
            <a:extLst>
              <a:ext uri="{FF2B5EF4-FFF2-40B4-BE49-F238E27FC236}">
                <a16:creationId xmlns:a16="http://schemas.microsoft.com/office/drawing/2014/main" id="{BC95BF54-B2E2-5DD7-019C-D4824309423A}"/>
              </a:ext>
            </a:extLst>
          </p:cNvPr>
          <p:cNvPicPr>
            <a:picLocks noChangeAspect="1"/>
          </p:cNvPicPr>
          <p:nvPr/>
        </p:nvPicPr>
        <p:blipFill>
          <a:blip r:embed="rId2" cstate="print">
            <a:extLst>
              <a:ext uri="{28A0092B-C50C-407E-A947-70E740481C1C}">
                <a14:useLocalDpi xmlns:a14="http://schemas.microsoft.com/office/drawing/2010/main" val="0"/>
              </a:ext>
            </a:extLst>
          </a:blip>
          <a:srcRect l="5547" t="3186" r="2315" b="38142"/>
          <a:stretch/>
        </p:blipFill>
        <p:spPr>
          <a:xfrm>
            <a:off x="570282" y="1405733"/>
            <a:ext cx="4769200" cy="2277724"/>
          </a:xfrm>
          <a:prstGeom prst="rect">
            <a:avLst/>
          </a:prstGeom>
        </p:spPr>
      </p:pic>
      <p:pic>
        <p:nvPicPr>
          <p:cNvPr id="3" name="Immagine 2" descr="Immagine che contiene testo, linea, schermata, Diagramma&#10;&#10;Il contenuto generato dall'IA potrebbe non essere corretto.">
            <a:extLst>
              <a:ext uri="{FF2B5EF4-FFF2-40B4-BE49-F238E27FC236}">
                <a16:creationId xmlns:a16="http://schemas.microsoft.com/office/drawing/2014/main" id="{35A19C2E-B4D4-1093-404E-2B815E9FDACA}"/>
              </a:ext>
            </a:extLst>
          </p:cNvPr>
          <p:cNvPicPr>
            <a:picLocks noChangeAspect="1"/>
          </p:cNvPicPr>
          <p:nvPr/>
        </p:nvPicPr>
        <p:blipFill>
          <a:blip r:embed="rId3" cstate="print">
            <a:extLst>
              <a:ext uri="{28A0092B-C50C-407E-A947-70E740481C1C}">
                <a14:useLocalDpi xmlns:a14="http://schemas.microsoft.com/office/drawing/2010/main" val="0"/>
              </a:ext>
            </a:extLst>
          </a:blip>
          <a:srcRect l="4127" t="2540" r="1429" b="38201"/>
          <a:stretch/>
        </p:blipFill>
        <p:spPr>
          <a:xfrm>
            <a:off x="5792066" y="1340856"/>
            <a:ext cx="5042897" cy="2373128"/>
          </a:xfrm>
          <a:prstGeom prst="rect">
            <a:avLst/>
          </a:prstGeom>
        </p:spPr>
      </p:pic>
      <p:pic>
        <p:nvPicPr>
          <p:cNvPr id="4" name="Immagine 3" descr="Immagine che contiene testo, schermata, Carattere, diagramma&#10;&#10;Il contenuto generato dall'IA potrebbe non essere corretto.">
            <a:extLst>
              <a:ext uri="{FF2B5EF4-FFF2-40B4-BE49-F238E27FC236}">
                <a16:creationId xmlns:a16="http://schemas.microsoft.com/office/drawing/2014/main" id="{5D1484E0-3123-B347-6F95-B3755EBCBDB7}"/>
              </a:ext>
            </a:extLst>
          </p:cNvPr>
          <p:cNvPicPr>
            <a:picLocks noChangeAspect="1"/>
          </p:cNvPicPr>
          <p:nvPr/>
        </p:nvPicPr>
        <p:blipFill>
          <a:blip r:embed="rId4" cstate="print">
            <a:extLst>
              <a:ext uri="{28A0092B-C50C-407E-A947-70E740481C1C}">
                <a14:useLocalDpi xmlns:a14="http://schemas.microsoft.com/office/drawing/2010/main" val="0"/>
              </a:ext>
            </a:extLst>
          </a:blip>
          <a:srcRect l="8889" t="5324" r="23248" b="27065"/>
          <a:stretch/>
        </p:blipFill>
        <p:spPr>
          <a:xfrm>
            <a:off x="1015170" y="3673273"/>
            <a:ext cx="3962676" cy="2960934"/>
          </a:xfrm>
          <a:prstGeom prst="rect">
            <a:avLst/>
          </a:prstGeom>
        </p:spPr>
      </p:pic>
      <p:pic>
        <p:nvPicPr>
          <p:cNvPr id="5" name="Immagine 4" descr="Immagine che contiene testo, diagramma, viola, Carattere&#10;&#10;Il contenuto generato dall'IA potrebbe non essere corretto.">
            <a:extLst>
              <a:ext uri="{FF2B5EF4-FFF2-40B4-BE49-F238E27FC236}">
                <a16:creationId xmlns:a16="http://schemas.microsoft.com/office/drawing/2014/main" id="{767485D0-A6DB-89B1-7236-49D1E0499EA7}"/>
              </a:ext>
            </a:extLst>
          </p:cNvPr>
          <p:cNvPicPr>
            <a:picLocks noChangeAspect="1"/>
          </p:cNvPicPr>
          <p:nvPr/>
        </p:nvPicPr>
        <p:blipFill>
          <a:blip r:embed="rId5" cstate="print">
            <a:extLst>
              <a:ext uri="{28A0092B-C50C-407E-A947-70E740481C1C}">
                <a14:useLocalDpi xmlns:a14="http://schemas.microsoft.com/office/drawing/2010/main" val="0"/>
              </a:ext>
            </a:extLst>
          </a:blip>
          <a:srcRect l="9915" t="5573" r="22307" b="26153"/>
          <a:stretch/>
        </p:blipFill>
        <p:spPr>
          <a:xfrm>
            <a:off x="6513303" y="3642113"/>
            <a:ext cx="4001750" cy="3023255"/>
          </a:xfrm>
          <a:prstGeom prst="rect">
            <a:avLst/>
          </a:prstGeom>
        </p:spPr>
      </p:pic>
      <p:grpSp>
        <p:nvGrpSpPr>
          <p:cNvPr id="7" name="Gruppo 6">
            <a:extLst>
              <a:ext uri="{FF2B5EF4-FFF2-40B4-BE49-F238E27FC236}">
                <a16:creationId xmlns:a16="http://schemas.microsoft.com/office/drawing/2014/main" id="{CF01B18D-3203-74F5-434A-5DD457F0F607}"/>
              </a:ext>
            </a:extLst>
          </p:cNvPr>
          <p:cNvGrpSpPr/>
          <p:nvPr/>
        </p:nvGrpSpPr>
        <p:grpSpPr>
          <a:xfrm rot="5400000">
            <a:off x="4798146" y="3758020"/>
            <a:ext cx="902766" cy="500802"/>
            <a:chOff x="4719859" y="3429000"/>
            <a:chExt cx="802758" cy="525020"/>
          </a:xfrm>
        </p:grpSpPr>
        <p:cxnSp>
          <p:nvCxnSpPr>
            <p:cNvPr id="8" name="Connettore 2 7">
              <a:extLst>
                <a:ext uri="{FF2B5EF4-FFF2-40B4-BE49-F238E27FC236}">
                  <a16:creationId xmlns:a16="http://schemas.microsoft.com/office/drawing/2014/main" id="{51396134-3391-1A54-85B2-81DB04D50C18}"/>
                </a:ext>
              </a:extLst>
            </p:cNvPr>
            <p:cNvCxnSpPr>
              <a:cxnSpLocks/>
            </p:cNvCxnSpPr>
            <p:nvPr/>
          </p:nvCxnSpPr>
          <p:spPr>
            <a:xfrm flipH="1">
              <a:off x="4810236" y="3954020"/>
              <a:ext cx="622005"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9" name="CasellaDiTesto 8">
              <a:extLst>
                <a:ext uri="{FF2B5EF4-FFF2-40B4-BE49-F238E27FC236}">
                  <a16:creationId xmlns:a16="http://schemas.microsoft.com/office/drawing/2014/main" id="{D0852429-877C-E909-8C62-11BB3F5CAD8D}"/>
                </a:ext>
              </a:extLst>
            </p:cNvPr>
            <p:cNvSpPr txBox="1"/>
            <p:nvPr/>
          </p:nvSpPr>
          <p:spPr>
            <a:xfrm>
              <a:off x="4719859" y="3429000"/>
              <a:ext cx="802758" cy="369332"/>
            </a:xfrm>
            <a:prstGeom prst="rect">
              <a:avLst/>
            </a:prstGeom>
            <a:noFill/>
          </p:spPr>
          <p:txBody>
            <a:bodyPr wrap="square" rtlCol="0">
              <a:spAutoFit/>
            </a:bodyPr>
            <a:lstStyle/>
            <a:p>
              <a:r>
                <a:rPr lang="it-IT" dirty="0"/>
                <a:t>11 </a:t>
              </a:r>
              <a:r>
                <a:rPr lang="el-GR" dirty="0"/>
                <a:t>μ</a:t>
              </a:r>
              <a:r>
                <a:rPr lang="it-IT" dirty="0"/>
                <a:t>m</a:t>
              </a:r>
            </a:p>
          </p:txBody>
        </p:sp>
      </p:grpSp>
      <p:sp>
        <p:nvSpPr>
          <p:cNvPr id="10" name="CasellaDiTesto 9">
            <a:extLst>
              <a:ext uri="{FF2B5EF4-FFF2-40B4-BE49-F238E27FC236}">
                <a16:creationId xmlns:a16="http://schemas.microsoft.com/office/drawing/2014/main" id="{E9A52AF6-1112-116D-8DF4-AB7A832AE822}"/>
              </a:ext>
            </a:extLst>
          </p:cNvPr>
          <p:cNvSpPr txBox="1"/>
          <p:nvPr/>
        </p:nvSpPr>
        <p:spPr>
          <a:xfrm>
            <a:off x="2698639" y="2158088"/>
            <a:ext cx="1054985" cy="369332"/>
          </a:xfrm>
          <a:prstGeom prst="rect">
            <a:avLst/>
          </a:prstGeom>
          <a:noFill/>
        </p:spPr>
        <p:txBody>
          <a:bodyPr wrap="square" rtlCol="0">
            <a:spAutoFit/>
          </a:bodyPr>
          <a:lstStyle/>
          <a:p>
            <a:r>
              <a:rPr lang="it-IT" dirty="0"/>
              <a:t>400 nm</a:t>
            </a:r>
          </a:p>
        </p:txBody>
      </p:sp>
      <p:sp>
        <p:nvSpPr>
          <p:cNvPr id="11" name="CasellaDiTesto 10">
            <a:extLst>
              <a:ext uri="{FF2B5EF4-FFF2-40B4-BE49-F238E27FC236}">
                <a16:creationId xmlns:a16="http://schemas.microsoft.com/office/drawing/2014/main" id="{27A50A55-F659-B616-3BE2-52E9AF2C74A6}"/>
              </a:ext>
            </a:extLst>
          </p:cNvPr>
          <p:cNvSpPr txBox="1"/>
          <p:nvPr/>
        </p:nvSpPr>
        <p:spPr>
          <a:xfrm>
            <a:off x="8224875" y="2173649"/>
            <a:ext cx="1143518" cy="370946"/>
          </a:xfrm>
          <a:prstGeom prst="rect">
            <a:avLst/>
          </a:prstGeom>
          <a:noFill/>
        </p:spPr>
        <p:txBody>
          <a:bodyPr wrap="square" rtlCol="0">
            <a:spAutoFit/>
          </a:bodyPr>
          <a:lstStyle/>
          <a:p>
            <a:r>
              <a:rPr lang="it-IT" dirty="0"/>
              <a:t>1100 nm</a:t>
            </a:r>
          </a:p>
        </p:txBody>
      </p:sp>
    </p:spTree>
    <p:extLst>
      <p:ext uri="{BB962C8B-B14F-4D97-AF65-F5344CB8AC3E}">
        <p14:creationId xmlns:p14="http://schemas.microsoft.com/office/powerpoint/2010/main" val="997127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524D3-E2CE-4986-BF59-35917D7320CF}"/>
            </a:ext>
          </a:extLst>
        </p:cNvPr>
        <p:cNvGrpSpPr/>
        <p:nvPr/>
      </p:nvGrpSpPr>
      <p:grpSpPr>
        <a:xfrm>
          <a:off x="0" y="0"/>
          <a:ext cx="0" cy="0"/>
          <a:chOff x="0" y="0"/>
          <a:chExt cx="0" cy="0"/>
        </a:xfrm>
      </p:grpSpPr>
      <p:sp>
        <p:nvSpPr>
          <p:cNvPr id="6" name="Titolo 1">
            <a:extLst>
              <a:ext uri="{FF2B5EF4-FFF2-40B4-BE49-F238E27FC236}">
                <a16:creationId xmlns:a16="http://schemas.microsoft.com/office/drawing/2014/main" id="{418D7535-5866-8E57-DF00-538D7EA1A0A2}"/>
              </a:ext>
            </a:extLst>
          </p:cNvPr>
          <p:cNvSpPr txBox="1">
            <a:spLocks/>
          </p:cNvSpPr>
          <p:nvPr/>
        </p:nvSpPr>
        <p:spPr>
          <a:xfrm>
            <a:off x="2886692" y="340220"/>
            <a:ext cx="5975205" cy="47134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t-IT" dirty="0" err="1">
                <a:solidFill>
                  <a:schemeClr val="bg1"/>
                </a:solidFill>
              </a:rPr>
              <a:t>Coupled</a:t>
            </a:r>
            <a:r>
              <a:rPr lang="it-IT" dirty="0">
                <a:solidFill>
                  <a:schemeClr val="bg1"/>
                </a:solidFill>
              </a:rPr>
              <a:t> </a:t>
            </a:r>
            <a:r>
              <a:rPr lang="it-IT" dirty="0" err="1">
                <a:solidFill>
                  <a:schemeClr val="bg1"/>
                </a:solidFill>
              </a:rPr>
              <a:t>instrument</a:t>
            </a:r>
            <a:r>
              <a:rPr lang="it-IT" dirty="0">
                <a:solidFill>
                  <a:schemeClr val="bg1"/>
                </a:solidFill>
              </a:rPr>
              <a:t> layout</a:t>
            </a:r>
            <a:endParaRPr lang="en-US" dirty="0">
              <a:solidFill>
                <a:schemeClr val="bg1"/>
              </a:solidFill>
            </a:endParaRPr>
          </a:p>
        </p:txBody>
      </p:sp>
      <p:pic>
        <p:nvPicPr>
          <p:cNvPr id="2" name="Segnaposto contenuto 3" descr="Immagine che contiene diagramma, design, testo, schermata&#10;&#10;Il contenuto generato dall'IA potrebbe non essere corretto.">
            <a:extLst>
              <a:ext uri="{FF2B5EF4-FFF2-40B4-BE49-F238E27FC236}">
                <a16:creationId xmlns:a16="http://schemas.microsoft.com/office/drawing/2014/main" id="{519EF2B0-1155-09C8-E146-AF58E2DF92F1}"/>
              </a:ext>
            </a:extLst>
          </p:cNvPr>
          <p:cNvPicPr>
            <a:picLocks noChangeAspect="1"/>
          </p:cNvPicPr>
          <p:nvPr/>
        </p:nvPicPr>
        <p:blipFill>
          <a:blip r:embed="rId2" cstate="email">
            <a:extLst>
              <a:ext uri="{28A0092B-C50C-407E-A947-70E740481C1C}">
                <a14:useLocalDpi xmlns:a14="http://schemas.microsoft.com/office/drawing/2010/main"/>
              </a:ext>
            </a:extLst>
          </a:blip>
          <a:srcRect t="4223"/>
          <a:stretch>
            <a:fillRect/>
          </a:stretch>
        </p:blipFill>
        <p:spPr>
          <a:xfrm>
            <a:off x="5748526" y="1788365"/>
            <a:ext cx="4196687" cy="4959898"/>
          </a:xfrm>
          <a:prstGeom prst="rect">
            <a:avLst/>
          </a:prstGeom>
        </p:spPr>
      </p:pic>
      <p:cxnSp>
        <p:nvCxnSpPr>
          <p:cNvPr id="4" name="Connettore 2 3">
            <a:extLst>
              <a:ext uri="{FF2B5EF4-FFF2-40B4-BE49-F238E27FC236}">
                <a16:creationId xmlns:a16="http://schemas.microsoft.com/office/drawing/2014/main" id="{6CD49227-FB9A-6640-735C-37C2A2FC09B9}"/>
              </a:ext>
            </a:extLst>
          </p:cNvPr>
          <p:cNvCxnSpPr>
            <a:cxnSpLocks/>
          </p:cNvCxnSpPr>
          <p:nvPr/>
        </p:nvCxnSpPr>
        <p:spPr>
          <a:xfrm flipV="1">
            <a:off x="4447309" y="3561123"/>
            <a:ext cx="1828800" cy="374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Connettore 2 4">
            <a:extLst>
              <a:ext uri="{FF2B5EF4-FFF2-40B4-BE49-F238E27FC236}">
                <a16:creationId xmlns:a16="http://schemas.microsoft.com/office/drawing/2014/main" id="{F80FBD3B-132D-C7D2-E58A-193439A166D2}"/>
              </a:ext>
            </a:extLst>
          </p:cNvPr>
          <p:cNvCxnSpPr>
            <a:cxnSpLocks/>
          </p:cNvCxnSpPr>
          <p:nvPr/>
        </p:nvCxnSpPr>
        <p:spPr>
          <a:xfrm>
            <a:off x="4447309" y="3598621"/>
            <a:ext cx="3439391" cy="2927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CasellaDiTesto 6">
            <a:extLst>
              <a:ext uri="{FF2B5EF4-FFF2-40B4-BE49-F238E27FC236}">
                <a16:creationId xmlns:a16="http://schemas.microsoft.com/office/drawing/2014/main" id="{DADC40FC-6D5D-00A5-AF7E-909EEC1AB633}"/>
              </a:ext>
            </a:extLst>
          </p:cNvPr>
          <p:cNvSpPr txBox="1"/>
          <p:nvPr/>
        </p:nvSpPr>
        <p:spPr>
          <a:xfrm>
            <a:off x="1133226" y="2706069"/>
            <a:ext cx="3506932" cy="1785104"/>
          </a:xfrm>
          <a:prstGeom prst="rect">
            <a:avLst/>
          </a:prstGeom>
          <a:noFill/>
        </p:spPr>
        <p:txBody>
          <a:bodyPr wrap="square" rtlCol="0">
            <a:spAutoFit/>
          </a:bodyPr>
          <a:lstStyle/>
          <a:p>
            <a:pPr algn="ctr"/>
            <a:r>
              <a:rPr lang="en-US" sz="2200" dirty="0">
                <a:latin typeface="+mj-lt"/>
                <a:cs typeface="Times New Roman" panose="02020603050405020304" pitchFamily="18" charset="0"/>
              </a:rPr>
              <a:t>Two folding mirrors have been introduced to fold the optical path and enable accommodation within the 2U volume.</a:t>
            </a:r>
            <a:endParaRPr lang="it-IT" sz="2200" dirty="0">
              <a:latin typeface="+mj-lt"/>
              <a:cs typeface="Times New Roman" panose="02020603050405020304" pitchFamily="18" charset="0"/>
            </a:endParaRPr>
          </a:p>
        </p:txBody>
      </p:sp>
    </p:spTree>
    <p:extLst>
      <p:ext uri="{BB962C8B-B14F-4D97-AF65-F5344CB8AC3E}">
        <p14:creationId xmlns:p14="http://schemas.microsoft.com/office/powerpoint/2010/main" val="1400448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386F41B6-9691-6F17-726D-0A14867BD188}"/>
              </a:ext>
            </a:extLst>
          </p:cNvPr>
          <p:cNvSpPr txBox="1">
            <a:spLocks/>
          </p:cNvSpPr>
          <p:nvPr/>
        </p:nvSpPr>
        <p:spPr>
          <a:xfrm>
            <a:off x="2886692" y="340220"/>
            <a:ext cx="5975205" cy="47134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t-IT" dirty="0" err="1">
                <a:solidFill>
                  <a:schemeClr val="bg1"/>
                </a:solidFill>
              </a:rPr>
              <a:t>Final</a:t>
            </a:r>
            <a:r>
              <a:rPr lang="it-IT" dirty="0">
                <a:solidFill>
                  <a:schemeClr val="bg1"/>
                </a:solidFill>
              </a:rPr>
              <a:t> </a:t>
            </a:r>
            <a:r>
              <a:rPr lang="it-IT" dirty="0" err="1">
                <a:solidFill>
                  <a:schemeClr val="bg1"/>
                </a:solidFill>
              </a:rPr>
              <a:t>instrument</a:t>
            </a:r>
            <a:r>
              <a:rPr lang="it-IT" dirty="0">
                <a:solidFill>
                  <a:schemeClr val="bg1"/>
                </a:solidFill>
              </a:rPr>
              <a:t> performance </a:t>
            </a:r>
            <a:endParaRPr lang="en-US" dirty="0">
              <a:solidFill>
                <a:schemeClr val="bg1"/>
              </a:solidFill>
            </a:endParaRPr>
          </a:p>
        </p:txBody>
      </p:sp>
      <p:pic>
        <p:nvPicPr>
          <p:cNvPr id="7" name="Immagine 3">
            <a:extLst>
              <a:ext uri="{FF2B5EF4-FFF2-40B4-BE49-F238E27FC236}">
                <a16:creationId xmlns:a16="http://schemas.microsoft.com/office/drawing/2014/main" id="{F5D24077-1B2F-A902-FA12-17998358CD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831" y="1487382"/>
            <a:ext cx="3437536" cy="2313726"/>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9A9399FB-F6A7-BD53-592B-9B5FEEE93D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10443"/>
          <a:stretch>
            <a:fillRect/>
          </a:stretch>
        </p:blipFill>
        <p:spPr bwMode="auto">
          <a:xfrm>
            <a:off x="7662589" y="1562622"/>
            <a:ext cx="3628141" cy="1940874"/>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5">
            <a:extLst>
              <a:ext uri="{FF2B5EF4-FFF2-40B4-BE49-F238E27FC236}">
                <a16:creationId xmlns:a16="http://schemas.microsoft.com/office/drawing/2014/main" id="{A9C7A79C-4337-DDE2-A9A1-C4CC82BCA6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7532"/>
          <a:stretch>
            <a:fillRect/>
          </a:stretch>
        </p:blipFill>
        <p:spPr bwMode="auto">
          <a:xfrm>
            <a:off x="4114367" y="1716019"/>
            <a:ext cx="3485629" cy="2147763"/>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descr="Immagine che contiene testo, linea, Diagramma, schermata&#10;&#10;Il contenuto generato dall'IA potrebbe non essere corretto.">
            <a:extLst>
              <a:ext uri="{FF2B5EF4-FFF2-40B4-BE49-F238E27FC236}">
                <a16:creationId xmlns:a16="http://schemas.microsoft.com/office/drawing/2014/main" id="{BA33DEEA-6804-86E2-14BC-2F7C5CBBE49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81085" y="4092419"/>
            <a:ext cx="3533282" cy="1552332"/>
          </a:xfrm>
          <a:prstGeom prst="rect">
            <a:avLst/>
          </a:prstGeom>
        </p:spPr>
      </p:pic>
      <p:pic>
        <p:nvPicPr>
          <p:cNvPr id="11" name="Immagine 10" descr="Immagine che contiene testo, linea, Diagramma, schermata&#10;&#10;Il contenuto generato dall'IA potrebbe non essere corretto.">
            <a:extLst>
              <a:ext uri="{FF2B5EF4-FFF2-40B4-BE49-F238E27FC236}">
                <a16:creationId xmlns:a16="http://schemas.microsoft.com/office/drawing/2014/main" id="{F3179082-ADAA-41CB-9330-F65AD0201BA3}"/>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757448" y="4055768"/>
            <a:ext cx="3533282" cy="1625635"/>
          </a:xfrm>
          <a:prstGeom prst="rect">
            <a:avLst/>
          </a:prstGeom>
        </p:spPr>
      </p:pic>
      <p:pic>
        <p:nvPicPr>
          <p:cNvPr id="12" name="Immagine 11" descr="Immagine che contiene testo, schermata, linea, Diagramma&#10;&#10;Il contenuto generato dall'IA potrebbe non essere corretto.">
            <a:extLst>
              <a:ext uri="{FF2B5EF4-FFF2-40B4-BE49-F238E27FC236}">
                <a16:creationId xmlns:a16="http://schemas.microsoft.com/office/drawing/2014/main" id="{3064D004-BE51-0999-D787-6BA4655B728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169267" y="4035426"/>
            <a:ext cx="3533282" cy="1666319"/>
          </a:xfrm>
          <a:prstGeom prst="rect">
            <a:avLst/>
          </a:prstGeom>
        </p:spPr>
      </p:pic>
      <p:sp>
        <p:nvSpPr>
          <p:cNvPr id="13" name="CasellaDiTesto 8">
            <a:extLst>
              <a:ext uri="{FF2B5EF4-FFF2-40B4-BE49-F238E27FC236}">
                <a16:creationId xmlns:a16="http://schemas.microsoft.com/office/drawing/2014/main" id="{A1C6DA9D-7FA3-20C8-59D9-E8D1EBD45EC8}"/>
              </a:ext>
            </a:extLst>
          </p:cNvPr>
          <p:cNvSpPr txBox="1"/>
          <p:nvPr/>
        </p:nvSpPr>
        <p:spPr>
          <a:xfrm>
            <a:off x="1803126" y="3801108"/>
            <a:ext cx="1283970" cy="281940"/>
          </a:xfrm>
          <a:prstGeom prst="rect">
            <a:avLst/>
          </a:prstGeom>
          <a:noFill/>
        </p:spPr>
        <p:txBody>
          <a:bodyPr wrap="square" rtlCol="0">
            <a:noAutofit/>
          </a:bodyPr>
          <a:lstStyle/>
          <a:p>
            <a:pPr algn="ctr">
              <a:buNone/>
            </a:pPr>
            <a:r>
              <a:rPr lang="en-US" sz="1300" kern="1200" dirty="0">
                <a:solidFill>
                  <a:srgbClr val="000000"/>
                </a:solidFill>
                <a:effectLst/>
                <a:latin typeface="+mj-lt"/>
                <a:ea typeface="Times New Roman" panose="02020603050405020304" pitchFamily="18" charset="0"/>
              </a:rPr>
              <a:t>400 nm</a:t>
            </a:r>
            <a:endParaRPr lang="it-IT" sz="1200" dirty="0">
              <a:effectLst/>
              <a:latin typeface="+mj-lt"/>
              <a:ea typeface="Times New Roman" panose="02020603050405020304" pitchFamily="18" charset="0"/>
            </a:endParaRPr>
          </a:p>
        </p:txBody>
      </p:sp>
      <p:sp>
        <p:nvSpPr>
          <p:cNvPr id="14" name="CasellaDiTesto 10">
            <a:extLst>
              <a:ext uri="{FF2B5EF4-FFF2-40B4-BE49-F238E27FC236}">
                <a16:creationId xmlns:a16="http://schemas.microsoft.com/office/drawing/2014/main" id="{E283420E-CE22-E508-9201-1B01678AB532}"/>
              </a:ext>
            </a:extLst>
          </p:cNvPr>
          <p:cNvSpPr txBox="1"/>
          <p:nvPr/>
        </p:nvSpPr>
        <p:spPr>
          <a:xfrm>
            <a:off x="9174278" y="3795884"/>
            <a:ext cx="1054735" cy="292388"/>
          </a:xfrm>
          <a:prstGeom prst="rect">
            <a:avLst/>
          </a:prstGeom>
          <a:noFill/>
        </p:spPr>
        <p:txBody>
          <a:bodyPr wrap="square" rtlCol="0">
            <a:spAutoFit/>
          </a:bodyPr>
          <a:lstStyle/>
          <a:p>
            <a:pPr algn="ctr">
              <a:buNone/>
            </a:pPr>
            <a:r>
              <a:rPr lang="en-US" sz="1300" kern="1200" dirty="0">
                <a:solidFill>
                  <a:srgbClr val="000000"/>
                </a:solidFill>
                <a:effectLst/>
                <a:latin typeface="+mj-lt"/>
                <a:ea typeface="Times New Roman" panose="02020603050405020304" pitchFamily="18" charset="0"/>
              </a:rPr>
              <a:t>1100 nm</a:t>
            </a:r>
            <a:endParaRPr lang="it-IT" sz="1200" dirty="0">
              <a:effectLst/>
              <a:latin typeface="+mj-lt"/>
              <a:ea typeface="Times New Roman" panose="02020603050405020304" pitchFamily="18" charset="0"/>
            </a:endParaRPr>
          </a:p>
        </p:txBody>
      </p:sp>
      <p:sp>
        <p:nvSpPr>
          <p:cNvPr id="15" name="CasellaDiTesto 9">
            <a:extLst>
              <a:ext uri="{FF2B5EF4-FFF2-40B4-BE49-F238E27FC236}">
                <a16:creationId xmlns:a16="http://schemas.microsoft.com/office/drawing/2014/main" id="{4014A102-238D-E854-CC9A-7B8B5C7ADE5F}"/>
              </a:ext>
            </a:extLst>
          </p:cNvPr>
          <p:cNvSpPr txBox="1"/>
          <p:nvPr/>
        </p:nvSpPr>
        <p:spPr>
          <a:xfrm>
            <a:off x="5603320" y="3795884"/>
            <a:ext cx="1054735" cy="292388"/>
          </a:xfrm>
          <a:prstGeom prst="rect">
            <a:avLst/>
          </a:prstGeom>
          <a:noFill/>
        </p:spPr>
        <p:txBody>
          <a:bodyPr wrap="square" rtlCol="0">
            <a:spAutoFit/>
          </a:bodyPr>
          <a:lstStyle/>
          <a:p>
            <a:pPr algn="ctr">
              <a:buNone/>
            </a:pPr>
            <a:r>
              <a:rPr lang="en-US" sz="1300" kern="1200" dirty="0">
                <a:solidFill>
                  <a:srgbClr val="000000"/>
                </a:solidFill>
                <a:effectLst/>
                <a:latin typeface="+mj-lt"/>
                <a:ea typeface="Times New Roman" panose="02020603050405020304" pitchFamily="18" charset="0"/>
              </a:rPr>
              <a:t>539 nm</a:t>
            </a:r>
            <a:endParaRPr lang="it-IT" sz="1200" dirty="0">
              <a:effectLst/>
              <a:latin typeface="+mj-lt"/>
              <a:ea typeface="Times New Roman" panose="02020603050405020304" pitchFamily="18" charset="0"/>
            </a:endParaRPr>
          </a:p>
        </p:txBody>
      </p:sp>
      <p:sp>
        <p:nvSpPr>
          <p:cNvPr id="16" name="CasellaDiTesto 15">
            <a:extLst>
              <a:ext uri="{FF2B5EF4-FFF2-40B4-BE49-F238E27FC236}">
                <a16:creationId xmlns:a16="http://schemas.microsoft.com/office/drawing/2014/main" id="{AEB2AF21-97F0-E8D3-20DF-F71D1FF89A55}"/>
              </a:ext>
            </a:extLst>
          </p:cNvPr>
          <p:cNvSpPr txBox="1"/>
          <p:nvPr/>
        </p:nvSpPr>
        <p:spPr>
          <a:xfrm>
            <a:off x="7513019" y="5994133"/>
            <a:ext cx="4377252" cy="369332"/>
          </a:xfrm>
          <a:prstGeom prst="rect">
            <a:avLst/>
          </a:prstGeom>
          <a:noFill/>
        </p:spPr>
        <p:txBody>
          <a:bodyPr wrap="square" rtlCol="0">
            <a:spAutoFit/>
          </a:bodyPr>
          <a:lstStyle/>
          <a:p>
            <a:r>
              <a:rPr lang="it-IT" u="sng" dirty="0">
                <a:latin typeface="+mj-lt"/>
                <a:cs typeface="Times New Roman" panose="02020603050405020304" pitchFamily="18" charset="0"/>
              </a:rPr>
              <a:t>Note</a:t>
            </a:r>
            <a:r>
              <a:rPr lang="it-IT" dirty="0">
                <a:latin typeface="+mj-lt"/>
                <a:cs typeface="Times New Roman" panose="02020603050405020304" pitchFamily="18" charset="0"/>
              </a:rPr>
              <a:t>: </a:t>
            </a:r>
            <a:r>
              <a:rPr lang="it-IT" dirty="0" err="1">
                <a:latin typeface="+mj-lt"/>
                <a:cs typeface="Times New Roman" panose="02020603050405020304" pitchFamily="18" charset="0"/>
              </a:rPr>
              <a:t>at</a:t>
            </a:r>
            <a:r>
              <a:rPr lang="it-IT" dirty="0">
                <a:latin typeface="+mj-lt"/>
                <a:cs typeface="Times New Roman" panose="02020603050405020304" pitchFamily="18" charset="0"/>
              </a:rPr>
              <a:t> 1100 nm minimum MTF: 0.557</a:t>
            </a:r>
          </a:p>
        </p:txBody>
      </p:sp>
    </p:spTree>
    <p:extLst>
      <p:ext uri="{BB962C8B-B14F-4D97-AF65-F5344CB8AC3E}">
        <p14:creationId xmlns:p14="http://schemas.microsoft.com/office/powerpoint/2010/main" val="101824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068624D-E0CE-6BB8-E348-D144DA7D974E}"/>
              </a:ext>
            </a:extLst>
          </p:cNvPr>
          <p:cNvSpPr txBox="1">
            <a:spLocks/>
          </p:cNvSpPr>
          <p:nvPr/>
        </p:nvSpPr>
        <p:spPr>
          <a:xfrm>
            <a:off x="2886692" y="340220"/>
            <a:ext cx="5975205" cy="471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t-IT" sz="3200" dirty="0" err="1">
                <a:solidFill>
                  <a:schemeClr val="bg1"/>
                </a:solidFill>
              </a:rPr>
              <a:t>Tolerance</a:t>
            </a:r>
            <a:r>
              <a:rPr lang="it-IT" sz="3200" dirty="0">
                <a:solidFill>
                  <a:schemeClr val="bg1"/>
                </a:solidFill>
              </a:rPr>
              <a:t> Analysis</a:t>
            </a:r>
            <a:endParaRPr lang="en-US" sz="3200" dirty="0">
              <a:solidFill>
                <a:schemeClr val="bg1"/>
              </a:solidFill>
            </a:endParaRPr>
          </a:p>
        </p:txBody>
      </p:sp>
      <p:sp>
        <p:nvSpPr>
          <p:cNvPr id="10" name="CasellaDiTesto 9">
            <a:extLst>
              <a:ext uri="{FF2B5EF4-FFF2-40B4-BE49-F238E27FC236}">
                <a16:creationId xmlns:a16="http://schemas.microsoft.com/office/drawing/2014/main" id="{FC8901FC-B65D-3216-DC24-96F3528D8360}"/>
              </a:ext>
            </a:extLst>
          </p:cNvPr>
          <p:cNvSpPr txBox="1"/>
          <p:nvPr/>
        </p:nvSpPr>
        <p:spPr>
          <a:xfrm>
            <a:off x="426346" y="1329525"/>
            <a:ext cx="11399146" cy="4616648"/>
          </a:xfrm>
          <a:prstGeom prst="rect">
            <a:avLst/>
          </a:prstGeom>
          <a:noFill/>
        </p:spPr>
        <p:txBody>
          <a:bodyPr wrap="square">
            <a:spAutoFit/>
          </a:bodyPr>
          <a:lstStyle/>
          <a:p>
            <a:r>
              <a:rPr lang="it-IT" sz="2600" dirty="0" err="1">
                <a:latin typeface="+mj-lt"/>
              </a:rPr>
              <a:t>Telescope</a:t>
            </a:r>
            <a:r>
              <a:rPr lang="it-IT" sz="2600" dirty="0">
                <a:latin typeface="+mj-lt"/>
              </a:rPr>
              <a:t> and </a:t>
            </a:r>
            <a:r>
              <a:rPr lang="it-IT" sz="2600" dirty="0" err="1">
                <a:latin typeface="+mj-lt"/>
              </a:rPr>
              <a:t>spectrometer</a:t>
            </a:r>
            <a:r>
              <a:rPr lang="it-IT" sz="2600" dirty="0">
                <a:latin typeface="+mj-lt"/>
              </a:rPr>
              <a:t> </a:t>
            </a:r>
            <a:r>
              <a:rPr lang="it-IT" sz="2600" dirty="0" err="1">
                <a:latin typeface="+mj-lt"/>
              </a:rPr>
              <a:t>were</a:t>
            </a:r>
            <a:r>
              <a:rPr lang="it-IT" sz="2600" dirty="0">
                <a:latin typeface="+mj-lt"/>
              </a:rPr>
              <a:t> </a:t>
            </a:r>
            <a:r>
              <a:rPr lang="it-IT" sz="2600" dirty="0" err="1">
                <a:latin typeface="+mj-lt"/>
              </a:rPr>
              <a:t>analyzed</a:t>
            </a:r>
            <a:r>
              <a:rPr lang="it-IT" sz="2600" dirty="0">
                <a:latin typeface="+mj-lt"/>
              </a:rPr>
              <a:t> </a:t>
            </a:r>
            <a:r>
              <a:rPr lang="it-IT" sz="2600" dirty="0" err="1">
                <a:latin typeface="+mj-lt"/>
              </a:rPr>
              <a:t>separately</a:t>
            </a:r>
            <a:r>
              <a:rPr lang="it-IT" sz="2600" dirty="0">
                <a:latin typeface="+mj-lt"/>
              </a:rPr>
              <a:t>.</a:t>
            </a:r>
          </a:p>
          <a:p>
            <a:endParaRPr lang="it-IT" sz="3000" dirty="0">
              <a:latin typeface="+mj-lt"/>
            </a:endParaRPr>
          </a:p>
          <a:p>
            <a:pPr lvl="0" eaLnBrk="0" fontAlgn="base" hangingPunct="0">
              <a:spcBef>
                <a:spcPct val="0"/>
              </a:spcBef>
              <a:spcAft>
                <a:spcPct val="0"/>
              </a:spcAft>
              <a:buFontTx/>
              <a:buChar char="•"/>
            </a:pPr>
            <a:r>
              <a:rPr lang="it-IT" altLang="it-IT" sz="2600" b="1" dirty="0">
                <a:latin typeface="Arial" panose="020B0604020202020204" pitchFamily="34" charset="0"/>
              </a:rPr>
              <a:t> Sensitivity </a:t>
            </a:r>
            <a:r>
              <a:rPr lang="it-IT" altLang="it-IT" sz="2600" b="1" dirty="0" err="1">
                <a:latin typeface="Arial" panose="020B0604020202020204" pitchFamily="34" charset="0"/>
              </a:rPr>
              <a:t>analysis</a:t>
            </a:r>
            <a:r>
              <a:rPr lang="it-IT" altLang="it-IT" sz="2600" dirty="0">
                <a:latin typeface="Arial" panose="020B0604020202020204" pitchFamily="34" charset="0"/>
              </a:rPr>
              <a:t>: </a:t>
            </a:r>
            <a:r>
              <a:rPr lang="it-IT" altLang="it-IT" sz="2600" dirty="0" err="1">
                <a:latin typeface="Arial" panose="020B0604020202020204" pitchFamily="34" charset="0"/>
              </a:rPr>
              <a:t>was</a:t>
            </a:r>
            <a:r>
              <a:rPr lang="it-IT" altLang="it-IT" sz="2600" dirty="0">
                <a:latin typeface="Arial" panose="020B0604020202020204" pitchFamily="34" charset="0"/>
              </a:rPr>
              <a:t> first </a:t>
            </a:r>
            <a:r>
              <a:rPr lang="it-IT" altLang="it-IT" sz="2600" dirty="0" err="1">
                <a:latin typeface="Arial" panose="020B0604020202020204" pitchFamily="34" charset="0"/>
              </a:rPr>
              <a:t>performed</a:t>
            </a:r>
            <a:r>
              <a:rPr lang="it-IT" altLang="it-IT" sz="2600" dirty="0">
                <a:latin typeface="Arial" panose="020B0604020202020204" pitchFamily="34" charset="0"/>
              </a:rPr>
              <a:t> in </a:t>
            </a:r>
            <a:r>
              <a:rPr lang="it-IT" altLang="it-IT" sz="2600" dirty="0" err="1">
                <a:latin typeface="Arial" panose="020B0604020202020204" pitchFamily="34" charset="0"/>
              </a:rPr>
              <a:t>order</a:t>
            </a:r>
            <a:r>
              <a:rPr lang="it-IT" altLang="it-IT" sz="2600" dirty="0">
                <a:latin typeface="Arial" panose="020B0604020202020204" pitchFamily="34" charset="0"/>
              </a:rPr>
              <a:t> to </a:t>
            </a:r>
            <a:r>
              <a:rPr lang="it-IT" altLang="it-IT" sz="2600" dirty="0" err="1">
                <a:latin typeface="Arial" panose="020B0604020202020204" pitchFamily="34" charset="0"/>
              </a:rPr>
              <a:t>identify</a:t>
            </a:r>
            <a:r>
              <a:rPr lang="it-IT" altLang="it-IT" sz="2600" dirty="0">
                <a:latin typeface="Arial" panose="020B0604020202020204" pitchFamily="34" charset="0"/>
              </a:rPr>
              <a:t> </a:t>
            </a:r>
            <a:r>
              <a:rPr lang="it-IT" altLang="it-IT" sz="2600" dirty="0" err="1">
                <a:latin typeface="Arial" panose="020B0604020202020204" pitchFamily="34" charset="0"/>
              </a:rPr>
              <a:t>critical</a:t>
            </a:r>
            <a:r>
              <a:rPr lang="it-IT" altLang="it-IT" sz="2600" dirty="0">
                <a:latin typeface="Arial" panose="020B0604020202020204" pitchFamily="34" charset="0"/>
              </a:rPr>
              <a:t> </a:t>
            </a:r>
            <a:r>
              <a:rPr lang="it-IT" altLang="it-IT" sz="2600" dirty="0" err="1">
                <a:latin typeface="Arial" panose="020B0604020202020204" pitchFamily="34" charset="0"/>
              </a:rPr>
              <a:t>parameters</a:t>
            </a:r>
            <a:r>
              <a:rPr lang="it-IT" altLang="it-IT" sz="2600" dirty="0">
                <a:latin typeface="Arial" panose="020B0604020202020204" pitchFamily="34" charset="0"/>
              </a:rPr>
              <a:t> and </a:t>
            </a:r>
            <a:r>
              <a:rPr lang="it-IT" altLang="it-IT" sz="2600" dirty="0" err="1">
                <a:latin typeface="Arial" panose="020B0604020202020204" pitchFamily="34" charset="0"/>
              </a:rPr>
              <a:t>select</a:t>
            </a:r>
            <a:r>
              <a:rPr lang="it-IT" altLang="it-IT" sz="2600" dirty="0">
                <a:latin typeface="Arial" panose="020B0604020202020204" pitchFamily="34" charset="0"/>
              </a:rPr>
              <a:t> </a:t>
            </a:r>
            <a:r>
              <a:rPr lang="it-IT" altLang="it-IT" sz="2600" dirty="0" err="1">
                <a:latin typeface="Arial" panose="020B0604020202020204" pitchFamily="34" charset="0"/>
              </a:rPr>
              <a:t>compensators</a:t>
            </a:r>
            <a:r>
              <a:rPr lang="it-IT" altLang="it-IT" sz="2600" dirty="0">
                <a:latin typeface="Arial" panose="020B0604020202020204" pitchFamily="34" charset="0"/>
              </a:rPr>
              <a:t>.</a:t>
            </a:r>
          </a:p>
          <a:p>
            <a:pPr lvl="0" eaLnBrk="0" fontAlgn="base" hangingPunct="0">
              <a:spcBef>
                <a:spcPct val="0"/>
              </a:spcBef>
              <a:spcAft>
                <a:spcPct val="0"/>
              </a:spcAft>
              <a:buFontTx/>
              <a:buChar char="•"/>
            </a:pPr>
            <a:endParaRPr lang="it-IT" altLang="it-IT" sz="2600" dirty="0">
              <a:latin typeface="Arial" panose="020B0604020202020204" pitchFamily="34" charset="0"/>
            </a:endParaRPr>
          </a:p>
          <a:p>
            <a:pPr lvl="0" eaLnBrk="0" fontAlgn="base" hangingPunct="0">
              <a:spcBef>
                <a:spcPct val="0"/>
              </a:spcBef>
              <a:spcAft>
                <a:spcPct val="0"/>
              </a:spcAft>
              <a:buFontTx/>
              <a:buChar char="•"/>
            </a:pPr>
            <a:r>
              <a:rPr lang="it-IT" altLang="it-IT" sz="2600" b="1" dirty="0">
                <a:latin typeface="Arial" panose="020B0604020202020204" pitchFamily="34" charset="0"/>
              </a:rPr>
              <a:t> Monte Carlo </a:t>
            </a:r>
            <a:r>
              <a:rPr lang="it-IT" altLang="it-IT" sz="2600" b="1" dirty="0" err="1">
                <a:latin typeface="Arial" panose="020B0604020202020204" pitchFamily="34" charset="0"/>
              </a:rPr>
              <a:t>simulation</a:t>
            </a:r>
            <a:r>
              <a:rPr lang="it-IT" altLang="it-IT" sz="2600" dirty="0">
                <a:latin typeface="Arial" panose="020B0604020202020204" pitchFamily="34" charset="0"/>
              </a:rPr>
              <a:t>: 1,000 </a:t>
            </a:r>
            <a:r>
              <a:rPr lang="it-IT" altLang="it-IT" sz="2600" dirty="0" err="1">
                <a:latin typeface="Arial" panose="020B0604020202020204" pitchFamily="34" charset="0"/>
              </a:rPr>
              <a:t>runs</a:t>
            </a:r>
            <a:r>
              <a:rPr lang="it-IT" altLang="it-IT" sz="2600" dirty="0">
                <a:latin typeface="Arial" panose="020B0604020202020204" pitchFamily="34" charset="0"/>
              </a:rPr>
              <a:t> </a:t>
            </a:r>
            <a:r>
              <a:rPr lang="it-IT" altLang="it-IT" sz="2600" dirty="0" err="1">
                <a:latin typeface="Arial" panose="020B0604020202020204" pitchFamily="34" charset="0"/>
              </a:rPr>
              <a:t>carried</a:t>
            </a:r>
            <a:r>
              <a:rPr lang="it-IT" altLang="it-IT" sz="2600" dirty="0">
                <a:latin typeface="Arial" panose="020B0604020202020204" pitchFamily="34" charset="0"/>
              </a:rPr>
              <a:t> out for </a:t>
            </a:r>
            <a:r>
              <a:rPr lang="it-IT" altLang="it-IT" sz="2600" dirty="0" err="1">
                <a:latin typeface="Arial" panose="020B0604020202020204" pitchFamily="34" charset="0"/>
              </a:rPr>
              <a:t>each</a:t>
            </a:r>
            <a:r>
              <a:rPr lang="it-IT" altLang="it-IT" sz="2600" dirty="0">
                <a:latin typeface="Arial" panose="020B0604020202020204" pitchFamily="34" charset="0"/>
              </a:rPr>
              <a:t> </a:t>
            </a:r>
            <a:r>
              <a:rPr lang="it-IT" altLang="it-IT" sz="2600" dirty="0" err="1">
                <a:latin typeface="Arial" panose="020B0604020202020204" pitchFamily="34" charset="0"/>
              </a:rPr>
              <a:t>subsystem</a:t>
            </a:r>
            <a:r>
              <a:rPr lang="it-IT" altLang="it-IT" sz="2600" dirty="0">
                <a:latin typeface="Arial" panose="020B0604020202020204" pitchFamily="34" charset="0"/>
              </a:rPr>
              <a:t>, following the sensitivity </a:t>
            </a:r>
            <a:r>
              <a:rPr lang="it-IT" altLang="it-IT" sz="2600" dirty="0" err="1">
                <a:latin typeface="Arial" panose="020B0604020202020204" pitchFamily="34" charset="0"/>
              </a:rPr>
              <a:t>analysis</a:t>
            </a:r>
            <a:r>
              <a:rPr lang="it-IT" altLang="it-IT" sz="2600" dirty="0">
                <a:latin typeface="Arial" panose="020B0604020202020204" pitchFamily="34" charset="0"/>
              </a:rPr>
              <a:t>.</a:t>
            </a:r>
          </a:p>
          <a:p>
            <a:pPr lvl="0" eaLnBrk="0" fontAlgn="base" hangingPunct="0">
              <a:spcBef>
                <a:spcPct val="0"/>
              </a:spcBef>
              <a:spcAft>
                <a:spcPct val="0"/>
              </a:spcAft>
              <a:buFontTx/>
              <a:buChar char="•"/>
            </a:pPr>
            <a:endParaRPr lang="it-IT" altLang="it-IT" sz="2600" dirty="0">
              <a:latin typeface="Arial" panose="020B0604020202020204" pitchFamily="34" charset="0"/>
            </a:endParaRPr>
          </a:p>
          <a:p>
            <a:pPr lvl="0" eaLnBrk="0" fontAlgn="base" hangingPunct="0">
              <a:spcBef>
                <a:spcPct val="0"/>
              </a:spcBef>
              <a:spcAft>
                <a:spcPct val="0"/>
              </a:spcAft>
              <a:buFontTx/>
              <a:buChar char="•"/>
            </a:pPr>
            <a:r>
              <a:rPr lang="it-IT" altLang="it-IT" sz="2600" b="1" dirty="0">
                <a:latin typeface="Arial" panose="020B0604020202020204" pitchFamily="34" charset="0"/>
              </a:rPr>
              <a:t> Performance </a:t>
            </a:r>
            <a:r>
              <a:rPr lang="it-IT" altLang="it-IT" sz="2600" b="1" dirty="0" err="1">
                <a:latin typeface="Arial" panose="020B0604020202020204" pitchFamily="34" charset="0"/>
              </a:rPr>
              <a:t>metrics</a:t>
            </a:r>
            <a:r>
              <a:rPr lang="it-IT" altLang="it-IT" sz="2600" dirty="0">
                <a:latin typeface="Arial" panose="020B0604020202020204" pitchFamily="34" charset="0"/>
              </a:rPr>
              <a:t>: MTF, WFE, and EFFL; </a:t>
            </a:r>
            <a:r>
              <a:rPr lang="it-IT" altLang="it-IT" sz="2600" dirty="0" err="1">
                <a:latin typeface="Arial" panose="020B0604020202020204" pitchFamily="34" charset="0"/>
              </a:rPr>
              <a:t>nominal</a:t>
            </a:r>
            <a:r>
              <a:rPr lang="it-IT" altLang="it-IT" sz="2600" dirty="0">
                <a:latin typeface="Arial" panose="020B0604020202020204" pitchFamily="34" charset="0"/>
              </a:rPr>
              <a:t>, </a:t>
            </a:r>
            <a:r>
              <a:rPr lang="it-IT" altLang="it-IT" sz="2600" dirty="0" err="1">
                <a:latin typeface="Arial" panose="020B0604020202020204" pitchFamily="34" charset="0"/>
              </a:rPr>
              <a:t>mean</a:t>
            </a:r>
            <a:r>
              <a:rPr lang="it-IT" altLang="it-IT" sz="2600" dirty="0">
                <a:latin typeface="Arial" panose="020B0604020202020204" pitchFamily="34" charset="0"/>
              </a:rPr>
              <a:t>, and standard </a:t>
            </a:r>
            <a:r>
              <a:rPr lang="it-IT" altLang="it-IT" sz="2600" dirty="0" err="1">
                <a:latin typeface="Arial" panose="020B0604020202020204" pitchFamily="34" charset="0"/>
              </a:rPr>
              <a:t>deviation</a:t>
            </a:r>
            <a:r>
              <a:rPr lang="it-IT" altLang="it-IT" sz="2600" dirty="0">
                <a:latin typeface="Arial" panose="020B0604020202020204" pitchFamily="34" charset="0"/>
              </a:rPr>
              <a:t> </a:t>
            </a:r>
            <a:r>
              <a:rPr lang="it-IT" altLang="it-IT" sz="2600" dirty="0" err="1">
                <a:latin typeface="Arial" panose="020B0604020202020204" pitchFamily="34" charset="0"/>
              </a:rPr>
              <a:t>values</a:t>
            </a:r>
            <a:r>
              <a:rPr lang="it-IT" altLang="it-IT" sz="2600" dirty="0">
                <a:latin typeface="Arial" panose="020B0604020202020204" pitchFamily="34" charset="0"/>
              </a:rPr>
              <a:t> are </a:t>
            </a:r>
            <a:r>
              <a:rPr lang="it-IT" altLang="it-IT" sz="2600" dirty="0" err="1">
                <a:latin typeface="Arial" panose="020B0604020202020204" pitchFamily="34" charset="0"/>
              </a:rPr>
              <a:t>reported</a:t>
            </a:r>
            <a:r>
              <a:rPr lang="it-IT" altLang="it-IT" sz="2600" dirty="0">
                <a:latin typeface="Arial" panose="020B0604020202020204" pitchFamily="34" charset="0"/>
              </a:rPr>
              <a:t> for </a:t>
            </a:r>
            <a:r>
              <a:rPr lang="it-IT" altLang="it-IT" sz="2600" dirty="0" err="1">
                <a:latin typeface="Arial" panose="020B0604020202020204" pitchFamily="34" charset="0"/>
              </a:rPr>
              <a:t>each</a:t>
            </a:r>
            <a:r>
              <a:rPr lang="it-IT" altLang="it-IT" sz="2600" dirty="0">
                <a:latin typeface="Arial" panose="020B0604020202020204" pitchFamily="34" charset="0"/>
              </a:rPr>
              <a:t> </a:t>
            </a:r>
            <a:r>
              <a:rPr lang="it-IT" altLang="it-IT" sz="2600" dirty="0" err="1">
                <a:latin typeface="Arial" panose="020B0604020202020204" pitchFamily="34" charset="0"/>
              </a:rPr>
              <a:t>subsystem</a:t>
            </a:r>
            <a:r>
              <a:rPr lang="it-IT" altLang="it-IT" sz="2600" dirty="0">
                <a:latin typeface="Arial" panose="020B0604020202020204" pitchFamily="34" charset="0"/>
              </a:rPr>
              <a:t>.</a:t>
            </a:r>
          </a:p>
          <a:p>
            <a:endParaRPr lang="it-IT" sz="3000" dirty="0">
              <a:latin typeface="+mj-lt"/>
            </a:endParaRPr>
          </a:p>
        </p:txBody>
      </p:sp>
    </p:spTree>
    <p:extLst>
      <p:ext uri="{BB962C8B-B14F-4D97-AF65-F5344CB8AC3E}">
        <p14:creationId xmlns:p14="http://schemas.microsoft.com/office/powerpoint/2010/main" val="3240111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FE779D22-F51E-A4A0-19FF-98E9BFC0A0CD}"/>
              </a:ext>
            </a:extLst>
          </p:cNvPr>
          <p:cNvSpPr txBox="1">
            <a:spLocks/>
          </p:cNvSpPr>
          <p:nvPr/>
        </p:nvSpPr>
        <p:spPr>
          <a:xfrm>
            <a:off x="2886692" y="340220"/>
            <a:ext cx="5975205" cy="47134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t-IT" dirty="0">
                <a:solidFill>
                  <a:schemeClr val="bg1"/>
                </a:solidFill>
              </a:rPr>
              <a:t>TMA - </a:t>
            </a:r>
            <a:r>
              <a:rPr lang="it-IT" dirty="0" err="1">
                <a:solidFill>
                  <a:schemeClr val="bg1"/>
                </a:solidFill>
              </a:rPr>
              <a:t>Telescope</a:t>
            </a:r>
            <a:r>
              <a:rPr lang="it-IT" dirty="0">
                <a:solidFill>
                  <a:schemeClr val="bg1"/>
                </a:solidFill>
              </a:rPr>
              <a:t> performance </a:t>
            </a:r>
            <a:endParaRPr lang="en-US" dirty="0">
              <a:solidFill>
                <a:schemeClr val="bg1"/>
              </a:solidFill>
            </a:endParaRPr>
          </a:p>
        </p:txBody>
      </p:sp>
      <p:pic>
        <p:nvPicPr>
          <p:cNvPr id="8" name="Immagine 7">
            <a:extLst>
              <a:ext uri="{FF2B5EF4-FFF2-40B4-BE49-F238E27FC236}">
                <a16:creationId xmlns:a16="http://schemas.microsoft.com/office/drawing/2014/main" id="{D7A6DF7E-4286-9A77-944B-51CAB4C46D79}"/>
              </a:ext>
            </a:extLst>
          </p:cNvPr>
          <p:cNvPicPr>
            <a:picLocks noChangeAspect="1"/>
          </p:cNvPicPr>
          <p:nvPr/>
        </p:nvPicPr>
        <p:blipFill>
          <a:blip r:embed="rId2"/>
          <a:stretch>
            <a:fillRect/>
          </a:stretch>
        </p:blipFill>
        <p:spPr>
          <a:xfrm>
            <a:off x="1935509" y="2091121"/>
            <a:ext cx="8320981" cy="3493065"/>
          </a:xfrm>
          <a:prstGeom prst="rect">
            <a:avLst/>
          </a:prstGeom>
        </p:spPr>
      </p:pic>
      <p:sp>
        <p:nvSpPr>
          <p:cNvPr id="7" name="CasellaDiTesto 6">
            <a:extLst>
              <a:ext uri="{FF2B5EF4-FFF2-40B4-BE49-F238E27FC236}">
                <a16:creationId xmlns:a16="http://schemas.microsoft.com/office/drawing/2014/main" id="{A4D18A2C-8F4F-F6A5-A670-6E71FA5C9763}"/>
              </a:ext>
            </a:extLst>
          </p:cNvPr>
          <p:cNvSpPr txBox="1"/>
          <p:nvPr/>
        </p:nvSpPr>
        <p:spPr>
          <a:xfrm>
            <a:off x="698066" y="1359542"/>
            <a:ext cx="4377252" cy="430887"/>
          </a:xfrm>
          <a:prstGeom prst="rect">
            <a:avLst/>
          </a:prstGeom>
          <a:noFill/>
        </p:spPr>
        <p:txBody>
          <a:bodyPr wrap="square" rtlCol="0">
            <a:spAutoFit/>
          </a:bodyPr>
          <a:lstStyle/>
          <a:p>
            <a:r>
              <a:rPr lang="it-IT" sz="2200" b="1" dirty="0">
                <a:latin typeface="+mj-lt"/>
                <a:cs typeface="Times New Roman" panose="02020603050405020304" pitchFamily="18" charset="0"/>
              </a:rPr>
              <a:t>TM1</a:t>
            </a:r>
            <a:r>
              <a:rPr lang="it-IT" sz="2200" dirty="0">
                <a:latin typeface="+mj-lt"/>
                <a:cs typeface="Times New Roman" panose="02020603050405020304" pitchFamily="18" charset="0"/>
              </a:rPr>
              <a:t> </a:t>
            </a:r>
            <a:r>
              <a:rPr lang="it-IT" sz="2200" dirty="0" err="1">
                <a:latin typeface="+mj-lt"/>
                <a:cs typeface="Times New Roman" panose="02020603050405020304" pitchFamily="18" charset="0"/>
              </a:rPr>
              <a:t>is</a:t>
            </a:r>
            <a:r>
              <a:rPr lang="it-IT" sz="2200" dirty="0">
                <a:latin typeface="+mj-lt"/>
                <a:cs typeface="Times New Roman" panose="02020603050405020304" pitchFamily="18" charset="0"/>
              </a:rPr>
              <a:t> the compensator.</a:t>
            </a:r>
          </a:p>
        </p:txBody>
      </p:sp>
      <p:sp>
        <p:nvSpPr>
          <p:cNvPr id="9" name="CasellaDiTesto 8">
            <a:extLst>
              <a:ext uri="{FF2B5EF4-FFF2-40B4-BE49-F238E27FC236}">
                <a16:creationId xmlns:a16="http://schemas.microsoft.com/office/drawing/2014/main" id="{E5614FCB-4B1A-46F3-6DA7-43C9555FDBAF}"/>
              </a:ext>
            </a:extLst>
          </p:cNvPr>
          <p:cNvSpPr txBox="1"/>
          <p:nvPr/>
        </p:nvSpPr>
        <p:spPr>
          <a:xfrm>
            <a:off x="6565192" y="6091651"/>
            <a:ext cx="6016337" cy="369332"/>
          </a:xfrm>
          <a:prstGeom prst="rect">
            <a:avLst/>
          </a:prstGeom>
          <a:noFill/>
        </p:spPr>
        <p:txBody>
          <a:bodyPr wrap="square" rtlCol="0">
            <a:spAutoFit/>
          </a:bodyPr>
          <a:lstStyle/>
          <a:p>
            <a:r>
              <a:rPr lang="it-IT" dirty="0"/>
              <a:t>Monte Carlo </a:t>
            </a:r>
            <a:r>
              <a:rPr lang="it-IT" dirty="0" err="1"/>
              <a:t>simulation</a:t>
            </a:r>
            <a:r>
              <a:rPr lang="it-IT" dirty="0"/>
              <a:t> with 1000 </a:t>
            </a:r>
            <a:r>
              <a:rPr lang="it-IT" dirty="0" err="1"/>
              <a:t>runs</a:t>
            </a:r>
            <a:r>
              <a:rPr lang="it-IT" dirty="0"/>
              <a:t>.</a:t>
            </a:r>
          </a:p>
        </p:txBody>
      </p:sp>
    </p:spTree>
    <p:extLst>
      <p:ext uri="{BB962C8B-B14F-4D97-AF65-F5344CB8AC3E}">
        <p14:creationId xmlns:p14="http://schemas.microsoft.com/office/powerpoint/2010/main" val="2324112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EAF21C0-AD3B-ACB8-1162-A136B917EFFB}"/>
              </a:ext>
            </a:extLst>
          </p:cNvPr>
          <p:cNvSpPr txBox="1">
            <a:spLocks/>
          </p:cNvSpPr>
          <p:nvPr/>
        </p:nvSpPr>
        <p:spPr>
          <a:xfrm>
            <a:off x="2886692" y="340220"/>
            <a:ext cx="5975205" cy="471341"/>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t-IT" dirty="0" err="1">
                <a:solidFill>
                  <a:schemeClr val="bg1"/>
                </a:solidFill>
              </a:rPr>
              <a:t>Offner</a:t>
            </a:r>
            <a:r>
              <a:rPr lang="it-IT" dirty="0">
                <a:solidFill>
                  <a:schemeClr val="bg1"/>
                </a:solidFill>
              </a:rPr>
              <a:t>- </a:t>
            </a:r>
            <a:r>
              <a:rPr lang="it-IT" dirty="0" err="1">
                <a:solidFill>
                  <a:schemeClr val="bg1"/>
                </a:solidFill>
              </a:rPr>
              <a:t>Spectrometer</a:t>
            </a:r>
            <a:r>
              <a:rPr lang="it-IT" dirty="0">
                <a:solidFill>
                  <a:schemeClr val="bg1"/>
                </a:solidFill>
              </a:rPr>
              <a:t> performance </a:t>
            </a:r>
            <a:endParaRPr lang="en-US" dirty="0">
              <a:solidFill>
                <a:schemeClr val="bg1"/>
              </a:solidFill>
            </a:endParaRPr>
          </a:p>
        </p:txBody>
      </p:sp>
      <p:pic>
        <p:nvPicPr>
          <p:cNvPr id="10" name="Immagine 9">
            <a:extLst>
              <a:ext uri="{FF2B5EF4-FFF2-40B4-BE49-F238E27FC236}">
                <a16:creationId xmlns:a16="http://schemas.microsoft.com/office/drawing/2014/main" id="{796A850E-2E79-1A44-4A85-76C9B4888429}"/>
              </a:ext>
            </a:extLst>
          </p:cNvPr>
          <p:cNvPicPr>
            <a:picLocks noChangeAspect="1"/>
          </p:cNvPicPr>
          <p:nvPr/>
        </p:nvPicPr>
        <p:blipFill>
          <a:blip r:embed="rId2"/>
          <a:stretch>
            <a:fillRect/>
          </a:stretch>
        </p:blipFill>
        <p:spPr>
          <a:xfrm>
            <a:off x="1793784" y="1914875"/>
            <a:ext cx="8604431" cy="4128137"/>
          </a:xfrm>
          <a:prstGeom prst="rect">
            <a:avLst/>
          </a:prstGeom>
        </p:spPr>
      </p:pic>
      <p:sp>
        <p:nvSpPr>
          <p:cNvPr id="11" name="CasellaDiTesto 10">
            <a:extLst>
              <a:ext uri="{FF2B5EF4-FFF2-40B4-BE49-F238E27FC236}">
                <a16:creationId xmlns:a16="http://schemas.microsoft.com/office/drawing/2014/main" id="{36EFA94A-CF10-4F6F-5C6B-490F2DA1A136}"/>
              </a:ext>
            </a:extLst>
          </p:cNvPr>
          <p:cNvSpPr txBox="1"/>
          <p:nvPr/>
        </p:nvSpPr>
        <p:spPr>
          <a:xfrm>
            <a:off x="573374" y="1313441"/>
            <a:ext cx="4377252" cy="430887"/>
          </a:xfrm>
          <a:prstGeom prst="rect">
            <a:avLst/>
          </a:prstGeom>
          <a:noFill/>
        </p:spPr>
        <p:txBody>
          <a:bodyPr wrap="square" rtlCol="0">
            <a:spAutoFit/>
          </a:bodyPr>
          <a:lstStyle/>
          <a:p>
            <a:r>
              <a:rPr lang="it-IT" sz="2200" b="1" dirty="0">
                <a:latin typeface="+mj-lt"/>
                <a:cs typeface="Times New Roman" panose="02020603050405020304" pitchFamily="18" charset="0"/>
              </a:rPr>
              <a:t>SM2</a:t>
            </a:r>
            <a:r>
              <a:rPr lang="it-IT" sz="2200" dirty="0">
                <a:latin typeface="+mj-lt"/>
                <a:cs typeface="Times New Roman" panose="02020603050405020304" pitchFamily="18" charset="0"/>
              </a:rPr>
              <a:t> </a:t>
            </a:r>
            <a:r>
              <a:rPr lang="it-IT" sz="2200" dirty="0" err="1">
                <a:latin typeface="+mj-lt"/>
                <a:cs typeface="Times New Roman" panose="02020603050405020304" pitchFamily="18" charset="0"/>
              </a:rPr>
              <a:t>is</a:t>
            </a:r>
            <a:r>
              <a:rPr lang="it-IT" sz="2200" dirty="0">
                <a:latin typeface="+mj-lt"/>
                <a:cs typeface="Times New Roman" panose="02020603050405020304" pitchFamily="18" charset="0"/>
              </a:rPr>
              <a:t> the compensator.</a:t>
            </a:r>
          </a:p>
        </p:txBody>
      </p:sp>
      <p:sp>
        <p:nvSpPr>
          <p:cNvPr id="12" name="CasellaDiTesto 11">
            <a:extLst>
              <a:ext uri="{FF2B5EF4-FFF2-40B4-BE49-F238E27FC236}">
                <a16:creationId xmlns:a16="http://schemas.microsoft.com/office/drawing/2014/main" id="{3C03A524-D674-A51C-C920-E897C71B70DB}"/>
              </a:ext>
            </a:extLst>
          </p:cNvPr>
          <p:cNvSpPr txBox="1"/>
          <p:nvPr/>
        </p:nvSpPr>
        <p:spPr>
          <a:xfrm>
            <a:off x="7513648" y="6213559"/>
            <a:ext cx="6016337" cy="369332"/>
          </a:xfrm>
          <a:prstGeom prst="rect">
            <a:avLst/>
          </a:prstGeom>
          <a:noFill/>
        </p:spPr>
        <p:txBody>
          <a:bodyPr wrap="square" rtlCol="0">
            <a:spAutoFit/>
          </a:bodyPr>
          <a:lstStyle/>
          <a:p>
            <a:r>
              <a:rPr lang="it-IT" dirty="0"/>
              <a:t>Monte Carlo </a:t>
            </a:r>
            <a:r>
              <a:rPr lang="it-IT" dirty="0" err="1"/>
              <a:t>simulation</a:t>
            </a:r>
            <a:r>
              <a:rPr lang="it-IT" dirty="0"/>
              <a:t> with 1000 </a:t>
            </a:r>
            <a:r>
              <a:rPr lang="it-IT" dirty="0" err="1"/>
              <a:t>runs</a:t>
            </a:r>
            <a:r>
              <a:rPr lang="it-IT" dirty="0"/>
              <a:t>.</a:t>
            </a:r>
          </a:p>
        </p:txBody>
      </p:sp>
    </p:spTree>
    <p:extLst>
      <p:ext uri="{BB962C8B-B14F-4D97-AF65-F5344CB8AC3E}">
        <p14:creationId xmlns:p14="http://schemas.microsoft.com/office/powerpoint/2010/main" val="1973492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C5001C5-55A8-4DDE-ACE6-4F6B933A14F0}"/>
              </a:ext>
            </a:extLst>
          </p:cNvPr>
          <p:cNvSpPr txBox="1">
            <a:spLocks/>
          </p:cNvSpPr>
          <p:nvPr/>
        </p:nvSpPr>
        <p:spPr>
          <a:xfrm>
            <a:off x="2886692" y="340220"/>
            <a:ext cx="5975205" cy="471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t-IT" sz="3200" dirty="0" err="1"/>
              <a:t>Signal</a:t>
            </a:r>
            <a:r>
              <a:rPr lang="it-IT" sz="3200" dirty="0"/>
              <a:t>-To-</a:t>
            </a:r>
            <a:r>
              <a:rPr lang="it-IT" sz="3200" dirty="0" err="1"/>
              <a:t>Noise</a:t>
            </a:r>
            <a:r>
              <a:rPr lang="it-IT" sz="3200" dirty="0"/>
              <a:t> ratio Analysis</a:t>
            </a:r>
            <a:endParaRPr lang="en-US" sz="3200" dirty="0"/>
          </a:p>
        </p:txBody>
      </p:sp>
      <p:pic>
        <p:nvPicPr>
          <p:cNvPr id="8" name="Immagine 7" descr="Immagine che contiene testo, diagramma, Diagramma, linea&#10;&#10;Il contenuto generato dall'IA potrebbe non essere corretto.">
            <a:extLst>
              <a:ext uri="{FF2B5EF4-FFF2-40B4-BE49-F238E27FC236}">
                <a16:creationId xmlns:a16="http://schemas.microsoft.com/office/drawing/2014/main" id="{D36EC634-651B-5CC0-915E-04F778537E4C}"/>
              </a:ext>
            </a:extLst>
          </p:cNvPr>
          <p:cNvPicPr>
            <a:picLocks noChangeAspect="1"/>
          </p:cNvPicPr>
          <p:nvPr/>
        </p:nvPicPr>
        <p:blipFill rotWithShape="1">
          <a:blip r:embed="rId2"/>
          <a:srcRect b="4591"/>
          <a:stretch>
            <a:fillRect/>
          </a:stretch>
        </p:blipFill>
        <p:spPr bwMode="auto">
          <a:xfrm>
            <a:off x="838200" y="2622706"/>
            <a:ext cx="5181600" cy="3806657"/>
          </a:xfrm>
          <a:prstGeom prst="rect">
            <a:avLst/>
          </a:prstGeom>
          <a:noFill/>
          <a:ln>
            <a:noFill/>
          </a:ln>
          <a:extLst>
            <a:ext uri="{53640926-AAD7-44D8-BBD7-CCE9431645EC}">
              <a14:shadowObscured xmlns:a14="http://schemas.microsoft.com/office/drawing/2010/main"/>
            </a:ext>
          </a:extLst>
        </p:spPr>
      </p:pic>
      <p:sp>
        <p:nvSpPr>
          <p:cNvPr id="9" name="Segnaposto contenuto 2">
            <a:extLst>
              <a:ext uri="{FF2B5EF4-FFF2-40B4-BE49-F238E27FC236}">
                <a16:creationId xmlns:a16="http://schemas.microsoft.com/office/drawing/2014/main" id="{E1458A63-8EE5-EA33-556A-79921F9E3BAC}"/>
              </a:ext>
            </a:extLst>
          </p:cNvPr>
          <p:cNvSpPr txBox="1">
            <a:spLocks/>
          </p:cNvSpPr>
          <p:nvPr/>
        </p:nvSpPr>
        <p:spPr>
          <a:xfrm>
            <a:off x="6468340" y="1984664"/>
            <a:ext cx="5181600" cy="44446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2000" b="1" dirty="0">
                <a:latin typeface="+mj-lt"/>
              </a:rPr>
              <a:t>Analysis Setup</a:t>
            </a:r>
          </a:p>
          <a:p>
            <a:r>
              <a:rPr lang="it-IT" sz="2000" dirty="0">
                <a:latin typeface="+mj-lt"/>
              </a:rPr>
              <a:t>Inputs: </a:t>
            </a:r>
            <a:r>
              <a:rPr lang="it-IT" sz="2000" dirty="0" err="1">
                <a:latin typeface="+mj-lt"/>
              </a:rPr>
              <a:t>Typical</a:t>
            </a:r>
            <a:r>
              <a:rPr lang="it-IT" sz="2000" dirty="0">
                <a:latin typeface="+mj-lt"/>
              </a:rPr>
              <a:t> Earth </a:t>
            </a:r>
            <a:r>
              <a:rPr lang="it-IT" sz="2000" dirty="0" err="1">
                <a:latin typeface="+mj-lt"/>
              </a:rPr>
              <a:t>radiance</a:t>
            </a:r>
            <a:r>
              <a:rPr lang="it-IT" sz="2000" dirty="0">
                <a:latin typeface="+mj-lt"/>
              </a:rPr>
              <a:t>, </a:t>
            </a:r>
            <a:r>
              <a:rPr lang="it-IT" sz="2000" dirty="0" err="1">
                <a:latin typeface="+mj-lt"/>
              </a:rPr>
              <a:t>grating</a:t>
            </a:r>
            <a:r>
              <a:rPr lang="it-IT" sz="2000" dirty="0">
                <a:latin typeface="+mj-lt"/>
              </a:rPr>
              <a:t> </a:t>
            </a:r>
          </a:p>
          <a:p>
            <a:pPr marL="0" indent="0">
              <a:buFont typeface="Arial" panose="020B0604020202020204" pitchFamily="34" charset="0"/>
              <a:buNone/>
            </a:pPr>
            <a:r>
              <a:rPr lang="it-IT" sz="2000" dirty="0">
                <a:latin typeface="+mj-lt"/>
              </a:rPr>
              <a:t>               &amp; detector </a:t>
            </a:r>
            <a:r>
              <a:rPr lang="it-IT" sz="2000" dirty="0" err="1">
                <a:latin typeface="+mj-lt"/>
              </a:rPr>
              <a:t>efficiencies</a:t>
            </a:r>
            <a:endParaRPr lang="it-IT" sz="2000" dirty="0">
              <a:latin typeface="+mj-lt"/>
            </a:endParaRPr>
          </a:p>
          <a:p>
            <a:r>
              <a:rPr lang="it-IT" sz="2000" dirty="0">
                <a:latin typeface="+mj-lt"/>
              </a:rPr>
              <a:t>Integration time: 2.25 </a:t>
            </a:r>
            <a:r>
              <a:rPr lang="it-IT" sz="2000" dirty="0" err="1">
                <a:latin typeface="+mj-lt"/>
              </a:rPr>
              <a:t>ms</a:t>
            </a:r>
            <a:r>
              <a:rPr lang="it-IT" sz="2000" dirty="0">
                <a:latin typeface="+mj-lt"/>
              </a:rPr>
              <a:t> (~½ pixel image shift)</a:t>
            </a:r>
          </a:p>
          <a:p>
            <a:r>
              <a:rPr lang="it-IT" sz="2000" dirty="0" err="1">
                <a:latin typeface="+mj-lt"/>
              </a:rPr>
              <a:t>Binning</a:t>
            </a:r>
            <a:r>
              <a:rPr lang="it-IT" sz="2000" dirty="0">
                <a:latin typeface="+mj-lt"/>
              </a:rPr>
              <a:t> </a:t>
            </a:r>
            <a:r>
              <a:rPr lang="it-IT" sz="2000" dirty="0" err="1">
                <a:latin typeface="+mj-lt"/>
              </a:rPr>
              <a:t>applied</a:t>
            </a:r>
            <a:r>
              <a:rPr lang="it-IT" sz="2000" dirty="0">
                <a:latin typeface="+mj-lt"/>
              </a:rPr>
              <a:t>: 2 (</a:t>
            </a:r>
            <a:r>
              <a:rPr lang="it-IT" sz="2000" dirty="0" err="1">
                <a:latin typeface="+mj-lt"/>
              </a:rPr>
              <a:t>spatial</a:t>
            </a:r>
            <a:r>
              <a:rPr lang="it-IT" sz="2000" dirty="0">
                <a:latin typeface="+mj-lt"/>
              </a:rPr>
              <a:t>) × 6 (</a:t>
            </a:r>
            <a:r>
              <a:rPr lang="it-IT" sz="2000" dirty="0" err="1">
                <a:latin typeface="+mj-lt"/>
              </a:rPr>
              <a:t>spectral</a:t>
            </a:r>
            <a:r>
              <a:rPr lang="it-IT" sz="2000" dirty="0">
                <a:latin typeface="+mj-lt"/>
              </a:rPr>
              <a:t>) pixels in </a:t>
            </a:r>
            <a:r>
              <a:rPr lang="it-IT" sz="2000" dirty="0" err="1">
                <a:latin typeface="+mj-lt"/>
              </a:rPr>
              <a:t>order</a:t>
            </a:r>
            <a:r>
              <a:rPr lang="it-IT" sz="2000" dirty="0">
                <a:latin typeface="+mj-lt"/>
              </a:rPr>
              <a:t> to </a:t>
            </a:r>
            <a:r>
              <a:rPr lang="it-IT" sz="2000" dirty="0" err="1">
                <a:latin typeface="+mj-lt"/>
              </a:rPr>
              <a:t>recover</a:t>
            </a:r>
            <a:r>
              <a:rPr lang="it-IT" sz="2000" dirty="0">
                <a:latin typeface="+mj-lt"/>
              </a:rPr>
              <a:t> SNR, </a:t>
            </a:r>
            <a:r>
              <a:rPr lang="it-IT" sz="2000" dirty="0" err="1">
                <a:latin typeface="+mj-lt"/>
              </a:rPr>
              <a:t>sacrifying</a:t>
            </a:r>
            <a:r>
              <a:rPr lang="it-IT" sz="2000" dirty="0">
                <a:latin typeface="+mj-lt"/>
              </a:rPr>
              <a:t> the GSD and </a:t>
            </a:r>
            <a:r>
              <a:rPr lang="it-IT" sz="2000" dirty="0" err="1">
                <a:latin typeface="+mj-lt"/>
              </a:rPr>
              <a:t>spectral</a:t>
            </a:r>
            <a:r>
              <a:rPr lang="it-IT" sz="2000" dirty="0">
                <a:latin typeface="+mj-lt"/>
              </a:rPr>
              <a:t> sampling.</a:t>
            </a:r>
          </a:p>
          <a:p>
            <a:pPr marL="0" indent="0">
              <a:buFont typeface="Arial" panose="020B0604020202020204" pitchFamily="34" charset="0"/>
              <a:buNone/>
            </a:pPr>
            <a:r>
              <a:rPr lang="en-US" sz="2000" b="1" dirty="0">
                <a:latin typeface="+mj-lt"/>
              </a:rPr>
              <a:t>Results</a:t>
            </a:r>
          </a:p>
          <a:p>
            <a:r>
              <a:rPr lang="en-US" sz="2000" b="1" dirty="0">
                <a:latin typeface="+mj-lt"/>
              </a:rPr>
              <a:t>Max SNR:</a:t>
            </a:r>
            <a:r>
              <a:rPr lang="en-US" sz="2000" dirty="0">
                <a:latin typeface="+mj-lt"/>
              </a:rPr>
              <a:t> Up to </a:t>
            </a:r>
            <a:r>
              <a:rPr lang="en-US" sz="2000" b="1" dirty="0">
                <a:latin typeface="+mj-lt"/>
              </a:rPr>
              <a:t>71</a:t>
            </a:r>
            <a:r>
              <a:rPr lang="en-US" sz="2000" dirty="0">
                <a:latin typeface="+mj-lt"/>
              </a:rPr>
              <a:t> (bright regions)</a:t>
            </a:r>
          </a:p>
          <a:p>
            <a:r>
              <a:rPr lang="en-US" sz="2000" b="1" dirty="0">
                <a:latin typeface="+mj-lt"/>
              </a:rPr>
              <a:t>Effective GSD:</a:t>
            </a:r>
            <a:r>
              <a:rPr lang="en-US" sz="2000" dirty="0">
                <a:latin typeface="+mj-lt"/>
              </a:rPr>
              <a:t> 67 m  </a:t>
            </a:r>
          </a:p>
          <a:p>
            <a:r>
              <a:rPr lang="en-US" sz="2000" b="1" dirty="0">
                <a:latin typeface="+mj-lt"/>
              </a:rPr>
              <a:t>Spectral Sampling:</a:t>
            </a:r>
            <a:r>
              <a:rPr lang="en-US" sz="2000" dirty="0">
                <a:latin typeface="+mj-lt"/>
              </a:rPr>
              <a:t> 6 nm/</a:t>
            </a:r>
            <a:r>
              <a:rPr lang="en-US" sz="2000" dirty="0" err="1">
                <a:latin typeface="+mj-lt"/>
              </a:rPr>
              <a:t>px</a:t>
            </a:r>
            <a:r>
              <a:rPr lang="en-US" sz="2000" dirty="0">
                <a:latin typeface="+mj-lt"/>
              </a:rPr>
              <a:t> </a:t>
            </a:r>
          </a:p>
          <a:p>
            <a:endParaRPr lang="it-IT" sz="1800" dirty="0"/>
          </a:p>
          <a:p>
            <a:pPr marL="0" indent="0">
              <a:buFont typeface="Arial" panose="020B0604020202020204" pitchFamily="34" charset="0"/>
              <a:buNone/>
            </a:pPr>
            <a:endParaRPr lang="it-IT" sz="1800" dirty="0"/>
          </a:p>
        </p:txBody>
      </p:sp>
      <p:sp>
        <p:nvSpPr>
          <p:cNvPr id="10" name="CasellaDiTesto 9">
            <a:extLst>
              <a:ext uri="{FF2B5EF4-FFF2-40B4-BE49-F238E27FC236}">
                <a16:creationId xmlns:a16="http://schemas.microsoft.com/office/drawing/2014/main" id="{43417C54-D497-7682-D48D-DE280E708AF4}"/>
              </a:ext>
            </a:extLst>
          </p:cNvPr>
          <p:cNvSpPr txBox="1"/>
          <p:nvPr/>
        </p:nvSpPr>
        <p:spPr>
          <a:xfrm>
            <a:off x="681125" y="1203512"/>
            <a:ext cx="6096866" cy="923330"/>
          </a:xfrm>
          <a:prstGeom prst="rect">
            <a:avLst/>
          </a:prstGeom>
          <a:noFill/>
        </p:spPr>
        <p:txBody>
          <a:bodyPr wrap="square">
            <a:spAutoFit/>
          </a:bodyPr>
          <a:lstStyle/>
          <a:p>
            <a:pPr marL="0" indent="0">
              <a:buNone/>
            </a:pPr>
            <a:r>
              <a:rPr lang="en-US" sz="1800" b="1" dirty="0"/>
              <a:t>Key Challenges</a:t>
            </a:r>
          </a:p>
          <a:p>
            <a:r>
              <a:rPr lang="en-US" sz="1800" dirty="0"/>
              <a:t>Small 30 mm aperture → inherently low SNR</a:t>
            </a:r>
          </a:p>
          <a:p>
            <a:r>
              <a:rPr lang="en-US" sz="1800" dirty="0"/>
              <a:t>High LEO velocity → potential image smearing</a:t>
            </a:r>
          </a:p>
        </p:txBody>
      </p:sp>
    </p:spTree>
    <p:extLst>
      <p:ext uri="{BB962C8B-B14F-4D97-AF65-F5344CB8AC3E}">
        <p14:creationId xmlns:p14="http://schemas.microsoft.com/office/powerpoint/2010/main" val="3009727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146162C1-0DA0-7201-B549-B89B0C6B588A}"/>
              </a:ext>
            </a:extLst>
          </p:cNvPr>
          <p:cNvSpPr txBox="1">
            <a:spLocks/>
          </p:cNvSpPr>
          <p:nvPr/>
        </p:nvSpPr>
        <p:spPr>
          <a:xfrm>
            <a:off x="2886692" y="340220"/>
            <a:ext cx="5975205" cy="471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t-IT" sz="3200" dirty="0" err="1">
                <a:solidFill>
                  <a:schemeClr val="bg1"/>
                </a:solidFill>
              </a:rPr>
              <a:t>Conclusions</a:t>
            </a:r>
            <a:endParaRPr lang="en-US" sz="3200" dirty="0">
              <a:solidFill>
                <a:schemeClr val="bg1"/>
              </a:solidFill>
            </a:endParaRPr>
          </a:p>
        </p:txBody>
      </p:sp>
      <p:sp>
        <p:nvSpPr>
          <p:cNvPr id="7" name="CasellaDiTesto 6">
            <a:extLst>
              <a:ext uri="{FF2B5EF4-FFF2-40B4-BE49-F238E27FC236}">
                <a16:creationId xmlns:a16="http://schemas.microsoft.com/office/drawing/2014/main" id="{71A37AC1-2475-70A3-2E76-78EDB2C72AE9}"/>
              </a:ext>
            </a:extLst>
          </p:cNvPr>
          <p:cNvSpPr txBox="1"/>
          <p:nvPr/>
        </p:nvSpPr>
        <p:spPr>
          <a:xfrm>
            <a:off x="436418" y="1298864"/>
            <a:ext cx="10868891" cy="4832092"/>
          </a:xfrm>
          <a:prstGeom prst="rect">
            <a:avLst/>
          </a:prstGeom>
          <a:noFill/>
        </p:spPr>
        <p:txBody>
          <a:bodyPr wrap="square" rtlCol="0">
            <a:spAutoFit/>
          </a:bodyPr>
          <a:lstStyle/>
          <a:p>
            <a:r>
              <a:rPr lang="en-US" sz="2200" dirty="0"/>
              <a:t>During my three-year PhD journey, freeform surfaces have been deeply investigated from both the theoretical perspective and the design and implementation aspects.</a:t>
            </a:r>
          </a:p>
          <a:p>
            <a:endParaRPr lang="en-US" sz="2200" dirty="0"/>
          </a:p>
          <a:p>
            <a:pPr marL="285750" indent="-285750">
              <a:buFont typeface="Arial" panose="020B0604020202020204" pitchFamily="34" charset="0"/>
              <a:buChar char="•"/>
            </a:pPr>
            <a:r>
              <a:rPr lang="en-US" sz="2200" dirty="0"/>
              <a:t>The application of freeform optics was first explored in large satellites, particularly in Offner spectrometers, to help achieve a wider field of view while maintaining high performance.</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Subsequently, the potential of freeform optics for reducing system volume was investigated through their application in small satellites.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As a final study, a 2U hyperspectral camera for CubeSats was developed. The final design, which integrates freeform optics in both the telescope and the spectrometer, demonstrated excellent performance and maintained robustness under tolerancing analysis. The SNR analysis ultimately validated the instrument.</a:t>
            </a:r>
          </a:p>
        </p:txBody>
      </p:sp>
    </p:spTree>
    <p:extLst>
      <p:ext uri="{BB962C8B-B14F-4D97-AF65-F5344CB8AC3E}">
        <p14:creationId xmlns:p14="http://schemas.microsoft.com/office/powerpoint/2010/main" val="2161232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testo, schermata, numero, diagramma&#10;&#10;Il contenuto generato dall'IA potrebbe non essere corretto.">
            <a:extLst>
              <a:ext uri="{FF2B5EF4-FFF2-40B4-BE49-F238E27FC236}">
                <a16:creationId xmlns:a16="http://schemas.microsoft.com/office/drawing/2014/main" id="{71D7090C-1090-9E94-C609-3269024ADEDD}"/>
              </a:ext>
            </a:extLst>
          </p:cNvPr>
          <p:cNvPicPr>
            <a:picLocks noChangeAspect="1"/>
          </p:cNvPicPr>
          <p:nvPr/>
        </p:nvPicPr>
        <p:blipFill>
          <a:blip r:embed="rId2"/>
          <a:stretch>
            <a:fillRect/>
          </a:stretch>
        </p:blipFill>
        <p:spPr>
          <a:xfrm>
            <a:off x="547081" y="1410683"/>
            <a:ext cx="11054018" cy="4860233"/>
          </a:xfrm>
          <a:prstGeom prst="rect">
            <a:avLst/>
          </a:prstGeom>
        </p:spPr>
      </p:pic>
    </p:spTree>
    <p:extLst>
      <p:ext uri="{BB962C8B-B14F-4D97-AF65-F5344CB8AC3E}">
        <p14:creationId xmlns:p14="http://schemas.microsoft.com/office/powerpoint/2010/main" val="3102796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CC60F742-CE34-7F6A-E330-0A169D6E6C5A}"/>
              </a:ext>
            </a:extLst>
          </p:cNvPr>
          <p:cNvSpPr txBox="1"/>
          <p:nvPr/>
        </p:nvSpPr>
        <p:spPr>
          <a:xfrm>
            <a:off x="791691" y="1418109"/>
            <a:ext cx="11062557" cy="5170646"/>
          </a:xfrm>
          <a:prstGeom prst="rect">
            <a:avLst/>
          </a:prstGeom>
          <a:noFill/>
        </p:spPr>
        <p:txBody>
          <a:bodyPr wrap="square">
            <a:spAutoFit/>
          </a:bodyPr>
          <a:lstStyle/>
          <a:p>
            <a:pPr lvl="0" algn="l"/>
            <a:r>
              <a:rPr lang="en-US" sz="2400" b="1" dirty="0">
                <a:solidFill>
                  <a:srgbClr val="000000"/>
                </a:solidFill>
                <a:effectLst/>
                <a:latin typeface="+mj-lt"/>
                <a:ea typeface="Times New Roman" panose="02020603050405020304" pitchFamily="18" charset="0"/>
              </a:rPr>
              <a:t>Industrial internship</a:t>
            </a:r>
          </a:p>
          <a:p>
            <a:pPr lvl="0" algn="l"/>
            <a:r>
              <a:rPr lang="en-US" sz="2200" dirty="0">
                <a:solidFill>
                  <a:srgbClr val="000000"/>
                </a:solidFill>
                <a:latin typeface="+mj-lt"/>
                <a:ea typeface="Times New Roman" panose="02020603050405020304" pitchFamily="18" charset="0"/>
              </a:rPr>
              <a:t>From December 2024 to May 2025, I had the possibility to spend a period in Leonardo S.p.A., Cambi </a:t>
            </a:r>
            <a:r>
              <a:rPr lang="en-US" sz="2200" dirty="0" err="1">
                <a:solidFill>
                  <a:srgbClr val="000000"/>
                </a:solidFill>
                <a:latin typeface="+mj-lt"/>
                <a:ea typeface="Times New Roman" panose="02020603050405020304" pitchFamily="18" charset="0"/>
              </a:rPr>
              <a:t>Bisenzio</a:t>
            </a:r>
            <a:r>
              <a:rPr lang="en-US" sz="2200" dirty="0">
                <a:solidFill>
                  <a:srgbClr val="000000"/>
                </a:solidFill>
                <a:latin typeface="+mj-lt"/>
                <a:ea typeface="Times New Roman" panose="02020603050405020304" pitchFamily="18" charset="0"/>
              </a:rPr>
              <a:t>, Florence, to deeper focus on the design of the presented Hyperspectral camera.</a:t>
            </a:r>
          </a:p>
          <a:p>
            <a:pPr lvl="0" algn="l"/>
            <a:endParaRPr lang="en-US" dirty="0">
              <a:solidFill>
                <a:srgbClr val="000000"/>
              </a:solidFill>
              <a:latin typeface="+mj-lt"/>
              <a:ea typeface="Times New Roman" panose="02020603050405020304" pitchFamily="18" charset="0"/>
            </a:endParaRPr>
          </a:p>
          <a:p>
            <a:pPr lvl="0" algn="l"/>
            <a:r>
              <a:rPr lang="en-US" sz="2400" b="1" dirty="0">
                <a:solidFill>
                  <a:srgbClr val="000000"/>
                </a:solidFill>
                <a:effectLst/>
                <a:latin typeface="+mj-lt"/>
                <a:ea typeface="Times New Roman" panose="02020603050405020304" pitchFamily="18" charset="0"/>
              </a:rPr>
              <a:t>List of </a:t>
            </a:r>
            <a:r>
              <a:rPr lang="en-US" sz="2400" b="1" dirty="0" err="1">
                <a:solidFill>
                  <a:srgbClr val="000000"/>
                </a:solidFill>
                <a:effectLst/>
                <a:latin typeface="+mj-lt"/>
                <a:ea typeface="Times New Roman" panose="02020603050405020304" pitchFamily="18" charset="0"/>
              </a:rPr>
              <a:t>Pubblications</a:t>
            </a:r>
            <a:endParaRPr lang="en-US" sz="2400" b="1" dirty="0">
              <a:solidFill>
                <a:srgbClr val="000000"/>
              </a:solidFill>
              <a:effectLst/>
              <a:latin typeface="+mj-lt"/>
              <a:ea typeface="Times New Roman" panose="02020603050405020304" pitchFamily="18" charset="0"/>
            </a:endParaRPr>
          </a:p>
          <a:p>
            <a:pPr lvl="0" algn="l"/>
            <a:endParaRPr lang="en-US" sz="1800" dirty="0">
              <a:solidFill>
                <a:srgbClr val="000000"/>
              </a:solidFill>
              <a:effectLst/>
              <a:latin typeface="+mj-lt"/>
              <a:ea typeface="Times New Roman" panose="02020603050405020304" pitchFamily="18" charset="0"/>
            </a:endParaRPr>
          </a:p>
          <a:p>
            <a:pPr marL="342900" lvl="0" indent="-342900" algn="l">
              <a:buFont typeface="Symbol" panose="05050102010706020507" pitchFamily="18" charset="2"/>
              <a:buChar char=""/>
            </a:pPr>
            <a:r>
              <a:rPr lang="en-US" sz="1800" dirty="0">
                <a:solidFill>
                  <a:srgbClr val="000000"/>
                </a:solidFill>
                <a:effectLst/>
                <a:latin typeface="+mj-lt"/>
                <a:ea typeface="Times New Roman" panose="02020603050405020304" pitchFamily="18" charset="0"/>
              </a:rPr>
              <a:t>III Aerospace PhD-Days International Congress of PhD Students in Aerospace Science and</a:t>
            </a:r>
            <a:endParaRPr lang="it-IT" sz="2400" dirty="0">
              <a:solidFill>
                <a:srgbClr val="000000"/>
              </a:solidFill>
              <a:effectLst/>
              <a:latin typeface="+mj-lt"/>
              <a:ea typeface="Times New Roman" panose="02020603050405020304" pitchFamily="18" charset="0"/>
            </a:endParaRPr>
          </a:p>
          <a:p>
            <a:pPr marL="914400" algn="l">
              <a:buNone/>
            </a:pPr>
            <a:r>
              <a:rPr lang="en-US" sz="1800" dirty="0">
                <a:solidFill>
                  <a:srgbClr val="000000"/>
                </a:solidFill>
                <a:effectLst/>
                <a:latin typeface="+mj-lt"/>
                <a:ea typeface="Times New Roman" panose="02020603050405020304" pitchFamily="18" charset="0"/>
              </a:rPr>
              <a:t>Engineering: “Freeform Offner spectrometer for space applications”,</a:t>
            </a:r>
            <a:endParaRPr lang="it-IT" sz="2400" dirty="0">
              <a:solidFill>
                <a:srgbClr val="000000"/>
              </a:solidFill>
              <a:effectLst/>
              <a:latin typeface="+mj-lt"/>
              <a:ea typeface="Times New Roman" panose="02020603050405020304" pitchFamily="18" charset="0"/>
            </a:endParaRPr>
          </a:p>
          <a:p>
            <a:pPr marL="914400" algn="l">
              <a:buNone/>
            </a:pPr>
            <a:r>
              <a:rPr lang="en-US" sz="1800" dirty="0">
                <a:solidFill>
                  <a:srgbClr val="000000"/>
                </a:solidFill>
                <a:effectLst/>
                <a:latin typeface="+mj-lt"/>
                <a:ea typeface="Times New Roman" panose="02020603050405020304" pitchFamily="18" charset="0"/>
                <a:hlinkClick r:id="rId3"/>
              </a:rPr>
              <a:t>https://doi.org/10.21741/9781644902677-29</a:t>
            </a:r>
            <a:endParaRPr lang="it-IT" sz="2400" dirty="0">
              <a:solidFill>
                <a:srgbClr val="000000"/>
              </a:solidFill>
              <a:effectLst/>
              <a:latin typeface="+mj-lt"/>
              <a:ea typeface="Times New Roman" panose="02020603050405020304" pitchFamily="18" charset="0"/>
            </a:endParaRPr>
          </a:p>
          <a:p>
            <a:pPr marL="342900" lvl="0" indent="-342900" algn="l">
              <a:buFont typeface="Symbol" panose="05050102010706020507" pitchFamily="18" charset="2"/>
              <a:buChar char=""/>
            </a:pPr>
            <a:r>
              <a:rPr lang="en-US" sz="1800" dirty="0">
                <a:solidFill>
                  <a:srgbClr val="000000"/>
                </a:solidFill>
                <a:effectLst/>
                <a:latin typeface="+mj-lt"/>
                <a:ea typeface="Times New Roman" panose="02020603050405020304" pitchFamily="18" charset="0"/>
              </a:rPr>
              <a:t>SPIE, Optical System Design: “OPTICAL DESIGN OF A FREEFORM OFFNER</a:t>
            </a:r>
            <a:endParaRPr lang="it-IT" sz="2400" dirty="0">
              <a:solidFill>
                <a:srgbClr val="000000"/>
              </a:solidFill>
              <a:effectLst/>
              <a:latin typeface="+mj-lt"/>
              <a:ea typeface="Times New Roman" panose="02020603050405020304" pitchFamily="18" charset="0"/>
            </a:endParaRPr>
          </a:p>
          <a:p>
            <a:pPr marL="914400" algn="l">
              <a:buNone/>
            </a:pPr>
            <a:r>
              <a:rPr lang="en-US" sz="1800" dirty="0">
                <a:solidFill>
                  <a:srgbClr val="000000"/>
                </a:solidFill>
                <a:effectLst/>
                <a:latin typeface="+mj-lt"/>
                <a:ea typeface="Times New Roman" panose="02020603050405020304" pitchFamily="18" charset="0"/>
              </a:rPr>
              <a:t>SPECTROMETER ENABLING A VERY LARGE FIELD OF VIEW”.</a:t>
            </a:r>
            <a:endParaRPr lang="it-IT" sz="2400" dirty="0">
              <a:solidFill>
                <a:srgbClr val="000000"/>
              </a:solidFill>
              <a:effectLst/>
              <a:latin typeface="+mj-lt"/>
              <a:ea typeface="Times New Roman" panose="02020603050405020304" pitchFamily="18" charset="0"/>
            </a:endParaRPr>
          </a:p>
          <a:p>
            <a:pPr marL="914400" algn="l">
              <a:buNone/>
            </a:pPr>
            <a:r>
              <a:rPr lang="en-US" dirty="0">
                <a:solidFill>
                  <a:srgbClr val="000000"/>
                </a:solidFill>
                <a:latin typeface="+mj-lt"/>
                <a:ea typeface="Times New Roman" panose="02020603050405020304" pitchFamily="18" charset="0"/>
                <a:hlinkClick r:id="rId4"/>
              </a:rPr>
              <a:t>https://doi.org/10.1117/12.3028600</a:t>
            </a:r>
            <a:endParaRPr lang="it-IT" sz="2400" dirty="0">
              <a:solidFill>
                <a:srgbClr val="000000"/>
              </a:solidFill>
              <a:effectLst/>
              <a:latin typeface="+mj-lt"/>
              <a:ea typeface="Times New Roman" panose="02020603050405020304" pitchFamily="18" charset="0"/>
            </a:endParaRPr>
          </a:p>
          <a:p>
            <a:pPr marL="342900" lvl="0" indent="-342900" algn="l">
              <a:buFont typeface="Symbol" panose="05050102010706020507" pitchFamily="18" charset="2"/>
              <a:buChar char=""/>
            </a:pPr>
            <a:r>
              <a:rPr lang="en-US" sz="1800" dirty="0">
                <a:solidFill>
                  <a:srgbClr val="000000"/>
                </a:solidFill>
                <a:effectLst/>
                <a:latin typeface="+mj-lt"/>
                <a:ea typeface="Times New Roman" panose="02020603050405020304" pitchFamily="18" charset="0"/>
              </a:rPr>
              <a:t>International Conference on Space Optics: ICSO 2024: “Using freeform optics for CubeSat</a:t>
            </a:r>
            <a:endParaRPr lang="it-IT" sz="2400" dirty="0">
              <a:solidFill>
                <a:srgbClr val="000000"/>
              </a:solidFill>
              <a:effectLst/>
              <a:latin typeface="+mj-lt"/>
              <a:ea typeface="Times New Roman" panose="02020603050405020304" pitchFamily="18" charset="0"/>
            </a:endParaRPr>
          </a:p>
          <a:p>
            <a:pPr marL="914400" algn="l">
              <a:buNone/>
            </a:pPr>
            <a:r>
              <a:rPr lang="en-US" sz="1800" dirty="0">
                <a:solidFill>
                  <a:srgbClr val="000000"/>
                </a:solidFill>
                <a:effectLst/>
                <a:latin typeface="+mj-lt"/>
                <a:ea typeface="Times New Roman" panose="02020603050405020304" pitchFamily="18" charset="0"/>
              </a:rPr>
              <a:t>optical layout: comparison between different telescopes architectures”.</a:t>
            </a:r>
          </a:p>
          <a:p>
            <a:pPr marL="914400"/>
            <a:r>
              <a:rPr lang="it-IT" dirty="0">
                <a:latin typeface="+mj-lt"/>
                <a:ea typeface="Calibri" panose="020F0502020204030204" pitchFamily="34" charset="0"/>
                <a:cs typeface="Calibri" panose="020F0502020204030204" pitchFamily="34" charset="0"/>
                <a:hlinkClick r:id="rId5"/>
              </a:rPr>
              <a:t>https://doi.org/10.1117/12.3071285</a:t>
            </a:r>
            <a:endParaRPr lang="it-IT" sz="2400" dirty="0">
              <a:effectLst/>
              <a:latin typeface="+mj-lt"/>
              <a:ea typeface="Calibri" panose="020F0502020204030204" pitchFamily="34" charset="0"/>
              <a:cs typeface="Calibri" panose="020F0502020204030204" pitchFamily="34" charset="0"/>
            </a:endParaRPr>
          </a:p>
          <a:p>
            <a:pPr marL="342900" lvl="0" indent="-342900" algn="l">
              <a:buFont typeface="Symbol" panose="05050102010706020507" pitchFamily="18" charset="2"/>
              <a:buChar char=""/>
            </a:pPr>
            <a:r>
              <a:rPr lang="en-US" sz="1800" dirty="0">
                <a:solidFill>
                  <a:srgbClr val="000000"/>
                </a:solidFill>
                <a:effectLst/>
                <a:latin typeface="+mj-lt"/>
                <a:ea typeface="Times New Roman" panose="02020603050405020304" pitchFamily="18" charset="0"/>
              </a:rPr>
              <a:t>SPIE, Optics and Photonics:” Optical Design of a freeform Hyperspectral camera for CubeSat”.</a:t>
            </a:r>
            <a:endParaRPr lang="it-IT" sz="2400" dirty="0">
              <a:solidFill>
                <a:srgbClr val="000000"/>
              </a:solidFill>
              <a:effectLst/>
              <a:latin typeface="+mj-lt"/>
              <a:ea typeface="Times New Roman" panose="02020603050405020304" pitchFamily="18" charset="0"/>
            </a:endParaRPr>
          </a:p>
        </p:txBody>
      </p:sp>
      <p:pic>
        <p:nvPicPr>
          <p:cNvPr id="5" name="Immagine 4" descr="Immagine che contiene testo, Elementi grafici, Carattere, logo&#10;&#10;Il contenuto generato dall'IA potrebbe non essere corretto.">
            <a:extLst>
              <a:ext uri="{FF2B5EF4-FFF2-40B4-BE49-F238E27FC236}">
                <a16:creationId xmlns:a16="http://schemas.microsoft.com/office/drawing/2014/main" id="{F20B1D7E-8167-BF0C-83D5-0F230E8AEF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4958" y="802619"/>
            <a:ext cx="2541495" cy="1429591"/>
          </a:xfrm>
          <a:prstGeom prst="rect">
            <a:avLst/>
          </a:prstGeom>
        </p:spPr>
      </p:pic>
    </p:spTree>
    <p:extLst>
      <p:ext uri="{BB962C8B-B14F-4D97-AF65-F5344CB8AC3E}">
        <p14:creationId xmlns:p14="http://schemas.microsoft.com/office/powerpoint/2010/main" val="269145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B789A83B-6BAA-5286-3E53-8E78181A7F5D}"/>
              </a:ext>
            </a:extLst>
          </p:cNvPr>
          <p:cNvSpPr txBox="1"/>
          <p:nvPr/>
        </p:nvSpPr>
        <p:spPr>
          <a:xfrm>
            <a:off x="230002" y="1357575"/>
            <a:ext cx="11472074" cy="4293483"/>
          </a:xfrm>
          <a:prstGeom prst="rect">
            <a:avLst/>
          </a:prstGeom>
          <a:noFill/>
        </p:spPr>
        <p:txBody>
          <a:bodyPr wrap="square" rtlCol="0">
            <a:spAutoFit/>
          </a:bodyPr>
          <a:lstStyle/>
          <a:p>
            <a:r>
              <a:rPr lang="it-IT" altLang="it-IT" sz="2000" b="1" dirty="0" err="1"/>
              <a:t>Freeform</a:t>
            </a:r>
            <a:r>
              <a:rPr lang="it-IT" altLang="it-IT" sz="2000" b="1" dirty="0"/>
              <a:t> </a:t>
            </a:r>
            <a:r>
              <a:rPr lang="it-IT" altLang="it-IT" sz="2000" b="1" dirty="0" err="1"/>
              <a:t>Optics</a:t>
            </a:r>
            <a:r>
              <a:rPr lang="it-IT" altLang="it-IT" sz="2000" dirty="0"/>
              <a:t> are optical </a:t>
            </a:r>
            <a:r>
              <a:rPr lang="it-IT" altLang="it-IT" sz="2000" dirty="0" err="1"/>
              <a:t>components</a:t>
            </a:r>
            <a:r>
              <a:rPr lang="it-IT" altLang="it-IT" sz="2000" dirty="0"/>
              <a:t> with a </a:t>
            </a:r>
            <a:r>
              <a:rPr lang="it-IT" altLang="it-IT" sz="2000" dirty="0" err="1"/>
              <a:t>surface</a:t>
            </a:r>
            <a:r>
              <a:rPr lang="it-IT" altLang="it-IT" sz="2000" dirty="0"/>
              <a:t> </a:t>
            </a:r>
            <a:r>
              <a:rPr lang="it-IT" altLang="it-IT" sz="2000" dirty="0" err="1"/>
              <a:t>that</a:t>
            </a:r>
            <a:r>
              <a:rPr lang="it-IT" altLang="it-IT" sz="2000" dirty="0"/>
              <a:t> </a:t>
            </a:r>
            <a:r>
              <a:rPr lang="it-IT" altLang="it-IT" sz="2000" dirty="0" err="1"/>
              <a:t>lacks</a:t>
            </a:r>
            <a:r>
              <a:rPr lang="it-IT" altLang="it-IT" sz="2000" dirty="0"/>
              <a:t> </a:t>
            </a:r>
            <a:r>
              <a:rPr lang="it-IT" altLang="it-IT" sz="2000" b="1" dirty="0" err="1"/>
              <a:t>translational</a:t>
            </a:r>
            <a:r>
              <a:rPr lang="it-IT" altLang="it-IT" sz="2000" b="1" dirty="0"/>
              <a:t> or </a:t>
            </a:r>
            <a:r>
              <a:rPr lang="it-IT" altLang="it-IT" sz="2000" b="1" dirty="0" err="1"/>
              <a:t>rotational</a:t>
            </a:r>
            <a:r>
              <a:rPr lang="it-IT" altLang="it-IT" sz="2000" b="1" dirty="0"/>
              <a:t> </a:t>
            </a:r>
            <a:r>
              <a:rPr lang="it-IT" altLang="it-IT" sz="2000" b="1" dirty="0" err="1"/>
              <a:t>symmetry</a:t>
            </a:r>
            <a:r>
              <a:rPr lang="it-IT" altLang="it-IT" sz="2000" dirty="0"/>
              <a:t>:</a:t>
            </a:r>
          </a:p>
          <a:p>
            <a:pPr marL="285750" indent="-285750">
              <a:buFont typeface="Arial" panose="020B0604020202020204" pitchFamily="34" charset="0"/>
              <a:buChar char="•"/>
            </a:pPr>
            <a:r>
              <a:rPr lang="it-IT" altLang="it-IT" sz="2000" dirty="0" err="1"/>
              <a:t>Their</a:t>
            </a:r>
            <a:r>
              <a:rPr lang="it-IT" altLang="it-IT" sz="2000" dirty="0"/>
              <a:t> </a:t>
            </a:r>
            <a:r>
              <a:rPr lang="it-IT" altLang="it-IT" sz="2000" dirty="0" err="1"/>
              <a:t>complex</a:t>
            </a:r>
            <a:r>
              <a:rPr lang="it-IT" altLang="it-IT" sz="2000" dirty="0"/>
              <a:t> </a:t>
            </a:r>
            <a:r>
              <a:rPr lang="it-IT" altLang="it-IT" sz="2000" dirty="0" err="1"/>
              <a:t>surfaces</a:t>
            </a:r>
            <a:r>
              <a:rPr lang="it-IT" altLang="it-IT" sz="2000" dirty="0"/>
              <a:t> are </a:t>
            </a:r>
            <a:r>
              <a:rPr lang="it-IT" altLang="it-IT" sz="2000" dirty="0" err="1"/>
              <a:t>defined</a:t>
            </a:r>
            <a:r>
              <a:rPr lang="it-IT" altLang="it-IT" sz="2000" dirty="0"/>
              <a:t> by </a:t>
            </a:r>
            <a:r>
              <a:rPr lang="it-IT" altLang="it-IT" sz="2000" dirty="0" err="1"/>
              <a:t>mathematical</a:t>
            </a:r>
            <a:r>
              <a:rPr lang="it-IT" altLang="it-IT" sz="2000" dirty="0"/>
              <a:t> </a:t>
            </a:r>
            <a:r>
              <a:rPr lang="it-IT" altLang="it-IT" sz="2000" dirty="0" err="1"/>
              <a:t>polynomials</a:t>
            </a:r>
            <a:r>
              <a:rPr lang="it-IT" altLang="it-IT" sz="2000" dirty="0"/>
              <a:t>.</a:t>
            </a:r>
          </a:p>
          <a:p>
            <a:pPr marL="285750" indent="-285750">
              <a:buFont typeface="Arial" panose="020B0604020202020204" pitchFamily="34" charset="0"/>
              <a:buChar char="•"/>
            </a:pPr>
            <a:r>
              <a:rPr lang="it-IT" altLang="it-IT" sz="2000" dirty="0" err="1"/>
              <a:t>They</a:t>
            </a:r>
            <a:r>
              <a:rPr lang="it-IT" altLang="it-IT" sz="2000" dirty="0"/>
              <a:t> </a:t>
            </a:r>
            <a:r>
              <a:rPr lang="it-IT" altLang="it-IT" sz="2000" dirty="0" err="1"/>
              <a:t>offer</a:t>
            </a:r>
            <a:r>
              <a:rPr lang="it-IT" altLang="it-IT" sz="2000" dirty="0"/>
              <a:t> </a:t>
            </a:r>
            <a:r>
              <a:rPr lang="it-IT" altLang="it-IT" sz="2000" dirty="0" err="1"/>
              <a:t>unprecedented</a:t>
            </a:r>
            <a:r>
              <a:rPr lang="it-IT" altLang="it-IT" sz="2000" dirty="0"/>
              <a:t> design </a:t>
            </a:r>
            <a:r>
              <a:rPr lang="it-IT" altLang="it-IT" sz="2000" dirty="0" err="1"/>
              <a:t>freedom</a:t>
            </a:r>
            <a:r>
              <a:rPr lang="it-IT" altLang="it-IT" sz="2000" dirty="0"/>
              <a:t> for compact and high-performance systems.</a:t>
            </a:r>
          </a:p>
          <a:p>
            <a:endParaRPr lang="it-IT" altLang="it-IT" sz="2000" dirty="0"/>
          </a:p>
          <a:p>
            <a:pPr lvl="0" algn="just" eaLnBrk="0" fontAlgn="base" hangingPunct="0">
              <a:spcBef>
                <a:spcPts val="600"/>
              </a:spcBef>
              <a:spcAft>
                <a:spcPct val="0"/>
              </a:spcAft>
            </a:pPr>
            <a:r>
              <a:rPr lang="it-IT" altLang="it-IT" sz="2000" b="1" dirty="0" err="1"/>
              <a:t>Nodal</a:t>
            </a:r>
            <a:r>
              <a:rPr lang="it-IT" altLang="it-IT" sz="2000" b="1" dirty="0"/>
              <a:t> </a:t>
            </a:r>
            <a:r>
              <a:rPr lang="it-IT" altLang="it-IT" sz="2000" b="1" dirty="0" err="1"/>
              <a:t>Aberration</a:t>
            </a:r>
            <a:r>
              <a:rPr lang="it-IT" altLang="it-IT" sz="2000" b="1" dirty="0"/>
              <a:t> Theory (NAT) </a:t>
            </a:r>
            <a:r>
              <a:rPr lang="it-IT" altLang="it-IT" sz="2000" dirty="0" err="1"/>
              <a:t>is</a:t>
            </a:r>
            <a:r>
              <a:rPr lang="it-IT" altLang="it-IT" sz="2000" dirty="0"/>
              <a:t>  a </a:t>
            </a:r>
            <a:r>
              <a:rPr lang="it-IT" altLang="it-IT" sz="2000" dirty="0" err="1"/>
              <a:t>fundamental</a:t>
            </a:r>
            <a:r>
              <a:rPr lang="it-IT" altLang="it-IT" sz="2000" dirty="0"/>
              <a:t> framework </a:t>
            </a:r>
            <a:r>
              <a:rPr lang="it-IT" altLang="it-IT" sz="2000" dirty="0" err="1"/>
              <a:t>used</a:t>
            </a:r>
            <a:r>
              <a:rPr lang="it-IT" altLang="it-IT" sz="2000" dirty="0"/>
              <a:t> to </a:t>
            </a:r>
            <a:r>
              <a:rPr lang="it-IT" altLang="it-IT" sz="2000" dirty="0" err="1"/>
              <a:t>describe</a:t>
            </a:r>
            <a:r>
              <a:rPr lang="it-IT" altLang="it-IT" sz="2000" dirty="0"/>
              <a:t> and </a:t>
            </a:r>
            <a:r>
              <a:rPr lang="it-IT" altLang="it-IT" sz="2000" dirty="0" err="1"/>
              <a:t>understand</a:t>
            </a:r>
            <a:r>
              <a:rPr lang="it-IT" altLang="it-IT" sz="2000" dirty="0"/>
              <a:t> the </a:t>
            </a:r>
            <a:r>
              <a:rPr lang="it-IT" altLang="it-IT" sz="2000" dirty="0" err="1"/>
              <a:t>aberration</a:t>
            </a:r>
            <a:r>
              <a:rPr lang="it-IT" altLang="it-IT" sz="2000" dirty="0"/>
              <a:t> </a:t>
            </a:r>
            <a:r>
              <a:rPr lang="it-IT" altLang="it-IT" sz="2000" dirty="0" err="1"/>
              <a:t>properties</a:t>
            </a:r>
            <a:r>
              <a:rPr lang="it-IT" altLang="it-IT" sz="2000" dirty="0"/>
              <a:t> of optical systems </a:t>
            </a:r>
            <a:r>
              <a:rPr lang="it-IT" altLang="it-IT" sz="2000" dirty="0" err="1"/>
              <a:t>that</a:t>
            </a:r>
            <a:r>
              <a:rPr lang="it-IT" altLang="it-IT" sz="2000" dirty="0"/>
              <a:t> </a:t>
            </a:r>
            <a:r>
              <a:rPr lang="it-IT" altLang="it-IT" sz="2000" dirty="0" err="1"/>
              <a:t>lack</a:t>
            </a:r>
            <a:r>
              <a:rPr lang="it-IT" altLang="it-IT" sz="2000" dirty="0"/>
              <a:t> </a:t>
            </a:r>
            <a:r>
              <a:rPr lang="it-IT" altLang="it-IT" sz="2000" dirty="0" err="1"/>
              <a:t>symmetry</a:t>
            </a:r>
            <a:r>
              <a:rPr lang="it-IT" altLang="it-IT" sz="2000" dirty="0"/>
              <a:t>.</a:t>
            </a:r>
          </a:p>
          <a:p>
            <a:pPr marL="342900" indent="-342900" algn="just" eaLnBrk="0" fontAlgn="base" hangingPunct="0">
              <a:lnSpc>
                <a:spcPct val="100000"/>
              </a:lnSpc>
              <a:spcBef>
                <a:spcPts val="600"/>
              </a:spcBef>
              <a:spcAft>
                <a:spcPct val="0"/>
              </a:spcAft>
              <a:buFont typeface="Arial" panose="020B0604020202020204" pitchFamily="34" charset="0"/>
              <a:buChar char="•"/>
            </a:pPr>
            <a:r>
              <a:rPr lang="it-IT" altLang="it-IT" sz="2000" dirty="0" err="1"/>
              <a:t>It</a:t>
            </a:r>
            <a:r>
              <a:rPr lang="it-IT" altLang="it-IT" sz="2000" dirty="0"/>
              <a:t> </a:t>
            </a:r>
            <a:r>
              <a:rPr lang="it-IT" altLang="it-IT" sz="2000" dirty="0" err="1"/>
              <a:t>was</a:t>
            </a:r>
            <a:r>
              <a:rPr lang="it-IT" altLang="it-IT" sz="2000" dirty="0"/>
              <a:t> </a:t>
            </a:r>
            <a:r>
              <a:rPr lang="it-IT" altLang="it-IT" sz="2000" dirty="0" err="1"/>
              <a:t>originally</a:t>
            </a:r>
            <a:r>
              <a:rPr lang="it-IT" altLang="it-IT" sz="2000" dirty="0"/>
              <a:t> </a:t>
            </a:r>
            <a:r>
              <a:rPr lang="it-IT" altLang="it-IT" sz="2000" dirty="0" err="1"/>
              <a:t>developed</a:t>
            </a:r>
            <a:r>
              <a:rPr lang="it-IT" altLang="it-IT" sz="2000" dirty="0"/>
              <a:t> to </a:t>
            </a:r>
            <a:r>
              <a:rPr lang="it-IT" altLang="it-IT" sz="2000" dirty="0" err="1"/>
              <a:t>analyze</a:t>
            </a:r>
            <a:r>
              <a:rPr lang="it-IT" altLang="it-IT" sz="2000" dirty="0"/>
              <a:t> the </a:t>
            </a:r>
            <a:r>
              <a:rPr lang="it-IT" altLang="it-IT" sz="2000" dirty="0" err="1"/>
              <a:t>effects</a:t>
            </a:r>
            <a:r>
              <a:rPr lang="it-IT" altLang="it-IT" sz="2000" dirty="0"/>
              <a:t> of </a:t>
            </a:r>
            <a:r>
              <a:rPr lang="it-IT" altLang="it-IT" sz="2000" dirty="0" err="1"/>
              <a:t>misalignment</a:t>
            </a:r>
            <a:r>
              <a:rPr lang="it-IT" altLang="it-IT" sz="2000" dirty="0"/>
              <a:t> (e.g., </a:t>
            </a:r>
            <a:r>
              <a:rPr lang="it-IT" altLang="it-IT" sz="2000" dirty="0" err="1"/>
              <a:t>tilted</a:t>
            </a:r>
            <a:r>
              <a:rPr lang="it-IT" altLang="it-IT" sz="2000" dirty="0"/>
              <a:t> or </a:t>
            </a:r>
            <a:r>
              <a:rPr lang="it-IT" altLang="it-IT" sz="2000" dirty="0" err="1"/>
              <a:t>decentered</a:t>
            </a:r>
            <a:r>
              <a:rPr lang="it-IT" altLang="it-IT" sz="2000" dirty="0"/>
              <a:t> </a:t>
            </a:r>
            <a:r>
              <a:rPr lang="it-IT" altLang="it-IT" sz="2000" dirty="0" err="1"/>
              <a:t>lenses</a:t>
            </a:r>
            <a:r>
              <a:rPr lang="it-IT" altLang="it-IT" sz="2000" dirty="0"/>
              <a:t>) in </a:t>
            </a:r>
            <a:r>
              <a:rPr lang="it-IT" altLang="it-IT" sz="2000" dirty="0" err="1"/>
              <a:t>traditional</a:t>
            </a:r>
            <a:r>
              <a:rPr lang="it-IT" altLang="it-IT" sz="2000" dirty="0"/>
              <a:t> systems.</a:t>
            </a:r>
          </a:p>
          <a:p>
            <a:pPr marL="342900" indent="-342900" algn="just" eaLnBrk="0" fontAlgn="base" hangingPunct="0">
              <a:lnSpc>
                <a:spcPct val="100000"/>
              </a:lnSpc>
              <a:spcBef>
                <a:spcPts val="600"/>
              </a:spcBef>
              <a:spcAft>
                <a:spcPct val="0"/>
              </a:spcAft>
              <a:buFont typeface="Arial" panose="020B0604020202020204" pitchFamily="34" charset="0"/>
              <a:buChar char="•"/>
            </a:pPr>
            <a:r>
              <a:rPr lang="it-IT" altLang="it-IT" sz="2000" dirty="0"/>
              <a:t>NAT </a:t>
            </a:r>
            <a:r>
              <a:rPr lang="it-IT" altLang="it-IT" sz="2000" dirty="0" err="1"/>
              <a:t>is</a:t>
            </a:r>
            <a:r>
              <a:rPr lang="it-IT" altLang="it-IT" sz="2000" dirty="0"/>
              <a:t> the key </a:t>
            </a:r>
            <a:r>
              <a:rPr lang="it-IT" altLang="it-IT" sz="2000" dirty="0" err="1"/>
              <a:t>analytical</a:t>
            </a:r>
            <a:r>
              <a:rPr lang="it-IT" altLang="it-IT" sz="2000" dirty="0"/>
              <a:t> tool for </a:t>
            </a:r>
            <a:r>
              <a:rPr lang="it-IT" altLang="it-IT" sz="2000" dirty="0" err="1"/>
              <a:t>designing</a:t>
            </a:r>
            <a:r>
              <a:rPr lang="it-IT" altLang="it-IT" sz="2000" dirty="0"/>
              <a:t> and </a:t>
            </a:r>
            <a:r>
              <a:rPr lang="it-IT" altLang="it-IT" sz="2000" dirty="0" err="1"/>
              <a:t>tolerancing</a:t>
            </a:r>
            <a:r>
              <a:rPr lang="it-IT" altLang="it-IT" sz="2000" dirty="0"/>
              <a:t> </a:t>
            </a:r>
            <a:r>
              <a:rPr lang="it-IT" altLang="it-IT" sz="2000" dirty="0" err="1"/>
              <a:t>freeform</a:t>
            </a:r>
            <a:r>
              <a:rPr lang="it-IT" altLang="it-IT" sz="2000" dirty="0"/>
              <a:t> </a:t>
            </a:r>
            <a:r>
              <a:rPr lang="it-IT" altLang="it-IT" sz="2000" dirty="0" err="1"/>
              <a:t>optics</a:t>
            </a:r>
            <a:r>
              <a:rPr lang="it-IT" altLang="it-IT" sz="2000" dirty="0"/>
              <a:t>, </a:t>
            </a:r>
            <a:r>
              <a:rPr lang="it-IT" altLang="it-IT" sz="2000" dirty="0" err="1"/>
              <a:t>as</a:t>
            </a:r>
            <a:r>
              <a:rPr lang="it-IT" altLang="it-IT" sz="2000" dirty="0"/>
              <a:t> </a:t>
            </a:r>
            <a:r>
              <a:rPr lang="it-IT" altLang="it-IT" sz="2000" dirty="0" err="1"/>
              <a:t>it</a:t>
            </a:r>
            <a:r>
              <a:rPr lang="it-IT" altLang="it-IT" sz="2000" dirty="0"/>
              <a:t> </a:t>
            </a:r>
            <a:r>
              <a:rPr lang="it-IT" altLang="it-IT" sz="2000" dirty="0" err="1"/>
              <a:t>predicts</a:t>
            </a:r>
            <a:r>
              <a:rPr lang="it-IT" altLang="it-IT" sz="2000" dirty="0"/>
              <a:t> </a:t>
            </a:r>
            <a:r>
              <a:rPr lang="it-IT" altLang="it-IT" sz="2000" dirty="0" err="1"/>
              <a:t>how</a:t>
            </a:r>
            <a:r>
              <a:rPr lang="it-IT" altLang="it-IT" sz="2000" dirty="0"/>
              <a:t> </a:t>
            </a:r>
            <a:r>
              <a:rPr lang="it-IT" altLang="it-IT" sz="2000" dirty="0" err="1"/>
              <a:t>aberration</a:t>
            </a:r>
            <a:r>
              <a:rPr lang="it-IT" altLang="it-IT" sz="2000" dirty="0"/>
              <a:t> works with </a:t>
            </a:r>
            <a:r>
              <a:rPr lang="it-IT" altLang="it-IT" sz="2000" dirty="0" err="1"/>
              <a:t>respect</a:t>
            </a:r>
            <a:r>
              <a:rPr lang="it-IT" altLang="it-IT" sz="2000" dirty="0"/>
              <a:t> to the position of the </a:t>
            </a:r>
            <a:r>
              <a:rPr lang="it-IT" altLang="it-IT" sz="2000" dirty="0" err="1"/>
              <a:t>surface</a:t>
            </a:r>
            <a:r>
              <a:rPr lang="it-IT" altLang="it-IT" sz="2000" dirty="0"/>
              <a:t> in the system, </a:t>
            </a:r>
            <a:r>
              <a:rPr lang="it-IT" altLang="it-IT" sz="2000" dirty="0" err="1"/>
              <a:t>allowing</a:t>
            </a:r>
            <a:r>
              <a:rPr lang="it-IT" altLang="it-IT" sz="2000" dirty="0"/>
              <a:t> to control </a:t>
            </a:r>
            <a:r>
              <a:rPr lang="it-IT" altLang="it-IT" sz="2000" dirty="0" err="1"/>
              <a:t>them</a:t>
            </a:r>
            <a:r>
              <a:rPr lang="it-IT" altLang="it-IT" sz="2000" dirty="0"/>
              <a:t> </a:t>
            </a:r>
            <a:r>
              <a:rPr lang="it-IT" altLang="it-IT" sz="2000" dirty="0" err="1"/>
              <a:t>during</a:t>
            </a:r>
            <a:r>
              <a:rPr lang="it-IT" altLang="it-IT" sz="2000" dirty="0"/>
              <a:t> the design for </a:t>
            </a:r>
            <a:r>
              <a:rPr lang="it-IT" altLang="it-IT" sz="2000" dirty="0" err="1"/>
              <a:t>optimal</a:t>
            </a:r>
            <a:r>
              <a:rPr lang="it-IT" altLang="it-IT" sz="2000" dirty="0"/>
              <a:t> image </a:t>
            </a:r>
            <a:r>
              <a:rPr lang="it-IT" altLang="it-IT" sz="2000" dirty="0" err="1"/>
              <a:t>quality</a:t>
            </a:r>
            <a:r>
              <a:rPr lang="it-IT" altLang="it-IT" sz="2000" dirty="0"/>
              <a:t>.</a:t>
            </a:r>
          </a:p>
          <a:p>
            <a:pPr marL="285750" indent="-285750">
              <a:buFont typeface="Arial" panose="020B0604020202020204" pitchFamily="34" charset="0"/>
              <a:buChar char="•"/>
            </a:pPr>
            <a:endParaRPr lang="it-IT" sz="1600" dirty="0"/>
          </a:p>
        </p:txBody>
      </p:sp>
      <p:sp>
        <p:nvSpPr>
          <p:cNvPr id="8" name="Titolo 1">
            <a:extLst>
              <a:ext uri="{FF2B5EF4-FFF2-40B4-BE49-F238E27FC236}">
                <a16:creationId xmlns:a16="http://schemas.microsoft.com/office/drawing/2014/main" id="{A902D243-26F5-39B5-BFBD-950B8A333CDA}"/>
              </a:ext>
            </a:extLst>
          </p:cNvPr>
          <p:cNvSpPr txBox="1">
            <a:spLocks/>
          </p:cNvSpPr>
          <p:nvPr/>
        </p:nvSpPr>
        <p:spPr>
          <a:xfrm>
            <a:off x="2886692" y="340220"/>
            <a:ext cx="5975205" cy="471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3200" dirty="0">
                <a:solidFill>
                  <a:schemeClr val="bg1"/>
                </a:solidFill>
              </a:rPr>
              <a:t>Freeform optics</a:t>
            </a:r>
          </a:p>
        </p:txBody>
      </p:sp>
      <p:pic>
        <p:nvPicPr>
          <p:cNvPr id="2" name="Immagine 1">
            <a:extLst>
              <a:ext uri="{FF2B5EF4-FFF2-40B4-BE49-F238E27FC236}">
                <a16:creationId xmlns:a16="http://schemas.microsoft.com/office/drawing/2014/main" id="{A82551AB-1568-8EB9-9AE1-ECE404657757}"/>
              </a:ext>
            </a:extLst>
          </p:cNvPr>
          <p:cNvPicPr>
            <a:picLocks noChangeAspect="1"/>
          </p:cNvPicPr>
          <p:nvPr/>
        </p:nvPicPr>
        <p:blipFill>
          <a:blip r:embed="rId2"/>
          <a:stretch>
            <a:fillRect/>
          </a:stretch>
        </p:blipFill>
        <p:spPr>
          <a:xfrm>
            <a:off x="9333151" y="190127"/>
            <a:ext cx="1085850" cy="771525"/>
          </a:xfrm>
          <a:prstGeom prst="rect">
            <a:avLst/>
          </a:prstGeom>
        </p:spPr>
      </p:pic>
      <p:pic>
        <p:nvPicPr>
          <p:cNvPr id="3" name="Immagine 2">
            <a:extLst>
              <a:ext uri="{FF2B5EF4-FFF2-40B4-BE49-F238E27FC236}">
                <a16:creationId xmlns:a16="http://schemas.microsoft.com/office/drawing/2014/main" id="{52D9BAF1-CC4E-C2B5-FA36-F5A6C3658A8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6800" b="19200"/>
          <a:stretch/>
        </p:blipFill>
        <p:spPr>
          <a:xfrm>
            <a:off x="10406380" y="91440"/>
            <a:ext cx="1602740" cy="1025754"/>
          </a:xfrm>
          <a:prstGeom prst="rect">
            <a:avLst/>
          </a:prstGeom>
        </p:spPr>
      </p:pic>
    </p:spTree>
    <p:extLst>
      <p:ext uri="{BB962C8B-B14F-4D97-AF65-F5344CB8AC3E}">
        <p14:creationId xmlns:p14="http://schemas.microsoft.com/office/powerpoint/2010/main" val="2995158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2075578" y="902427"/>
            <a:ext cx="7772400" cy="11025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err="1">
                <a:solidFill>
                  <a:schemeClr val="bg1"/>
                </a:solidFill>
              </a:rPr>
              <a:t>Thanks</a:t>
            </a:r>
            <a:r>
              <a:rPr lang="it-IT" dirty="0">
                <a:solidFill>
                  <a:schemeClr val="bg1"/>
                </a:solidFill>
              </a:rPr>
              <a:t> for the </a:t>
            </a:r>
            <a:r>
              <a:rPr lang="it-IT" dirty="0" err="1">
                <a:solidFill>
                  <a:schemeClr val="bg1"/>
                </a:solidFill>
              </a:rPr>
              <a:t>attention</a:t>
            </a:r>
            <a:endParaRPr lang="en-US" dirty="0">
              <a:solidFill>
                <a:schemeClr val="bg1"/>
              </a:solidFill>
            </a:endParaRPr>
          </a:p>
        </p:txBody>
      </p:sp>
    </p:spTree>
    <p:extLst>
      <p:ext uri="{BB962C8B-B14F-4D97-AF65-F5344CB8AC3E}">
        <p14:creationId xmlns:p14="http://schemas.microsoft.com/office/powerpoint/2010/main" val="128266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egnaposto contenuto 8">
            <a:extLst>
              <a:ext uri="{FF2B5EF4-FFF2-40B4-BE49-F238E27FC236}">
                <a16:creationId xmlns:a16="http://schemas.microsoft.com/office/drawing/2014/main" id="{F641BDC2-ECC0-D2FF-5915-9332FEDA3EF9}"/>
              </a:ext>
            </a:extLst>
          </p:cNvPr>
          <p:cNvGraphicFramePr>
            <a:graphicFrameLocks noGrp="1"/>
          </p:cNvGraphicFramePr>
          <p:nvPr>
            <p:ph sz="quarter" idx="12"/>
            <p:extLst>
              <p:ext uri="{D42A27DB-BD31-4B8C-83A1-F6EECF244321}">
                <p14:modId xmlns:p14="http://schemas.microsoft.com/office/powerpoint/2010/main" val="692809940"/>
              </p:ext>
            </p:extLst>
          </p:nvPr>
        </p:nvGraphicFramePr>
        <p:xfrm>
          <a:off x="6284153" y="2072068"/>
          <a:ext cx="3781234" cy="179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olo 1">
            <a:extLst>
              <a:ext uri="{FF2B5EF4-FFF2-40B4-BE49-F238E27FC236}">
                <a16:creationId xmlns:a16="http://schemas.microsoft.com/office/drawing/2014/main" id="{F248C6FA-4ED3-035D-7734-D738E6F0CBEE}"/>
              </a:ext>
            </a:extLst>
          </p:cNvPr>
          <p:cNvSpPr txBox="1">
            <a:spLocks/>
          </p:cNvSpPr>
          <p:nvPr/>
        </p:nvSpPr>
        <p:spPr>
          <a:xfrm>
            <a:off x="2886692" y="340220"/>
            <a:ext cx="6610599" cy="471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3200" dirty="0">
                <a:solidFill>
                  <a:schemeClr val="bg1"/>
                </a:solidFill>
              </a:rPr>
              <a:t>Freeform optics on large satellites</a:t>
            </a:r>
          </a:p>
        </p:txBody>
      </p:sp>
      <p:graphicFrame>
        <p:nvGraphicFramePr>
          <p:cNvPr id="10" name="Segnaposto contenuto 8">
            <a:extLst>
              <a:ext uri="{FF2B5EF4-FFF2-40B4-BE49-F238E27FC236}">
                <a16:creationId xmlns:a16="http://schemas.microsoft.com/office/drawing/2014/main" id="{71F026BD-7D03-F2A4-B20A-84AC20AE3AB9}"/>
              </a:ext>
            </a:extLst>
          </p:cNvPr>
          <p:cNvGraphicFramePr>
            <a:graphicFrameLocks/>
          </p:cNvGraphicFramePr>
          <p:nvPr>
            <p:extLst>
              <p:ext uri="{D42A27DB-BD31-4B8C-83A1-F6EECF244321}">
                <p14:modId xmlns:p14="http://schemas.microsoft.com/office/powerpoint/2010/main" val="2952845093"/>
              </p:ext>
            </p:extLst>
          </p:nvPr>
        </p:nvGraphicFramePr>
        <p:xfrm>
          <a:off x="4831772" y="4271551"/>
          <a:ext cx="3493385" cy="17942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Segnaposto contenuto 8">
            <a:extLst>
              <a:ext uri="{FF2B5EF4-FFF2-40B4-BE49-F238E27FC236}">
                <a16:creationId xmlns:a16="http://schemas.microsoft.com/office/drawing/2014/main" id="{AA852502-DAF6-70D6-3210-E097F9F29791}"/>
              </a:ext>
            </a:extLst>
          </p:cNvPr>
          <p:cNvGraphicFramePr>
            <a:graphicFrameLocks/>
          </p:cNvGraphicFramePr>
          <p:nvPr>
            <p:extLst>
              <p:ext uri="{D42A27DB-BD31-4B8C-83A1-F6EECF244321}">
                <p14:modId xmlns:p14="http://schemas.microsoft.com/office/powerpoint/2010/main" val="3023948662"/>
              </p:ext>
            </p:extLst>
          </p:nvPr>
        </p:nvGraphicFramePr>
        <p:xfrm>
          <a:off x="8530936" y="4272438"/>
          <a:ext cx="2722419" cy="179427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13" name="Connettore curvo 12">
            <a:extLst>
              <a:ext uri="{FF2B5EF4-FFF2-40B4-BE49-F238E27FC236}">
                <a16:creationId xmlns:a16="http://schemas.microsoft.com/office/drawing/2014/main" id="{730D2973-27CD-F8FF-8386-98F1FEE05CEA}"/>
              </a:ext>
            </a:extLst>
          </p:cNvPr>
          <p:cNvCxnSpPr>
            <a:cxnSpLocks/>
            <a:endCxn id="10" idx="0"/>
          </p:cNvCxnSpPr>
          <p:nvPr/>
        </p:nvCxnSpPr>
        <p:spPr>
          <a:xfrm rot="5400000">
            <a:off x="6553571" y="3577235"/>
            <a:ext cx="719210" cy="669423"/>
          </a:xfrm>
          <a:prstGeom prst="curvedConnector3">
            <a:avLst>
              <a:gd name="adj1" fmla="val 39886"/>
            </a:avLst>
          </a:prstGeom>
          <a:ln>
            <a:tailEnd type="triangle"/>
          </a:ln>
        </p:spPr>
        <p:style>
          <a:lnRef idx="3">
            <a:schemeClr val="dk1"/>
          </a:lnRef>
          <a:fillRef idx="0">
            <a:schemeClr val="dk1"/>
          </a:fillRef>
          <a:effectRef idx="2">
            <a:schemeClr val="dk1"/>
          </a:effectRef>
          <a:fontRef idx="minor">
            <a:schemeClr val="tx1"/>
          </a:fontRef>
        </p:style>
      </p:cxnSp>
      <p:cxnSp>
        <p:nvCxnSpPr>
          <p:cNvPr id="16" name="Connettore curvo 15">
            <a:extLst>
              <a:ext uri="{FF2B5EF4-FFF2-40B4-BE49-F238E27FC236}">
                <a16:creationId xmlns:a16="http://schemas.microsoft.com/office/drawing/2014/main" id="{699439C8-3EA1-A86F-191A-7C04EBC9F066}"/>
              </a:ext>
            </a:extLst>
          </p:cNvPr>
          <p:cNvCxnSpPr>
            <a:cxnSpLocks/>
            <a:endCxn id="11" idx="0"/>
          </p:cNvCxnSpPr>
          <p:nvPr/>
        </p:nvCxnSpPr>
        <p:spPr>
          <a:xfrm rot="16200000" flipH="1">
            <a:off x="9222981" y="3603274"/>
            <a:ext cx="719208" cy="619120"/>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pic>
        <p:nvPicPr>
          <p:cNvPr id="24" name="Immagine 23">
            <a:extLst>
              <a:ext uri="{FF2B5EF4-FFF2-40B4-BE49-F238E27FC236}">
                <a16:creationId xmlns:a16="http://schemas.microsoft.com/office/drawing/2014/main" id="{48CD897B-DF71-0541-544E-F23DC12C3F4F}"/>
              </a:ext>
            </a:extLst>
          </p:cNvPr>
          <p:cNvPicPr>
            <a:picLocks noChangeAspect="1"/>
          </p:cNvPicPr>
          <p:nvPr/>
        </p:nvPicPr>
        <p:blipFill>
          <a:blip r:embed="rId17"/>
          <a:srcRect r="10468" b="5418"/>
          <a:stretch>
            <a:fillRect/>
          </a:stretch>
        </p:blipFill>
        <p:spPr>
          <a:xfrm>
            <a:off x="85608" y="1917994"/>
            <a:ext cx="4653050" cy="2889248"/>
          </a:xfrm>
          <a:prstGeom prst="rect">
            <a:avLst/>
          </a:prstGeom>
        </p:spPr>
      </p:pic>
      <p:sp>
        <p:nvSpPr>
          <p:cNvPr id="25" name="Titolo 7">
            <a:extLst>
              <a:ext uri="{FF2B5EF4-FFF2-40B4-BE49-F238E27FC236}">
                <a16:creationId xmlns:a16="http://schemas.microsoft.com/office/drawing/2014/main" id="{4DEA416E-7A92-5450-FF44-8A4E0535E139}"/>
              </a:ext>
            </a:extLst>
          </p:cNvPr>
          <p:cNvSpPr>
            <a:spLocks noGrp="1"/>
          </p:cNvSpPr>
          <p:nvPr>
            <p:ph type="title"/>
          </p:nvPr>
        </p:nvSpPr>
        <p:spPr>
          <a:xfrm>
            <a:off x="456000" y="1153221"/>
            <a:ext cx="11736000" cy="1188000"/>
          </a:xfrm>
        </p:spPr>
        <p:txBody>
          <a:bodyPr>
            <a:normAutofit/>
          </a:bodyPr>
          <a:lstStyle/>
          <a:p>
            <a:r>
              <a:rPr lang="it-IT" sz="2500" b="0" dirty="0">
                <a:cs typeface="Times New Roman" panose="02020603050405020304" pitchFamily="18" charset="0"/>
              </a:rPr>
              <a:t>Study of the maximum FOV </a:t>
            </a:r>
            <a:r>
              <a:rPr lang="it-IT" sz="2500" b="0" dirty="0" err="1">
                <a:cs typeface="Times New Roman" panose="02020603050405020304" pitchFamily="18" charset="0"/>
              </a:rPr>
              <a:t>achievable</a:t>
            </a:r>
            <a:r>
              <a:rPr lang="it-IT" sz="2500" b="0" dirty="0">
                <a:cs typeface="Times New Roman" panose="02020603050405020304" pitchFamily="18" charset="0"/>
              </a:rPr>
              <a:t> with a FF </a:t>
            </a:r>
            <a:r>
              <a:rPr lang="it-IT" sz="2500" b="0" dirty="0" err="1">
                <a:cs typeface="Times New Roman" panose="02020603050405020304" pitchFamily="18" charset="0"/>
              </a:rPr>
              <a:t>Offner</a:t>
            </a:r>
            <a:r>
              <a:rPr lang="it-IT" sz="2500" b="0" dirty="0">
                <a:cs typeface="Times New Roman" panose="02020603050405020304" pitchFamily="18" charset="0"/>
              </a:rPr>
              <a:t> </a:t>
            </a:r>
            <a:r>
              <a:rPr lang="it-IT" sz="2500" b="0" dirty="0" err="1">
                <a:cs typeface="Times New Roman" panose="02020603050405020304" pitchFamily="18" charset="0"/>
              </a:rPr>
              <a:t>spectrometer</a:t>
            </a:r>
            <a:r>
              <a:rPr lang="it-IT" sz="2500" b="0" dirty="0">
                <a:cs typeface="Times New Roman" panose="02020603050405020304" pitchFamily="18" charset="0"/>
              </a:rPr>
              <a:t>:</a:t>
            </a:r>
            <a:br>
              <a:rPr lang="it-IT" sz="6000" b="0" dirty="0">
                <a:cs typeface="Times New Roman" panose="02020603050405020304" pitchFamily="18" charset="0"/>
              </a:rPr>
            </a:br>
            <a:endParaRPr lang="it-IT" b="0" dirty="0"/>
          </a:p>
        </p:txBody>
      </p:sp>
      <p:pic>
        <p:nvPicPr>
          <p:cNvPr id="2" name="Immagine 1">
            <a:extLst>
              <a:ext uri="{FF2B5EF4-FFF2-40B4-BE49-F238E27FC236}">
                <a16:creationId xmlns:a16="http://schemas.microsoft.com/office/drawing/2014/main" id="{F3CCFA8B-3D5A-5F9E-31A8-2935871B9FAD}"/>
              </a:ext>
            </a:extLst>
          </p:cNvPr>
          <p:cNvPicPr>
            <a:picLocks noChangeAspect="1"/>
          </p:cNvPicPr>
          <p:nvPr/>
        </p:nvPicPr>
        <p:blipFill>
          <a:blip r:embed="rId18"/>
          <a:stretch>
            <a:fillRect/>
          </a:stretch>
        </p:blipFill>
        <p:spPr>
          <a:xfrm>
            <a:off x="9333151" y="190127"/>
            <a:ext cx="1085850" cy="771525"/>
          </a:xfrm>
          <a:prstGeom prst="rect">
            <a:avLst/>
          </a:prstGeom>
        </p:spPr>
      </p:pic>
      <p:pic>
        <p:nvPicPr>
          <p:cNvPr id="3" name="Immagine 2">
            <a:extLst>
              <a:ext uri="{FF2B5EF4-FFF2-40B4-BE49-F238E27FC236}">
                <a16:creationId xmlns:a16="http://schemas.microsoft.com/office/drawing/2014/main" id="{D773B7D4-0022-3C95-33A6-A6AE9183DF18}"/>
              </a:ext>
            </a:extLst>
          </p:cNvPr>
          <p:cNvPicPr>
            <a:picLocks noChangeAspect="1"/>
          </p:cNvPicPr>
          <p:nvPr/>
        </p:nvPicPr>
        <p:blipFill rotWithShape="1">
          <a:blip r:embed="rId19" cstate="hqprint">
            <a:extLst>
              <a:ext uri="{28A0092B-C50C-407E-A947-70E740481C1C}">
                <a14:useLocalDpi xmlns:a14="http://schemas.microsoft.com/office/drawing/2010/main" val="0"/>
              </a:ext>
            </a:extLst>
          </a:blip>
          <a:srcRect t="16800" b="19200"/>
          <a:stretch/>
        </p:blipFill>
        <p:spPr>
          <a:xfrm>
            <a:off x="10406380" y="91440"/>
            <a:ext cx="1602740" cy="1025754"/>
          </a:xfrm>
          <a:prstGeom prst="rect">
            <a:avLst/>
          </a:prstGeom>
        </p:spPr>
      </p:pic>
    </p:spTree>
    <p:extLst>
      <p:ext uri="{BB962C8B-B14F-4D97-AF65-F5344CB8AC3E}">
        <p14:creationId xmlns:p14="http://schemas.microsoft.com/office/powerpoint/2010/main" val="910568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A618EAEA-67D4-8FC4-4005-01F734A3CCF9}"/>
              </a:ext>
            </a:extLst>
          </p:cNvPr>
          <p:cNvSpPr txBox="1">
            <a:spLocks/>
          </p:cNvSpPr>
          <p:nvPr/>
        </p:nvSpPr>
        <p:spPr>
          <a:xfrm>
            <a:off x="2886692" y="340220"/>
            <a:ext cx="5975205" cy="47134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dirty="0">
                <a:solidFill>
                  <a:schemeClr val="bg1"/>
                </a:solidFill>
              </a:rPr>
              <a:t>Freeform optics on CubeSat</a:t>
            </a:r>
          </a:p>
        </p:txBody>
      </p:sp>
      <p:sp>
        <p:nvSpPr>
          <p:cNvPr id="7" name="CasellaDiTesto 6">
            <a:extLst>
              <a:ext uri="{FF2B5EF4-FFF2-40B4-BE49-F238E27FC236}">
                <a16:creationId xmlns:a16="http://schemas.microsoft.com/office/drawing/2014/main" id="{6B1E6FFE-691D-0A56-C080-10DBC7A9FE7E}"/>
              </a:ext>
            </a:extLst>
          </p:cNvPr>
          <p:cNvSpPr txBox="1"/>
          <p:nvPr/>
        </p:nvSpPr>
        <p:spPr>
          <a:xfrm>
            <a:off x="838200" y="2064491"/>
            <a:ext cx="7486767" cy="1292662"/>
          </a:xfrm>
          <a:prstGeom prst="rect">
            <a:avLst/>
          </a:prstGeom>
          <a:noFill/>
        </p:spPr>
        <p:txBody>
          <a:bodyPr wrap="square">
            <a:spAutoFit/>
          </a:bodyPr>
          <a:lstStyle/>
          <a:p>
            <a:r>
              <a:rPr kumimoji="0" lang="en-US" sz="2600" b="1" i="0" u="none" strike="noStrike" kern="1200" cap="none" spc="0" normalizeH="0" baseline="0" noProof="0" dirty="0">
                <a:ln>
                  <a:noFill/>
                </a:ln>
                <a:solidFill>
                  <a:prstClr val="black"/>
                </a:solidFill>
                <a:effectLst/>
                <a:uLnTx/>
                <a:uFillTx/>
                <a:latin typeface="Aptos"/>
                <a:ea typeface="+mn-ea"/>
                <a:cs typeface="+mn-cs"/>
              </a:rPr>
              <a:t>✓</a:t>
            </a:r>
            <a:r>
              <a:rPr lang="en-US" sz="2600" dirty="0"/>
              <a:t> Low cost of development and launch</a:t>
            </a:r>
          </a:p>
          <a:p>
            <a:r>
              <a:rPr kumimoji="0" lang="en-US" sz="2600" b="1" i="0" u="none" strike="noStrike" kern="1200" cap="none" spc="0" normalizeH="0" baseline="0" noProof="0" dirty="0">
                <a:ln>
                  <a:noFill/>
                </a:ln>
                <a:solidFill>
                  <a:prstClr val="black"/>
                </a:solidFill>
                <a:effectLst/>
                <a:uLnTx/>
                <a:uFillTx/>
                <a:latin typeface="Aptos"/>
                <a:ea typeface="+mn-ea"/>
                <a:cs typeface="+mn-cs"/>
              </a:rPr>
              <a:t>✓</a:t>
            </a:r>
            <a:r>
              <a:rPr lang="en-US" sz="2600" dirty="0"/>
              <a:t> Short development time (typically 1–3 years)</a:t>
            </a:r>
          </a:p>
          <a:p>
            <a:r>
              <a:rPr lang="en-US" sz="2600" b="1" dirty="0"/>
              <a:t>✓</a:t>
            </a:r>
            <a:r>
              <a:rPr lang="en-US" sz="2600" dirty="0"/>
              <a:t> Use of commercial off-the-shelf components</a:t>
            </a:r>
          </a:p>
        </p:txBody>
      </p:sp>
      <p:sp>
        <p:nvSpPr>
          <p:cNvPr id="8" name="CasellaDiTesto 7">
            <a:extLst>
              <a:ext uri="{FF2B5EF4-FFF2-40B4-BE49-F238E27FC236}">
                <a16:creationId xmlns:a16="http://schemas.microsoft.com/office/drawing/2014/main" id="{FA89AABE-CC42-0592-2410-D73A75B597C4}"/>
              </a:ext>
            </a:extLst>
          </p:cNvPr>
          <p:cNvSpPr txBox="1"/>
          <p:nvPr/>
        </p:nvSpPr>
        <p:spPr>
          <a:xfrm>
            <a:off x="838200" y="3738983"/>
            <a:ext cx="6096866" cy="892552"/>
          </a:xfrm>
          <a:prstGeom prst="rect">
            <a:avLst/>
          </a:prstGeom>
          <a:noFill/>
        </p:spPr>
        <p:txBody>
          <a:bodyPr wrap="square">
            <a:spAutoFit/>
          </a:bodyPr>
          <a:lstStyle/>
          <a:p>
            <a:r>
              <a:rPr lang="en-US" sz="2600" b="1" dirty="0">
                <a:solidFill>
                  <a:prstClr val="black"/>
                </a:solidFill>
                <a:latin typeface="Aptos"/>
              </a:rPr>
              <a:t>X </a:t>
            </a:r>
            <a:r>
              <a:rPr lang="en-US" sz="2600" dirty="0"/>
              <a:t>Limited in performance</a:t>
            </a:r>
          </a:p>
          <a:p>
            <a:r>
              <a:rPr lang="en-US" sz="2600" b="1" dirty="0">
                <a:solidFill>
                  <a:prstClr val="black"/>
                </a:solidFill>
                <a:latin typeface="Aptos"/>
              </a:rPr>
              <a:t>X</a:t>
            </a:r>
            <a:r>
              <a:rPr lang="en-US" sz="2600" dirty="0"/>
              <a:t> Strict volume constraints</a:t>
            </a:r>
          </a:p>
        </p:txBody>
      </p:sp>
      <p:cxnSp>
        <p:nvCxnSpPr>
          <p:cNvPr id="9" name="Connettore 2 8">
            <a:extLst>
              <a:ext uri="{FF2B5EF4-FFF2-40B4-BE49-F238E27FC236}">
                <a16:creationId xmlns:a16="http://schemas.microsoft.com/office/drawing/2014/main" id="{04348F13-3BF4-84D1-E2C3-85F3ACF1E4ED}"/>
              </a:ext>
            </a:extLst>
          </p:cNvPr>
          <p:cNvCxnSpPr/>
          <p:nvPr/>
        </p:nvCxnSpPr>
        <p:spPr>
          <a:xfrm>
            <a:off x="5294030" y="4185259"/>
            <a:ext cx="2384713"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0" name="CasellaDiTesto 9">
            <a:extLst>
              <a:ext uri="{FF2B5EF4-FFF2-40B4-BE49-F238E27FC236}">
                <a16:creationId xmlns:a16="http://schemas.microsoft.com/office/drawing/2014/main" id="{5CDE2D3A-8E99-4AD0-7823-96FB332E4470}"/>
              </a:ext>
            </a:extLst>
          </p:cNvPr>
          <p:cNvSpPr txBox="1"/>
          <p:nvPr/>
        </p:nvSpPr>
        <p:spPr>
          <a:xfrm>
            <a:off x="7577985" y="3939037"/>
            <a:ext cx="3501736" cy="492443"/>
          </a:xfrm>
          <a:prstGeom prst="rect">
            <a:avLst/>
          </a:prstGeom>
          <a:noFill/>
        </p:spPr>
        <p:txBody>
          <a:bodyPr wrap="square" rtlCol="0">
            <a:spAutoFit/>
          </a:bodyPr>
          <a:lstStyle/>
          <a:p>
            <a:pPr algn="ctr"/>
            <a:r>
              <a:rPr lang="it-IT" sz="2600" b="1" dirty="0" err="1"/>
              <a:t>Freeform</a:t>
            </a:r>
            <a:r>
              <a:rPr lang="it-IT" sz="2600" b="1" dirty="0"/>
              <a:t> </a:t>
            </a:r>
            <a:r>
              <a:rPr lang="it-IT" sz="2600" b="1" dirty="0" err="1"/>
              <a:t>Optics</a:t>
            </a:r>
            <a:endParaRPr lang="it-IT" sz="2600" b="1" dirty="0"/>
          </a:p>
        </p:txBody>
      </p:sp>
      <p:grpSp>
        <p:nvGrpSpPr>
          <p:cNvPr id="58" name="Gruppo 57">
            <a:extLst>
              <a:ext uri="{FF2B5EF4-FFF2-40B4-BE49-F238E27FC236}">
                <a16:creationId xmlns:a16="http://schemas.microsoft.com/office/drawing/2014/main" id="{65FBF3BD-FB7D-A6FF-7D84-10E0AA74D44D}"/>
              </a:ext>
            </a:extLst>
          </p:cNvPr>
          <p:cNvGrpSpPr/>
          <p:nvPr/>
        </p:nvGrpSpPr>
        <p:grpSpPr>
          <a:xfrm>
            <a:off x="1325049" y="4658467"/>
            <a:ext cx="6929747" cy="1961770"/>
            <a:chOff x="1325049" y="4658467"/>
            <a:chExt cx="6929747" cy="1961770"/>
          </a:xfrm>
        </p:grpSpPr>
        <p:grpSp>
          <p:nvGrpSpPr>
            <p:cNvPr id="54" name="Gruppo 53">
              <a:extLst>
                <a:ext uri="{FF2B5EF4-FFF2-40B4-BE49-F238E27FC236}">
                  <a16:creationId xmlns:a16="http://schemas.microsoft.com/office/drawing/2014/main" id="{9BB0114A-ED1C-4519-DA4A-B0353B596879}"/>
                </a:ext>
              </a:extLst>
            </p:cNvPr>
            <p:cNvGrpSpPr/>
            <p:nvPr/>
          </p:nvGrpSpPr>
          <p:grpSpPr>
            <a:xfrm>
              <a:off x="1325049" y="4658467"/>
              <a:ext cx="6929747" cy="1961770"/>
              <a:chOff x="2570428" y="4831589"/>
              <a:chExt cx="6929747" cy="1961770"/>
            </a:xfrm>
          </p:grpSpPr>
          <p:pic>
            <p:nvPicPr>
              <p:cNvPr id="50" name="Immagine 49" descr="Immagine che contiene testo, schermata, linea, Parallelo&#10;&#10;Descrizione generata automaticamente">
                <a:extLst>
                  <a:ext uri="{FF2B5EF4-FFF2-40B4-BE49-F238E27FC236}">
                    <a16:creationId xmlns:a16="http://schemas.microsoft.com/office/drawing/2014/main" id="{DD9E8E70-CFEB-2875-DF70-4C6F746AAD70}"/>
                  </a:ext>
                </a:extLst>
              </p:cNvPr>
              <p:cNvPicPr>
                <a:picLocks noChangeAspect="1"/>
              </p:cNvPicPr>
              <p:nvPr/>
            </p:nvPicPr>
            <p:blipFill rotWithShape="1">
              <a:blip r:embed="rId2">
                <a:extLst>
                  <a:ext uri="{28A0092B-C50C-407E-A947-70E740481C1C}">
                    <a14:useLocalDpi xmlns:a14="http://schemas.microsoft.com/office/drawing/2010/main" val="0"/>
                  </a:ext>
                </a:extLst>
              </a:blip>
              <a:srcRect l="1283" t="1148" r="1623" b="20707"/>
              <a:stretch/>
            </p:blipFill>
            <p:spPr>
              <a:xfrm>
                <a:off x="6167972" y="4844814"/>
                <a:ext cx="3332203" cy="1948545"/>
              </a:xfrm>
              <a:prstGeom prst="rect">
                <a:avLst/>
              </a:prstGeom>
            </p:spPr>
          </p:pic>
          <p:sp>
            <p:nvSpPr>
              <p:cNvPr id="51" name="Rettangolo 50">
                <a:extLst>
                  <a:ext uri="{FF2B5EF4-FFF2-40B4-BE49-F238E27FC236}">
                    <a16:creationId xmlns:a16="http://schemas.microsoft.com/office/drawing/2014/main" id="{0DC800DE-0C4A-8DC1-4F81-0BD636E4D28A}"/>
                  </a:ext>
                </a:extLst>
              </p:cNvPr>
              <p:cNvSpPr/>
              <p:nvPr/>
            </p:nvSpPr>
            <p:spPr>
              <a:xfrm>
                <a:off x="6776804" y="5208364"/>
                <a:ext cx="1956706" cy="152024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pic>
            <p:nvPicPr>
              <p:cNvPr id="52" name="Immagine 51">
                <a:extLst>
                  <a:ext uri="{FF2B5EF4-FFF2-40B4-BE49-F238E27FC236}">
                    <a16:creationId xmlns:a16="http://schemas.microsoft.com/office/drawing/2014/main" id="{EAFC4DA7-3197-DACD-D2F7-BE9E747EC9CA}"/>
                  </a:ext>
                </a:extLst>
              </p:cNvPr>
              <p:cNvPicPr>
                <a:picLocks noChangeAspect="1"/>
              </p:cNvPicPr>
              <p:nvPr/>
            </p:nvPicPr>
            <p:blipFill rotWithShape="1">
              <a:blip r:embed="rId3">
                <a:extLst>
                  <a:ext uri="{28A0092B-C50C-407E-A947-70E740481C1C}">
                    <a14:useLocalDpi xmlns:a14="http://schemas.microsoft.com/office/drawing/2010/main" val="0"/>
                  </a:ext>
                </a:extLst>
              </a:blip>
              <a:srcRect l="12660" t="9658" r="5289" b="6107"/>
              <a:stretch>
                <a:fillRect/>
              </a:stretch>
            </p:blipFill>
            <p:spPr bwMode="auto">
              <a:xfrm>
                <a:off x="2570428" y="4831589"/>
                <a:ext cx="3308122" cy="1961769"/>
              </a:xfrm>
              <a:prstGeom prst="rect">
                <a:avLst/>
              </a:prstGeom>
              <a:noFill/>
              <a:ln>
                <a:noFill/>
              </a:ln>
              <a:extLst>
                <a:ext uri="{53640926-AAD7-44D8-BBD7-CCE9431645EC}">
                  <a14:shadowObscured xmlns:a14="http://schemas.microsoft.com/office/drawing/2010/main"/>
                </a:ext>
              </a:extLst>
            </p:spPr>
          </p:pic>
          <p:sp>
            <p:nvSpPr>
              <p:cNvPr id="53" name="Rettangolo 52">
                <a:extLst>
                  <a:ext uri="{FF2B5EF4-FFF2-40B4-BE49-F238E27FC236}">
                    <a16:creationId xmlns:a16="http://schemas.microsoft.com/office/drawing/2014/main" id="{5F1063A1-B9A5-4425-7D99-73E557A4557D}"/>
                  </a:ext>
                </a:extLst>
              </p:cNvPr>
              <p:cNvSpPr/>
              <p:nvPr/>
            </p:nvSpPr>
            <p:spPr>
              <a:xfrm>
                <a:off x="2859850" y="5161490"/>
                <a:ext cx="1956706" cy="152006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00">
                    <a:effectLst/>
                    <a:latin typeface="Times New Roman" panose="02020603050405020304" pitchFamily="18" charset="0"/>
                    <a:ea typeface="Times New Roman" panose="02020603050405020304" pitchFamily="18" charset="0"/>
                  </a:rPr>
                  <a:t> </a:t>
                </a:r>
                <a:endParaRPr lang="it-IT" sz="1000">
                  <a:effectLst/>
                  <a:latin typeface="Times New Roman" panose="02020603050405020304" pitchFamily="18" charset="0"/>
                  <a:ea typeface="Times New Roman" panose="02020603050405020304" pitchFamily="18" charset="0"/>
                </a:endParaRPr>
              </a:p>
            </p:txBody>
          </p:sp>
        </p:grpSp>
        <p:cxnSp>
          <p:nvCxnSpPr>
            <p:cNvPr id="55" name="Connettore 2 54">
              <a:extLst>
                <a:ext uri="{FF2B5EF4-FFF2-40B4-BE49-F238E27FC236}">
                  <a16:creationId xmlns:a16="http://schemas.microsoft.com/office/drawing/2014/main" id="{5CBEA027-247D-F030-1EF0-38F385FA2FDD}"/>
                </a:ext>
              </a:extLst>
            </p:cNvPr>
            <p:cNvCxnSpPr>
              <a:cxnSpLocks/>
            </p:cNvCxnSpPr>
            <p:nvPr/>
          </p:nvCxnSpPr>
          <p:spPr>
            <a:xfrm>
              <a:off x="4268369" y="5645964"/>
              <a:ext cx="903881"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grpSp>
      <p:sp>
        <p:nvSpPr>
          <p:cNvPr id="57" name="CasellaDiTesto 56">
            <a:extLst>
              <a:ext uri="{FF2B5EF4-FFF2-40B4-BE49-F238E27FC236}">
                <a16:creationId xmlns:a16="http://schemas.microsoft.com/office/drawing/2014/main" id="{4C7264D3-CD5D-C850-9016-E2E19A0490FF}"/>
              </a:ext>
            </a:extLst>
          </p:cNvPr>
          <p:cNvSpPr txBox="1"/>
          <p:nvPr/>
        </p:nvSpPr>
        <p:spPr>
          <a:xfrm>
            <a:off x="8254796" y="4988368"/>
            <a:ext cx="3095645" cy="1200329"/>
          </a:xfrm>
          <a:prstGeom prst="rect">
            <a:avLst/>
          </a:prstGeom>
          <a:noFill/>
        </p:spPr>
        <p:txBody>
          <a:bodyPr wrap="square" rtlCol="0">
            <a:spAutoFit/>
          </a:bodyPr>
          <a:lstStyle/>
          <a:p>
            <a:r>
              <a:rPr lang="it-IT" dirty="0"/>
              <a:t>Volume </a:t>
            </a:r>
            <a:r>
              <a:rPr lang="it-IT" dirty="0" err="1"/>
              <a:t>reduction</a:t>
            </a:r>
            <a:r>
              <a:rPr lang="it-IT" dirty="0"/>
              <a:t> of 57% with the </a:t>
            </a:r>
            <a:r>
              <a:rPr lang="it-IT" dirty="0" err="1"/>
              <a:t>introduction</a:t>
            </a:r>
            <a:r>
              <a:rPr lang="it-IT" dirty="0"/>
              <a:t> of FF   </a:t>
            </a:r>
            <a:r>
              <a:rPr lang="it-IT" dirty="0" err="1"/>
              <a:t>also</a:t>
            </a:r>
            <a:r>
              <a:rPr lang="it-IT" dirty="0"/>
              <a:t> </a:t>
            </a:r>
            <a:r>
              <a:rPr lang="it-IT" dirty="0" err="1"/>
              <a:t>reaching</a:t>
            </a:r>
            <a:r>
              <a:rPr lang="it-IT" dirty="0"/>
              <a:t> </a:t>
            </a:r>
            <a:r>
              <a:rPr lang="it-IT" dirty="0" err="1"/>
              <a:t>higher</a:t>
            </a:r>
            <a:r>
              <a:rPr lang="it-IT" dirty="0"/>
              <a:t> performances!</a:t>
            </a:r>
          </a:p>
        </p:txBody>
      </p:sp>
      <p:sp>
        <p:nvSpPr>
          <p:cNvPr id="2" name="CasellaDiTesto 1">
            <a:extLst>
              <a:ext uri="{FF2B5EF4-FFF2-40B4-BE49-F238E27FC236}">
                <a16:creationId xmlns:a16="http://schemas.microsoft.com/office/drawing/2014/main" id="{D2755670-967E-70BC-7443-88B89586BEA0}"/>
              </a:ext>
            </a:extLst>
          </p:cNvPr>
          <p:cNvSpPr txBox="1"/>
          <p:nvPr/>
        </p:nvSpPr>
        <p:spPr>
          <a:xfrm>
            <a:off x="838200" y="1335136"/>
            <a:ext cx="6649931" cy="492443"/>
          </a:xfrm>
          <a:prstGeom prst="rect">
            <a:avLst/>
          </a:prstGeom>
          <a:noFill/>
        </p:spPr>
        <p:txBody>
          <a:bodyPr wrap="square" rtlCol="0">
            <a:spAutoFit/>
          </a:bodyPr>
          <a:lstStyle/>
          <a:p>
            <a:r>
              <a:rPr lang="it-IT" sz="2600" dirty="0" err="1"/>
              <a:t>Why</a:t>
            </a:r>
            <a:r>
              <a:rPr lang="it-IT" sz="2600" dirty="0"/>
              <a:t> </a:t>
            </a:r>
            <a:r>
              <a:rPr lang="it-IT" sz="2600" dirty="0" err="1"/>
              <a:t>CubeSat</a:t>
            </a:r>
            <a:r>
              <a:rPr lang="it-IT" sz="2600" dirty="0"/>
              <a:t> on </a:t>
            </a:r>
            <a:r>
              <a:rPr lang="it-IT" sz="2600" dirty="0" err="1"/>
              <a:t>space</a:t>
            </a:r>
            <a:r>
              <a:rPr lang="it-IT" sz="2600" dirty="0"/>
              <a:t>?</a:t>
            </a:r>
          </a:p>
        </p:txBody>
      </p:sp>
    </p:spTree>
    <p:extLst>
      <p:ext uri="{BB962C8B-B14F-4D97-AF65-F5344CB8AC3E}">
        <p14:creationId xmlns:p14="http://schemas.microsoft.com/office/powerpoint/2010/main" val="124794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p:cNvSpPr>
            <a:spLocks noGrp="1"/>
          </p:cNvSpPr>
          <p:nvPr>
            <p:ph sz="quarter" idx="10"/>
          </p:nvPr>
        </p:nvSpPr>
        <p:spPr>
          <a:xfrm>
            <a:off x="602901" y="1557495"/>
            <a:ext cx="10733339" cy="4907093"/>
          </a:xfrm>
        </p:spPr>
        <p:txBody>
          <a:bodyPr>
            <a:normAutofit lnSpcReduction="10000"/>
          </a:bodyPr>
          <a:lstStyle/>
          <a:p>
            <a:r>
              <a:rPr lang="en-US" sz="2400" dirty="0"/>
              <a:t>The objective was to design a hyperspectral camera for a 2U CubeSat, taking into account all the limitations typical of this category of space instruments and trying to solve them with </a:t>
            </a:r>
            <a:r>
              <a:rPr lang="en-US" sz="2400" dirty="0" err="1"/>
              <a:t>freeforms</a:t>
            </a:r>
            <a:r>
              <a:rPr lang="en-US" sz="2400" dirty="0"/>
              <a:t>.</a:t>
            </a:r>
          </a:p>
          <a:p>
            <a:pPr marL="457200" indent="-457200">
              <a:buFont typeface="Arial" panose="020B0604020202020204" pitchFamily="34" charset="0"/>
              <a:buChar char="•"/>
            </a:pPr>
            <a:r>
              <a:rPr lang="en-US" sz="2400" dirty="0"/>
              <a:t>The process began selecting a detector available on website. </a:t>
            </a:r>
          </a:p>
          <a:p>
            <a:pPr marL="457200" indent="-457200">
              <a:buFont typeface="Arial" panose="020B0604020202020204" pitchFamily="34" charset="0"/>
              <a:buChar char="•"/>
            </a:pPr>
            <a:r>
              <a:rPr lang="en-US" sz="2400" dirty="0"/>
              <a:t>The telescope and spectrometer components were then studied separately</a:t>
            </a:r>
          </a:p>
          <a:p>
            <a:pPr marL="457200" indent="-457200">
              <a:buFont typeface="Arial" panose="020B0604020202020204" pitchFamily="34" charset="0"/>
              <a:buChar char="•"/>
            </a:pPr>
            <a:r>
              <a:rPr lang="en-US" sz="2400" dirty="0"/>
              <a:t>GSD and SWATH were evaluated to determine whether the system met the desired requirements</a:t>
            </a:r>
          </a:p>
          <a:p>
            <a:pPr marL="457200" indent="-457200">
              <a:buFont typeface="Arial" panose="020B0604020202020204" pitchFamily="34" charset="0"/>
              <a:buChar char="•"/>
            </a:pPr>
            <a:endParaRPr lang="en-US" sz="2400" dirty="0"/>
          </a:p>
          <a:p>
            <a:r>
              <a:rPr lang="en-US" sz="2400" dirty="0"/>
              <a:t>→ focus on achieving the largest possible telescope aperture (important for good SNR)</a:t>
            </a:r>
          </a:p>
          <a:p>
            <a:r>
              <a:rPr lang="en-US" sz="2400" dirty="0"/>
              <a:t>→grating optimized to achieve the best possible spectral sampling interval (important for spectral resolution)</a:t>
            </a:r>
          </a:p>
          <a:p>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p:txBody>
      </p:sp>
      <p:sp>
        <p:nvSpPr>
          <p:cNvPr id="7" name="Titolo 1"/>
          <p:cNvSpPr>
            <a:spLocks noGrp="1"/>
          </p:cNvSpPr>
          <p:nvPr>
            <p:ph type="title"/>
          </p:nvPr>
        </p:nvSpPr>
        <p:spPr>
          <a:xfrm>
            <a:off x="2886692" y="340220"/>
            <a:ext cx="5975205" cy="471341"/>
          </a:xfrm>
        </p:spPr>
        <p:txBody>
          <a:bodyPr>
            <a:normAutofit fontScale="90000"/>
          </a:bodyPr>
          <a:lstStyle/>
          <a:p>
            <a:r>
              <a:rPr lang="en-US" dirty="0">
                <a:solidFill>
                  <a:schemeClr val="bg1"/>
                </a:solidFill>
              </a:rPr>
              <a:t>Optical design of a 2U Hyperspectral camera</a:t>
            </a:r>
          </a:p>
        </p:txBody>
      </p:sp>
      <p:pic>
        <p:nvPicPr>
          <p:cNvPr id="2" name="Immagine 1"/>
          <p:cNvPicPr>
            <a:picLocks noChangeAspect="1"/>
          </p:cNvPicPr>
          <p:nvPr/>
        </p:nvPicPr>
        <p:blipFill>
          <a:blip r:embed="rId3"/>
          <a:stretch>
            <a:fillRect/>
          </a:stretch>
        </p:blipFill>
        <p:spPr>
          <a:xfrm>
            <a:off x="9333151" y="190127"/>
            <a:ext cx="1085850" cy="771525"/>
          </a:xfrm>
          <a:prstGeom prst="rect">
            <a:avLst/>
          </a:prstGeom>
        </p:spPr>
      </p:pic>
      <p:pic>
        <p:nvPicPr>
          <p:cNvPr id="4" name="Immagine 3"/>
          <p:cNvPicPr>
            <a:picLocks noChangeAspect="1"/>
          </p:cNvPicPr>
          <p:nvPr/>
        </p:nvPicPr>
        <p:blipFill rotWithShape="1">
          <a:blip r:embed="rId4" cstate="hqprint">
            <a:extLst>
              <a:ext uri="{28A0092B-C50C-407E-A947-70E740481C1C}">
                <a14:useLocalDpi xmlns:a14="http://schemas.microsoft.com/office/drawing/2010/main" val="0"/>
              </a:ext>
            </a:extLst>
          </a:blip>
          <a:srcRect t="16800" b="19200"/>
          <a:stretch/>
        </p:blipFill>
        <p:spPr>
          <a:xfrm>
            <a:off x="10406380" y="91440"/>
            <a:ext cx="1602740" cy="1025754"/>
          </a:xfrm>
          <a:prstGeom prst="rect">
            <a:avLst/>
          </a:prstGeom>
        </p:spPr>
      </p:pic>
    </p:spTree>
    <p:extLst>
      <p:ext uri="{BB962C8B-B14F-4D97-AF65-F5344CB8AC3E}">
        <p14:creationId xmlns:p14="http://schemas.microsoft.com/office/powerpoint/2010/main" val="3821380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8E31DAC1-3771-04F0-070D-282B05DAEC1F}"/>
              </a:ext>
            </a:extLst>
          </p:cNvPr>
          <p:cNvSpPr>
            <a:spLocks noGrp="1"/>
          </p:cNvSpPr>
          <p:nvPr>
            <p:ph sz="quarter" idx="11"/>
          </p:nvPr>
        </p:nvSpPr>
        <p:spPr/>
        <p:txBody>
          <a:bodyPr/>
          <a:lstStyle/>
          <a:p>
            <a:endParaRPr lang="it-IT"/>
          </a:p>
        </p:txBody>
      </p:sp>
      <p:graphicFrame>
        <p:nvGraphicFramePr>
          <p:cNvPr id="7" name="Tabella 6">
            <a:extLst>
              <a:ext uri="{FF2B5EF4-FFF2-40B4-BE49-F238E27FC236}">
                <a16:creationId xmlns:a16="http://schemas.microsoft.com/office/drawing/2014/main" id="{5A2DAFB9-AA17-D366-C5D9-85CFCD2658AF}"/>
              </a:ext>
            </a:extLst>
          </p:cNvPr>
          <p:cNvGraphicFramePr>
            <a:graphicFrameLocks noGrp="1"/>
          </p:cNvGraphicFramePr>
          <p:nvPr>
            <p:extLst>
              <p:ext uri="{D42A27DB-BD31-4B8C-83A1-F6EECF244321}">
                <p14:modId xmlns:p14="http://schemas.microsoft.com/office/powerpoint/2010/main" val="1412323005"/>
              </p:ext>
            </p:extLst>
          </p:nvPr>
        </p:nvGraphicFramePr>
        <p:xfrm>
          <a:off x="9428451" y="2078182"/>
          <a:ext cx="2307936" cy="3049075"/>
        </p:xfrm>
        <a:graphic>
          <a:graphicData uri="http://schemas.openxmlformats.org/drawingml/2006/table">
            <a:tbl>
              <a:tblPr>
                <a:tableStyleId>{69CF1AB2-1976-4502-BF36-3FF5EA218861}</a:tableStyleId>
              </a:tblPr>
              <a:tblGrid>
                <a:gridCol w="1108919">
                  <a:extLst>
                    <a:ext uri="{9D8B030D-6E8A-4147-A177-3AD203B41FA5}">
                      <a16:colId xmlns:a16="http://schemas.microsoft.com/office/drawing/2014/main" val="2077555342"/>
                    </a:ext>
                  </a:extLst>
                </a:gridCol>
                <a:gridCol w="1199017">
                  <a:extLst>
                    <a:ext uri="{9D8B030D-6E8A-4147-A177-3AD203B41FA5}">
                      <a16:colId xmlns:a16="http://schemas.microsoft.com/office/drawing/2014/main" val="798047856"/>
                    </a:ext>
                  </a:extLst>
                </a:gridCol>
              </a:tblGrid>
              <a:tr h="265116">
                <a:tc gridSpan="2">
                  <a:txBody>
                    <a:bodyPr/>
                    <a:lstStyle/>
                    <a:p>
                      <a:pPr algn="ctr" fontAlgn="ctr"/>
                      <a:r>
                        <a:rPr lang="it-IT" sz="1700" b="0" i="0" u="none" strike="noStrike" dirty="0">
                          <a:solidFill>
                            <a:sysClr val="windowText" lastClr="000000"/>
                          </a:solidFill>
                          <a:effectLst/>
                          <a:latin typeface="Times New Roman" panose="02020603050405020304" pitchFamily="18" charset="0"/>
                          <a:cs typeface="Times New Roman" panose="02020603050405020304" pitchFamily="18" charset="0"/>
                        </a:rPr>
                        <a:t>3° step</a:t>
                      </a:r>
                    </a:p>
                  </a:txBody>
                  <a:tcPr marL="4763" marR="4763" marT="4763" marB="0" anchor="ctr">
                    <a:solidFill>
                      <a:schemeClr val="accent1">
                        <a:lumMod val="20000"/>
                        <a:lumOff val="80000"/>
                      </a:schemeClr>
                    </a:solidFill>
                  </a:tcPr>
                </a:tc>
                <a:tc hMerge="1">
                  <a:txBody>
                    <a:bodyPr/>
                    <a:lstStyle/>
                    <a:p>
                      <a:pPr algn="ctr" fontAlgn="ctr"/>
                      <a:endParaRPr lang="it-IT" sz="17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3309702341"/>
                  </a:ext>
                </a:extLst>
              </a:tr>
              <a:tr h="1148235">
                <a:tc>
                  <a:txBody>
                    <a:bodyPr/>
                    <a:lstStyle/>
                    <a:p>
                      <a:pPr algn="ctr" fontAlgn="ctr"/>
                      <a:r>
                        <a:rPr lang="it-IT" sz="1700" u="none" strike="noStrike" dirty="0">
                          <a:solidFill>
                            <a:sysClr val="windowText" lastClr="000000"/>
                          </a:solidFill>
                          <a:effectLst/>
                        </a:rPr>
                        <a:t>GSD</a:t>
                      </a:r>
                    </a:p>
                    <a:p>
                      <a:pPr algn="ctr" fontAlgn="ctr"/>
                      <a:r>
                        <a:rPr lang="it-IT" sz="1700" u="none" strike="noStrike" dirty="0">
                          <a:solidFill>
                            <a:sysClr val="windowText" lastClr="000000"/>
                          </a:solidFill>
                          <a:effectLst/>
                        </a:rPr>
                        <a:t>(m)</a:t>
                      </a:r>
                      <a:endParaRPr lang="it-IT" sz="17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lumMod val="20000"/>
                        <a:lumOff val="80000"/>
                      </a:schemeClr>
                    </a:solidFill>
                  </a:tcPr>
                </a:tc>
                <a:tc>
                  <a:txBody>
                    <a:bodyPr/>
                    <a:lstStyle/>
                    <a:p>
                      <a:pPr algn="ctr" fontAlgn="ctr"/>
                      <a:r>
                        <a:rPr lang="it-IT" sz="1700" b="0" u="none" strike="noStrike" dirty="0">
                          <a:solidFill>
                            <a:sysClr val="windowText" lastClr="000000"/>
                          </a:solidFill>
                          <a:effectLst/>
                        </a:rPr>
                        <a:t>SWATH</a:t>
                      </a:r>
                    </a:p>
                    <a:p>
                      <a:pPr algn="ctr" fontAlgn="ctr"/>
                      <a:r>
                        <a:rPr lang="it-IT" sz="1700" b="0" u="none" strike="noStrike" dirty="0">
                          <a:solidFill>
                            <a:sysClr val="windowText" lastClr="000000"/>
                          </a:solidFill>
                          <a:effectLst/>
                        </a:rPr>
                        <a:t>(km)</a:t>
                      </a:r>
                      <a:endParaRPr lang="it-IT" sz="17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4292050558"/>
                  </a:ext>
                </a:extLst>
              </a:tr>
              <a:tr h="1635724">
                <a:tc>
                  <a:txBody>
                    <a:bodyPr/>
                    <a:lstStyle/>
                    <a:p>
                      <a:pPr algn="ctr" fontAlgn="ctr"/>
                      <a:r>
                        <a:rPr lang="it-IT" sz="1700" b="0" i="0" u="none" strike="noStrike" dirty="0">
                          <a:solidFill>
                            <a:srgbClr val="000000"/>
                          </a:solidFill>
                          <a:effectLst/>
                          <a:latin typeface="+mj-lt"/>
                          <a:cs typeface="Times New Roman" panose="02020603050405020304" pitchFamily="18" charset="0"/>
                        </a:rPr>
                        <a:t>33.8</a:t>
                      </a:r>
                    </a:p>
                  </a:txBody>
                  <a:tcPr marL="4763" marR="4763" marT="4763" marB="0" anchor="ctr">
                    <a:solidFill>
                      <a:schemeClr val="bg1"/>
                    </a:solidFill>
                  </a:tcPr>
                </a:tc>
                <a:tc>
                  <a:txBody>
                    <a:bodyPr/>
                    <a:lstStyle/>
                    <a:p>
                      <a:pPr algn="ctr" fontAlgn="ctr"/>
                      <a:r>
                        <a:rPr lang="it-IT" sz="1700" b="0" u="none" strike="noStrike" dirty="0">
                          <a:solidFill>
                            <a:srgbClr val="000000"/>
                          </a:solidFill>
                          <a:effectLst/>
                          <a:latin typeface="+mj-lt"/>
                        </a:rPr>
                        <a:t>98.23</a:t>
                      </a:r>
                      <a:endParaRPr lang="it-IT" sz="1700" b="0" i="0" u="none" strike="noStrike" dirty="0">
                        <a:solidFill>
                          <a:srgbClr val="000000"/>
                        </a:solidFill>
                        <a:effectLst/>
                        <a:latin typeface="+mj-lt"/>
                        <a:cs typeface="Times New Roman" panose="02020603050405020304" pitchFamily="18" charset="0"/>
                      </a:endParaRPr>
                    </a:p>
                  </a:txBody>
                  <a:tcPr marL="4763" marR="4763" marT="4763" marB="0" anchor="ctr">
                    <a:solidFill>
                      <a:schemeClr val="bg1"/>
                    </a:solidFill>
                  </a:tcPr>
                </a:tc>
                <a:extLst>
                  <a:ext uri="{0D108BD9-81ED-4DB2-BD59-A6C34878D82A}">
                    <a16:rowId xmlns:a16="http://schemas.microsoft.com/office/drawing/2014/main" val="4097907469"/>
                  </a:ext>
                </a:extLst>
              </a:tr>
            </a:tbl>
          </a:graphicData>
        </a:graphic>
      </p:graphicFrame>
      <p:sp>
        <p:nvSpPr>
          <p:cNvPr id="8" name="CasellaDiTesto 7">
            <a:extLst>
              <a:ext uri="{FF2B5EF4-FFF2-40B4-BE49-F238E27FC236}">
                <a16:creationId xmlns:a16="http://schemas.microsoft.com/office/drawing/2014/main" id="{C235593E-CB54-7FAC-69DB-D01131977EFC}"/>
              </a:ext>
            </a:extLst>
          </p:cNvPr>
          <p:cNvSpPr txBox="1"/>
          <p:nvPr/>
        </p:nvSpPr>
        <p:spPr>
          <a:xfrm>
            <a:off x="898814" y="5663045"/>
            <a:ext cx="10598727" cy="646331"/>
          </a:xfrm>
          <a:prstGeom prst="rect">
            <a:avLst/>
          </a:prstGeom>
          <a:noFill/>
        </p:spPr>
        <p:txBody>
          <a:bodyPr wrap="square" rtlCol="0">
            <a:spAutoFit/>
          </a:bodyPr>
          <a:lstStyle/>
          <a:p>
            <a:r>
              <a:rPr lang="en-US" u="sng" dirty="0"/>
              <a:t>Note</a:t>
            </a:r>
            <a:r>
              <a:rPr lang="en-US" dirty="0"/>
              <a:t>: Given the difficulty of manufacturing a slit with a width of 5.5 µm, 2× binning was immediately considered.</a:t>
            </a:r>
            <a:endParaRPr lang="it-IT" dirty="0"/>
          </a:p>
        </p:txBody>
      </p:sp>
      <p:graphicFrame>
        <p:nvGraphicFramePr>
          <p:cNvPr id="10" name="Tabella 9">
            <a:extLst>
              <a:ext uri="{FF2B5EF4-FFF2-40B4-BE49-F238E27FC236}">
                <a16:creationId xmlns:a16="http://schemas.microsoft.com/office/drawing/2014/main" id="{BCDD63F1-CE65-2A06-A05D-FA6528F8B2A8}"/>
              </a:ext>
            </a:extLst>
          </p:cNvPr>
          <p:cNvGraphicFramePr>
            <a:graphicFrameLocks noGrp="1"/>
          </p:cNvGraphicFramePr>
          <p:nvPr>
            <p:extLst>
              <p:ext uri="{D42A27DB-BD31-4B8C-83A1-F6EECF244321}">
                <p14:modId xmlns:p14="http://schemas.microsoft.com/office/powerpoint/2010/main" val="3611374369"/>
              </p:ext>
            </p:extLst>
          </p:nvPr>
        </p:nvGraphicFramePr>
        <p:xfrm>
          <a:off x="4974671" y="2078182"/>
          <a:ext cx="4453777" cy="3037323"/>
        </p:xfrm>
        <a:graphic>
          <a:graphicData uri="http://schemas.openxmlformats.org/drawingml/2006/table">
            <a:tbl>
              <a:tblPr>
                <a:tableStyleId>{69CF1AB2-1976-4502-BF36-3FF5EA218861}</a:tableStyleId>
              </a:tblPr>
              <a:tblGrid>
                <a:gridCol w="894705">
                  <a:extLst>
                    <a:ext uri="{9D8B030D-6E8A-4147-A177-3AD203B41FA5}">
                      <a16:colId xmlns:a16="http://schemas.microsoft.com/office/drawing/2014/main" val="3206350198"/>
                    </a:ext>
                  </a:extLst>
                </a:gridCol>
                <a:gridCol w="1010295">
                  <a:extLst>
                    <a:ext uri="{9D8B030D-6E8A-4147-A177-3AD203B41FA5}">
                      <a16:colId xmlns:a16="http://schemas.microsoft.com/office/drawing/2014/main" val="1284881118"/>
                    </a:ext>
                  </a:extLst>
                </a:gridCol>
                <a:gridCol w="1004047">
                  <a:extLst>
                    <a:ext uri="{9D8B030D-6E8A-4147-A177-3AD203B41FA5}">
                      <a16:colId xmlns:a16="http://schemas.microsoft.com/office/drawing/2014/main" val="3381813940"/>
                    </a:ext>
                  </a:extLst>
                </a:gridCol>
                <a:gridCol w="797859">
                  <a:extLst>
                    <a:ext uri="{9D8B030D-6E8A-4147-A177-3AD203B41FA5}">
                      <a16:colId xmlns:a16="http://schemas.microsoft.com/office/drawing/2014/main" val="1357056481"/>
                    </a:ext>
                  </a:extLst>
                </a:gridCol>
                <a:gridCol w="746871">
                  <a:extLst>
                    <a:ext uri="{9D8B030D-6E8A-4147-A177-3AD203B41FA5}">
                      <a16:colId xmlns:a16="http://schemas.microsoft.com/office/drawing/2014/main" val="4128487840"/>
                    </a:ext>
                  </a:extLst>
                </a:gridCol>
              </a:tblGrid>
              <a:tr h="266721">
                <a:tc gridSpan="5">
                  <a:txBody>
                    <a:bodyPr/>
                    <a:lstStyle/>
                    <a:p>
                      <a:pPr algn="ctr" fontAlgn="ctr"/>
                      <a:r>
                        <a:rPr lang="it-IT" sz="1700" b="0" i="0" u="none" strike="noStrike" dirty="0">
                          <a:solidFill>
                            <a:sysClr val="windowText" lastClr="000000"/>
                          </a:solidFill>
                          <a:effectLst/>
                          <a:latin typeface="Times New Roman" panose="02020603050405020304" pitchFamily="18" charset="0"/>
                          <a:cs typeface="Times New Roman" panose="02020603050405020304" pitchFamily="18" charset="0"/>
                        </a:rPr>
                        <a:t>2° step</a:t>
                      </a:r>
                    </a:p>
                  </a:txBody>
                  <a:tcPr marL="4763" marR="4763" marT="4763" marB="0" anchor="ctr">
                    <a:solidFill>
                      <a:schemeClr val="accent1">
                        <a:lumMod val="20000"/>
                        <a:lumOff val="80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it-IT" sz="17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lumMod val="20000"/>
                        <a:lumOff val="80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it-IT" sz="17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lumMod val="20000"/>
                        <a:lumOff val="80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it-IT" sz="17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lumMod val="20000"/>
                        <a:lumOff val="80000"/>
                      </a:schemeClr>
                    </a:solidFill>
                  </a:tcPr>
                </a:tc>
                <a:tc hMerge="1">
                  <a:txBody>
                    <a:bodyPr/>
                    <a:lstStyle/>
                    <a:p>
                      <a:pPr algn="ctr" fontAlgn="ctr"/>
                      <a:endParaRPr lang="it-IT" sz="17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419075758"/>
                  </a:ext>
                </a:extLst>
              </a:tr>
              <a:tr h="1142726">
                <a:tc>
                  <a:txBody>
                    <a:bodyPr/>
                    <a:lstStyle/>
                    <a:p>
                      <a:pPr algn="ctr" fontAlgn="ctr"/>
                      <a:r>
                        <a:rPr lang="it-IT" sz="1700" b="0" u="none" strike="noStrike" dirty="0">
                          <a:solidFill>
                            <a:sysClr val="windowText" lastClr="000000"/>
                          </a:solidFill>
                          <a:effectLst/>
                        </a:rPr>
                        <a:t>Volume</a:t>
                      </a:r>
                      <a:endParaRPr lang="it-IT" sz="17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700" b="0" u="none" strike="noStrike" dirty="0" err="1">
                          <a:solidFill>
                            <a:sysClr val="windowText" lastClr="000000"/>
                          </a:solidFill>
                          <a:effectLst/>
                        </a:rPr>
                        <a:t>Orbital</a:t>
                      </a:r>
                      <a:r>
                        <a:rPr lang="it-IT" sz="1700" b="0" u="none" strike="noStrike" dirty="0">
                          <a:solidFill>
                            <a:sysClr val="windowText" lastClr="000000"/>
                          </a:solidFill>
                          <a:effectLst/>
                        </a:rPr>
                        <a:t> </a:t>
                      </a:r>
                      <a:r>
                        <a:rPr lang="it-IT" sz="1700" b="0" u="none" strike="noStrike" dirty="0" err="1">
                          <a:solidFill>
                            <a:sysClr val="windowText" lastClr="000000"/>
                          </a:solidFill>
                          <a:effectLst/>
                        </a:rPr>
                        <a:t>height</a:t>
                      </a:r>
                      <a:endParaRPr lang="it-IT" sz="1700" b="0" u="none" strike="noStrike" dirty="0">
                        <a:solidFill>
                          <a:sysClr val="windowText" lastClr="000000"/>
                        </a:solidFill>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700" b="0" u="none" strike="noStrike" dirty="0">
                          <a:solidFill>
                            <a:sysClr val="windowText" lastClr="000000"/>
                          </a:solidFill>
                          <a:effectLst/>
                        </a:rPr>
                        <a:t> (km)</a:t>
                      </a:r>
                      <a:endParaRPr lang="it-IT" sz="17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700" b="0" u="none" strike="noStrike" dirty="0" err="1">
                          <a:solidFill>
                            <a:sysClr val="windowText" lastClr="000000"/>
                          </a:solidFill>
                          <a:effectLst/>
                        </a:rPr>
                        <a:t>Spectral</a:t>
                      </a:r>
                      <a:r>
                        <a:rPr lang="it-IT" sz="1700" b="0" u="none" strike="noStrike" dirty="0">
                          <a:solidFill>
                            <a:sysClr val="windowText" lastClr="000000"/>
                          </a:solidFill>
                          <a:effectLst/>
                        </a:rPr>
                        <a:t> Range </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700" b="0" u="none" strike="noStrike" dirty="0">
                          <a:solidFill>
                            <a:sysClr val="windowText" lastClr="000000"/>
                          </a:solidFill>
                          <a:effectLst/>
                        </a:rPr>
                        <a:t>(nm)</a:t>
                      </a:r>
                      <a:endParaRPr lang="it-IT" sz="17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700" u="none" strike="noStrike" dirty="0">
                          <a:solidFill>
                            <a:sysClr val="windowText" lastClr="000000"/>
                          </a:solidFill>
                          <a:effectLst/>
                        </a:rPr>
                        <a:t>FOV</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700" u="none" strike="noStrike" dirty="0">
                          <a:solidFill>
                            <a:sysClr val="windowText" lastClr="000000"/>
                          </a:solidFill>
                          <a:effectLst/>
                        </a:rPr>
                        <a:t>(</a:t>
                      </a:r>
                      <a:r>
                        <a:rPr lang="it-IT" sz="1700" u="none" strike="noStrike" dirty="0" err="1">
                          <a:solidFill>
                            <a:sysClr val="windowText" lastClr="000000"/>
                          </a:solidFill>
                          <a:effectLst/>
                        </a:rPr>
                        <a:t>deg</a:t>
                      </a:r>
                      <a:r>
                        <a:rPr lang="it-IT" sz="1700" u="none" strike="noStrike" dirty="0">
                          <a:solidFill>
                            <a:sysClr val="windowText" lastClr="000000"/>
                          </a:solidFill>
                          <a:effectLst/>
                        </a:rPr>
                        <a:t>)</a:t>
                      </a:r>
                      <a:endParaRPr lang="it-IT" sz="17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700" b="0" i="0" u="none" strike="noStrike" dirty="0" err="1">
                          <a:solidFill>
                            <a:sysClr val="windowText" lastClr="000000"/>
                          </a:solidFill>
                          <a:effectLst/>
                          <a:latin typeface="+mj-lt"/>
                          <a:cs typeface="Times New Roman" panose="02020603050405020304" pitchFamily="18" charset="0"/>
                        </a:rPr>
                        <a:t>Focal</a:t>
                      </a:r>
                      <a:endParaRPr lang="it-IT" sz="1700" b="0" i="0" u="none" strike="noStrike" dirty="0">
                        <a:solidFill>
                          <a:sysClr val="windowText" lastClr="000000"/>
                        </a:solidFill>
                        <a:effectLst/>
                        <a:latin typeface="+mj-lt"/>
                        <a:cs typeface="Times New Roman" panose="02020603050405020304" pitchFamily="18"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700" b="0" i="0" u="none" strike="noStrike" dirty="0" err="1">
                          <a:solidFill>
                            <a:sysClr val="windowText" lastClr="000000"/>
                          </a:solidFill>
                          <a:effectLst/>
                          <a:latin typeface="+mj-lt"/>
                          <a:cs typeface="Times New Roman" panose="02020603050405020304" pitchFamily="18" charset="0"/>
                        </a:rPr>
                        <a:t>length</a:t>
                      </a:r>
                      <a:endParaRPr lang="it-IT" sz="1700" b="0" i="0" u="none" strike="noStrike" dirty="0">
                        <a:solidFill>
                          <a:sysClr val="windowText" lastClr="000000"/>
                        </a:solidFill>
                        <a:effectLst/>
                        <a:latin typeface="+mj-lt"/>
                        <a:cs typeface="Times New Roman" panose="02020603050405020304" pitchFamily="18"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700" b="0" i="0" u="none" strike="noStrike" dirty="0">
                          <a:solidFill>
                            <a:sysClr val="windowText" lastClr="000000"/>
                          </a:solidFill>
                          <a:effectLst/>
                          <a:latin typeface="+mj-lt"/>
                          <a:cs typeface="Times New Roman" panose="02020603050405020304" pitchFamily="18" charset="0"/>
                        </a:rPr>
                        <a:t>(mm)</a:t>
                      </a:r>
                    </a:p>
                  </a:txBody>
                  <a:tcPr marL="4763" marR="4763" marT="4763" marB="0" anchor="ctr">
                    <a:solidFill>
                      <a:schemeClr val="accent1">
                        <a:lumMod val="20000"/>
                        <a:lumOff val="80000"/>
                      </a:schemeClr>
                    </a:solidFill>
                  </a:tcPr>
                </a:tc>
                <a:extLst>
                  <a:ext uri="{0D108BD9-81ED-4DB2-BD59-A6C34878D82A}">
                    <a16:rowId xmlns:a16="http://schemas.microsoft.com/office/drawing/2014/main" val="4028872025"/>
                  </a:ext>
                </a:extLst>
              </a:tr>
              <a:tr h="1627876">
                <a:tc>
                  <a:txBody>
                    <a:bodyPr/>
                    <a:lstStyle/>
                    <a:p>
                      <a:pPr algn="ctr" fontAlgn="ctr"/>
                      <a:r>
                        <a:rPr lang="it-IT" sz="1700" b="0" u="none" strike="noStrike" dirty="0">
                          <a:solidFill>
                            <a:srgbClr val="000000"/>
                          </a:solidFill>
                          <a:effectLst/>
                        </a:rPr>
                        <a:t>2U</a:t>
                      </a:r>
                      <a:endParaRPr lang="it-IT"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bg1"/>
                    </a:solidFill>
                  </a:tcPr>
                </a:tc>
                <a:tc>
                  <a:txBody>
                    <a:bodyPr/>
                    <a:lstStyle/>
                    <a:p>
                      <a:pPr algn="ctr" fontAlgn="ctr"/>
                      <a:r>
                        <a:rPr lang="it-IT" sz="1700" u="none" strike="noStrike" dirty="0">
                          <a:effectLst/>
                        </a:rPr>
                        <a:t>500</a:t>
                      </a:r>
                      <a:endParaRPr lang="it-IT" sz="1700" u="none" strike="noStrike" dirty="0">
                        <a:effectLst/>
                        <a:latin typeface="Times New Roman" panose="02020603050405020304" pitchFamily="18" charset="0"/>
                        <a:cs typeface="Times New Roman" panose="02020603050405020304" pitchFamily="18" charset="0"/>
                      </a:endParaRPr>
                    </a:p>
                  </a:txBody>
                  <a:tcPr marL="4763" marR="4763" marT="4763" marB="0" anchor="ctr">
                    <a:solidFill>
                      <a:schemeClr val="bg1"/>
                    </a:solidFill>
                  </a:tcPr>
                </a:tc>
                <a:tc>
                  <a:txBody>
                    <a:bodyPr/>
                    <a:lstStyle/>
                    <a:p>
                      <a:pPr algn="ctr" fontAlgn="ctr"/>
                      <a:r>
                        <a:rPr lang="it-IT" sz="1700" u="none" strike="noStrike" dirty="0">
                          <a:effectLst/>
                        </a:rPr>
                        <a:t>400-1100</a:t>
                      </a:r>
                      <a:endParaRPr lang="it-IT" sz="1700" u="none" strike="noStrike" dirty="0">
                        <a:effectLst/>
                        <a:latin typeface="Times New Roman" panose="02020603050405020304" pitchFamily="18" charset="0"/>
                        <a:cs typeface="Times New Roman" panose="02020603050405020304" pitchFamily="18" charset="0"/>
                      </a:endParaRPr>
                    </a:p>
                  </a:txBody>
                  <a:tcPr marL="4763" marR="4763" marT="4763" marB="0" anchor="ctr">
                    <a:solidFill>
                      <a:schemeClr val="bg1"/>
                    </a:solidFill>
                  </a:tcPr>
                </a:tc>
                <a:tc>
                  <a:txBody>
                    <a:bodyPr/>
                    <a:lstStyle/>
                    <a:p>
                      <a:pPr algn="ctr" fontAlgn="ctr"/>
                      <a:r>
                        <a:rPr lang="it-IT" sz="1700" u="none" strike="noStrike" dirty="0">
                          <a:effectLst/>
                        </a:rPr>
                        <a:t>14</a:t>
                      </a:r>
                      <a:endParaRPr lang="it-IT" sz="1700" u="none" strike="noStrike" dirty="0">
                        <a:effectLst/>
                        <a:latin typeface="Times New Roman" panose="02020603050405020304" pitchFamily="18" charset="0"/>
                        <a:cs typeface="Times New Roman" panose="02020603050405020304" pitchFamily="18" charset="0"/>
                      </a:endParaRPr>
                    </a:p>
                  </a:txBody>
                  <a:tcPr marL="4763" marR="4763" marT="4763" marB="0" anchor="ctr">
                    <a:solidFill>
                      <a:schemeClr val="bg1"/>
                    </a:solidFill>
                  </a:tcPr>
                </a:tc>
                <a:tc>
                  <a:txBody>
                    <a:bodyPr/>
                    <a:lstStyle/>
                    <a:p>
                      <a:pPr algn="ctr" fontAlgn="ctr"/>
                      <a:r>
                        <a:rPr lang="it-IT" sz="1700" u="none" strike="noStrike" dirty="0">
                          <a:effectLst/>
                          <a:latin typeface="+mj-lt"/>
                          <a:cs typeface="Times New Roman" panose="02020603050405020304" pitchFamily="18" charset="0"/>
                        </a:rPr>
                        <a:t>81.4</a:t>
                      </a:r>
                    </a:p>
                  </a:txBody>
                  <a:tcPr marL="4763" marR="4763" marT="4763" marB="0" anchor="ctr">
                    <a:solidFill>
                      <a:schemeClr val="bg1"/>
                    </a:solidFill>
                  </a:tcPr>
                </a:tc>
                <a:extLst>
                  <a:ext uri="{0D108BD9-81ED-4DB2-BD59-A6C34878D82A}">
                    <a16:rowId xmlns:a16="http://schemas.microsoft.com/office/drawing/2014/main" val="1997054749"/>
                  </a:ext>
                </a:extLst>
              </a:tr>
            </a:tbl>
          </a:graphicData>
        </a:graphic>
      </p:graphicFrame>
      <p:graphicFrame>
        <p:nvGraphicFramePr>
          <p:cNvPr id="11" name="Tabella 10">
            <a:extLst>
              <a:ext uri="{FF2B5EF4-FFF2-40B4-BE49-F238E27FC236}">
                <a16:creationId xmlns:a16="http://schemas.microsoft.com/office/drawing/2014/main" id="{E3AA4F22-4C72-B1E5-FA57-A1AFBE495A6D}"/>
              </a:ext>
            </a:extLst>
          </p:cNvPr>
          <p:cNvGraphicFramePr>
            <a:graphicFrameLocks noGrp="1"/>
          </p:cNvGraphicFramePr>
          <p:nvPr>
            <p:extLst>
              <p:ext uri="{D42A27DB-BD31-4B8C-83A1-F6EECF244321}">
                <p14:modId xmlns:p14="http://schemas.microsoft.com/office/powerpoint/2010/main" val="3068008087"/>
              </p:ext>
            </p:extLst>
          </p:nvPr>
        </p:nvGraphicFramePr>
        <p:xfrm>
          <a:off x="898814" y="2075632"/>
          <a:ext cx="4075854" cy="3039873"/>
        </p:xfrm>
        <a:graphic>
          <a:graphicData uri="http://schemas.openxmlformats.org/drawingml/2006/table">
            <a:tbl>
              <a:tblPr>
                <a:tableStyleId>{69CF1AB2-1976-4502-BF36-3FF5EA218861}</a:tableStyleId>
              </a:tblPr>
              <a:tblGrid>
                <a:gridCol w="1036412">
                  <a:extLst>
                    <a:ext uri="{9D8B030D-6E8A-4147-A177-3AD203B41FA5}">
                      <a16:colId xmlns:a16="http://schemas.microsoft.com/office/drawing/2014/main" val="3174755543"/>
                    </a:ext>
                  </a:extLst>
                </a:gridCol>
                <a:gridCol w="918783">
                  <a:extLst>
                    <a:ext uri="{9D8B030D-6E8A-4147-A177-3AD203B41FA5}">
                      <a16:colId xmlns:a16="http://schemas.microsoft.com/office/drawing/2014/main" val="873646691"/>
                    </a:ext>
                  </a:extLst>
                </a:gridCol>
                <a:gridCol w="1049090">
                  <a:extLst>
                    <a:ext uri="{9D8B030D-6E8A-4147-A177-3AD203B41FA5}">
                      <a16:colId xmlns:a16="http://schemas.microsoft.com/office/drawing/2014/main" val="2140832593"/>
                    </a:ext>
                  </a:extLst>
                </a:gridCol>
                <a:gridCol w="1071569">
                  <a:extLst>
                    <a:ext uri="{9D8B030D-6E8A-4147-A177-3AD203B41FA5}">
                      <a16:colId xmlns:a16="http://schemas.microsoft.com/office/drawing/2014/main" val="1107852977"/>
                    </a:ext>
                  </a:extLst>
                </a:gridCol>
              </a:tblGrid>
              <a:tr h="269271">
                <a:tc gridSpan="4">
                  <a:txBody>
                    <a:bodyPr/>
                    <a:lstStyle/>
                    <a:p>
                      <a:pPr algn="ctr" fontAlgn="ctr"/>
                      <a:r>
                        <a:rPr lang="it-IT" sz="1700" b="0" i="0" u="none" strike="noStrike" dirty="0">
                          <a:solidFill>
                            <a:sysClr val="windowText" lastClr="000000"/>
                          </a:solidFill>
                          <a:effectLst/>
                          <a:latin typeface="Times New Roman" panose="02020603050405020304" pitchFamily="18" charset="0"/>
                          <a:cs typeface="Times New Roman" panose="02020603050405020304" pitchFamily="18" charset="0"/>
                        </a:rPr>
                        <a:t>1° step</a:t>
                      </a:r>
                    </a:p>
                  </a:txBody>
                  <a:tcPr marL="4763" marR="4763" marT="4763" marB="0" anchor="ctr">
                    <a:solidFill>
                      <a:schemeClr val="accent1">
                        <a:lumMod val="20000"/>
                        <a:lumOff val="80000"/>
                      </a:schemeClr>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549343093"/>
                  </a:ext>
                </a:extLst>
              </a:tr>
              <a:tr h="288140">
                <a:tc gridSpan="4">
                  <a:txBody>
                    <a:bodyPr/>
                    <a:lstStyle/>
                    <a:p>
                      <a:pPr algn="ctr" fontAlgn="ctr"/>
                      <a:r>
                        <a:rPr lang="it-IT" sz="1700" u="none" strike="noStrike" dirty="0">
                          <a:solidFill>
                            <a:sysClr val="windowText" lastClr="000000"/>
                          </a:solidFill>
                          <a:effectLst/>
                        </a:rPr>
                        <a:t>Detector</a:t>
                      </a:r>
                      <a:endParaRPr lang="it-IT" sz="17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lumMod val="20000"/>
                        <a:lumOff val="80000"/>
                      </a:schemeClr>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22814539"/>
                  </a:ext>
                </a:extLst>
              </a:tr>
              <a:tr h="854586">
                <a:tc>
                  <a:txBody>
                    <a:bodyPr/>
                    <a:lstStyle/>
                    <a:p>
                      <a:pPr algn="ctr" fontAlgn="ctr"/>
                      <a:r>
                        <a:rPr lang="it-IT" sz="1700" u="none" strike="noStrike" dirty="0">
                          <a:solidFill>
                            <a:sysClr val="windowText" lastClr="000000"/>
                          </a:solidFill>
                          <a:effectLst/>
                        </a:rPr>
                        <a:t>Detector name</a:t>
                      </a:r>
                      <a:endParaRPr lang="it-IT" sz="17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lumMod val="20000"/>
                        <a:lumOff val="80000"/>
                      </a:schemeClr>
                    </a:solidFill>
                  </a:tcPr>
                </a:tc>
                <a:tc>
                  <a:txBody>
                    <a:bodyPr/>
                    <a:lstStyle/>
                    <a:p>
                      <a:pPr algn="ctr" fontAlgn="ctr"/>
                      <a:r>
                        <a:rPr lang="it-IT" sz="1700" u="none" strike="noStrike" dirty="0">
                          <a:solidFill>
                            <a:sysClr val="windowText" lastClr="000000"/>
                          </a:solidFill>
                          <a:effectLst/>
                        </a:rPr>
                        <a:t>#pixel </a:t>
                      </a:r>
                      <a:r>
                        <a:rPr lang="it-IT" sz="1700" u="none" strike="noStrike" dirty="0" err="1">
                          <a:solidFill>
                            <a:sysClr val="windowText" lastClr="000000"/>
                          </a:solidFill>
                          <a:effectLst/>
                        </a:rPr>
                        <a:t>Spatial</a:t>
                      </a:r>
                      <a:r>
                        <a:rPr lang="it-IT" sz="1700" u="none" strike="noStrike" dirty="0">
                          <a:solidFill>
                            <a:sysClr val="windowText" lastClr="000000"/>
                          </a:solidFill>
                          <a:effectLst/>
                        </a:rPr>
                        <a:t> </a:t>
                      </a:r>
                      <a:r>
                        <a:rPr lang="it-IT" sz="1700" u="none" strike="noStrike" dirty="0" err="1">
                          <a:solidFill>
                            <a:sysClr val="windowText" lastClr="000000"/>
                          </a:solidFill>
                          <a:effectLst/>
                        </a:rPr>
                        <a:t>direction</a:t>
                      </a:r>
                      <a:endParaRPr lang="it-IT" sz="17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lumMod val="20000"/>
                        <a:lumOff val="80000"/>
                      </a:schemeClr>
                    </a:solidFill>
                  </a:tcPr>
                </a:tc>
                <a:tc>
                  <a:txBody>
                    <a:bodyPr/>
                    <a:lstStyle/>
                    <a:p>
                      <a:pPr algn="ctr" fontAlgn="ctr"/>
                      <a:r>
                        <a:rPr lang="it-IT" sz="1700" u="none" strike="noStrike" dirty="0">
                          <a:solidFill>
                            <a:sysClr val="windowText" lastClr="000000"/>
                          </a:solidFill>
                          <a:effectLst/>
                        </a:rPr>
                        <a:t>#pixel </a:t>
                      </a:r>
                      <a:r>
                        <a:rPr lang="it-IT" sz="1700" u="none" strike="noStrike" dirty="0" err="1">
                          <a:solidFill>
                            <a:sysClr val="windowText" lastClr="000000"/>
                          </a:solidFill>
                          <a:effectLst/>
                        </a:rPr>
                        <a:t>Spectral</a:t>
                      </a:r>
                      <a:r>
                        <a:rPr lang="it-IT" sz="1700" u="none" strike="noStrike" dirty="0">
                          <a:solidFill>
                            <a:sysClr val="windowText" lastClr="000000"/>
                          </a:solidFill>
                          <a:effectLst/>
                        </a:rPr>
                        <a:t> </a:t>
                      </a:r>
                      <a:r>
                        <a:rPr lang="it-IT" sz="1700" u="none" strike="noStrike" dirty="0" err="1">
                          <a:solidFill>
                            <a:sysClr val="windowText" lastClr="000000"/>
                          </a:solidFill>
                          <a:effectLst/>
                        </a:rPr>
                        <a:t>direction</a:t>
                      </a:r>
                      <a:endParaRPr lang="it-IT" sz="17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lumMod val="20000"/>
                        <a:lumOff val="80000"/>
                      </a:schemeClr>
                    </a:solidFill>
                  </a:tcPr>
                </a:tc>
                <a:tc>
                  <a:txBody>
                    <a:bodyPr/>
                    <a:lstStyle/>
                    <a:p>
                      <a:pPr algn="ctr" fontAlgn="ctr"/>
                      <a:r>
                        <a:rPr lang="it-IT" sz="1700" u="none" strike="noStrike" dirty="0">
                          <a:solidFill>
                            <a:sysClr val="windowText" lastClr="000000"/>
                          </a:solidFill>
                          <a:effectLst/>
                        </a:rPr>
                        <a:t>Pixel pitch (µm)</a:t>
                      </a:r>
                      <a:endParaRPr lang="it-IT" sz="17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874472848"/>
                  </a:ext>
                </a:extLst>
              </a:tr>
              <a:tr h="1627876">
                <a:tc>
                  <a:txBody>
                    <a:bodyPr/>
                    <a:lstStyle/>
                    <a:p>
                      <a:pPr algn="ctr" fontAlgn="ctr"/>
                      <a:r>
                        <a:rPr lang="en-US" sz="1700" u="none" strike="noStrike" dirty="0" err="1">
                          <a:effectLst/>
                        </a:rPr>
                        <a:t>ams</a:t>
                      </a:r>
                      <a:r>
                        <a:rPr lang="en-US" sz="1700" u="none" strike="noStrike" dirty="0">
                          <a:effectLst/>
                        </a:rPr>
                        <a:t> CMV12000  (package 47 x 33.8 mm)</a:t>
                      </a:r>
                      <a:endParaRPr lang="en-US"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bg1"/>
                    </a:solidFill>
                  </a:tcPr>
                </a:tc>
                <a:tc>
                  <a:txBody>
                    <a:bodyPr/>
                    <a:lstStyle/>
                    <a:p>
                      <a:pPr algn="ctr" fontAlgn="ctr"/>
                      <a:r>
                        <a:rPr lang="it-IT" sz="1700" u="none" strike="noStrike" dirty="0">
                          <a:effectLst/>
                        </a:rPr>
                        <a:t>4096</a:t>
                      </a:r>
                      <a:endParaRPr lang="it-IT"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bg1"/>
                    </a:solidFill>
                  </a:tcPr>
                </a:tc>
                <a:tc>
                  <a:txBody>
                    <a:bodyPr/>
                    <a:lstStyle/>
                    <a:p>
                      <a:pPr algn="ctr" fontAlgn="ctr"/>
                      <a:r>
                        <a:rPr lang="it-IT" sz="1700" u="none" strike="noStrike" dirty="0">
                          <a:effectLst/>
                        </a:rPr>
                        <a:t>3072</a:t>
                      </a:r>
                      <a:endParaRPr lang="it-IT"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bg1"/>
                    </a:solidFill>
                  </a:tcPr>
                </a:tc>
                <a:tc>
                  <a:txBody>
                    <a:bodyPr/>
                    <a:lstStyle/>
                    <a:p>
                      <a:pPr algn="ctr" fontAlgn="ctr"/>
                      <a:r>
                        <a:rPr lang="it-IT" sz="1700" u="none" strike="noStrike" dirty="0">
                          <a:effectLst/>
                        </a:rPr>
                        <a:t>5.5</a:t>
                      </a:r>
                      <a:endParaRPr lang="it-IT"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bg1"/>
                    </a:solidFill>
                  </a:tcPr>
                </a:tc>
                <a:extLst>
                  <a:ext uri="{0D108BD9-81ED-4DB2-BD59-A6C34878D82A}">
                    <a16:rowId xmlns:a16="http://schemas.microsoft.com/office/drawing/2014/main" val="1492879201"/>
                  </a:ext>
                </a:extLst>
              </a:tr>
            </a:tbl>
          </a:graphicData>
        </a:graphic>
      </p:graphicFrame>
      <p:sp>
        <p:nvSpPr>
          <p:cNvPr id="12" name="Titolo 1">
            <a:extLst>
              <a:ext uri="{FF2B5EF4-FFF2-40B4-BE49-F238E27FC236}">
                <a16:creationId xmlns:a16="http://schemas.microsoft.com/office/drawing/2014/main" id="{AF3E9646-1D13-6445-55F1-5595FCE3443A}"/>
              </a:ext>
            </a:extLst>
          </p:cNvPr>
          <p:cNvSpPr txBox="1">
            <a:spLocks/>
          </p:cNvSpPr>
          <p:nvPr/>
        </p:nvSpPr>
        <p:spPr>
          <a:xfrm>
            <a:off x="2886692" y="340220"/>
            <a:ext cx="5975205" cy="471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t-IT" sz="3200" dirty="0">
                <a:solidFill>
                  <a:schemeClr val="bg1"/>
                </a:solidFill>
              </a:rPr>
              <a:t>Mission first </a:t>
            </a:r>
            <a:r>
              <a:rPr lang="it-IT" sz="3200" dirty="0" err="1">
                <a:solidFill>
                  <a:schemeClr val="bg1"/>
                </a:solidFill>
              </a:rPr>
              <a:t>order</a:t>
            </a:r>
            <a:r>
              <a:rPr lang="it-IT" sz="3200" dirty="0">
                <a:solidFill>
                  <a:schemeClr val="bg1"/>
                </a:solidFill>
              </a:rPr>
              <a:t> </a:t>
            </a:r>
            <a:r>
              <a:rPr lang="it-IT" sz="3200" dirty="0" err="1">
                <a:solidFill>
                  <a:schemeClr val="bg1"/>
                </a:solidFill>
              </a:rPr>
              <a:t>specifications</a:t>
            </a:r>
            <a:endParaRPr lang="en-US" sz="3200" dirty="0">
              <a:solidFill>
                <a:schemeClr val="bg1"/>
              </a:solidFill>
            </a:endParaRPr>
          </a:p>
        </p:txBody>
      </p:sp>
      <p:cxnSp>
        <p:nvCxnSpPr>
          <p:cNvPr id="9" name="Connettore 2 8">
            <a:extLst>
              <a:ext uri="{FF2B5EF4-FFF2-40B4-BE49-F238E27FC236}">
                <a16:creationId xmlns:a16="http://schemas.microsoft.com/office/drawing/2014/main" id="{ECEBD5C6-BB17-2F34-26D3-45CA42101419}"/>
              </a:ext>
            </a:extLst>
          </p:cNvPr>
          <p:cNvCxnSpPr>
            <a:cxnSpLocks/>
          </p:cNvCxnSpPr>
          <p:nvPr/>
        </p:nvCxnSpPr>
        <p:spPr>
          <a:xfrm flipH="1" flipV="1">
            <a:off x="4583220" y="4835661"/>
            <a:ext cx="2682512" cy="7825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156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3F733C9A-1D99-B57C-1BFA-F6D7146FDD58}"/>
              </a:ext>
            </a:extLst>
          </p:cNvPr>
          <p:cNvSpPr txBox="1">
            <a:spLocks/>
          </p:cNvSpPr>
          <p:nvPr/>
        </p:nvSpPr>
        <p:spPr>
          <a:xfrm>
            <a:off x="2886692" y="340220"/>
            <a:ext cx="5975205" cy="47134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t-IT" dirty="0">
                <a:solidFill>
                  <a:schemeClr val="bg1"/>
                </a:solidFill>
              </a:rPr>
              <a:t>TMA- </a:t>
            </a:r>
            <a:r>
              <a:rPr lang="it-IT" dirty="0" err="1">
                <a:solidFill>
                  <a:schemeClr val="bg1"/>
                </a:solidFill>
              </a:rPr>
              <a:t>Telescope</a:t>
            </a:r>
            <a:r>
              <a:rPr lang="it-IT" dirty="0">
                <a:solidFill>
                  <a:schemeClr val="bg1"/>
                </a:solidFill>
              </a:rPr>
              <a:t> FF</a:t>
            </a:r>
            <a:endParaRPr lang="en-US" dirty="0">
              <a:solidFill>
                <a:schemeClr val="bg1"/>
              </a:solidFill>
            </a:endParaRPr>
          </a:p>
        </p:txBody>
      </p:sp>
      <p:sp>
        <p:nvSpPr>
          <p:cNvPr id="8" name="Titolo 7">
            <a:extLst>
              <a:ext uri="{FF2B5EF4-FFF2-40B4-BE49-F238E27FC236}">
                <a16:creationId xmlns:a16="http://schemas.microsoft.com/office/drawing/2014/main" id="{D7257065-6013-1DC8-C67B-A91B410EB863}"/>
              </a:ext>
            </a:extLst>
          </p:cNvPr>
          <p:cNvSpPr>
            <a:spLocks noGrp="1"/>
          </p:cNvSpPr>
          <p:nvPr>
            <p:ph type="title"/>
          </p:nvPr>
        </p:nvSpPr>
        <p:spPr/>
        <p:txBody>
          <a:bodyPr>
            <a:normAutofit/>
          </a:bodyPr>
          <a:lstStyle/>
          <a:p>
            <a:r>
              <a:rPr lang="it-IT" sz="2500" b="0" dirty="0">
                <a:cs typeface="Times New Roman" panose="02020603050405020304" pitchFamily="18" charset="0"/>
              </a:rPr>
              <a:t>TM1, TM2 and TM3 are </a:t>
            </a:r>
            <a:r>
              <a:rPr lang="it-IT" sz="2500" b="0" dirty="0" err="1">
                <a:cs typeface="Times New Roman" panose="02020603050405020304" pitchFamily="18" charset="0"/>
              </a:rPr>
              <a:t>freeform</a:t>
            </a:r>
            <a:r>
              <a:rPr lang="it-IT" sz="2500" b="0" dirty="0">
                <a:cs typeface="Times New Roman" panose="02020603050405020304" pitchFamily="18" charset="0"/>
              </a:rPr>
              <a:t> </a:t>
            </a:r>
            <a:r>
              <a:rPr lang="it-IT" sz="2500" b="0" dirty="0" err="1">
                <a:cs typeface="Times New Roman" panose="02020603050405020304" pitchFamily="18" charset="0"/>
              </a:rPr>
              <a:t>Zernike</a:t>
            </a:r>
            <a:r>
              <a:rPr lang="it-IT" sz="2500" b="0" dirty="0">
                <a:cs typeface="Times New Roman" panose="02020603050405020304" pitchFamily="18" charset="0"/>
              </a:rPr>
              <a:t> FRINGE </a:t>
            </a:r>
            <a:r>
              <a:rPr lang="it-IT" sz="2500" b="0" dirty="0" err="1">
                <a:cs typeface="Times New Roman" panose="02020603050405020304" pitchFamily="18" charset="0"/>
              </a:rPr>
              <a:t>mirrors</a:t>
            </a:r>
            <a:r>
              <a:rPr lang="it-IT" sz="2500" b="0" dirty="0">
                <a:cs typeface="Times New Roman" panose="02020603050405020304" pitchFamily="18" charset="0"/>
              </a:rPr>
              <a:t>.</a:t>
            </a:r>
            <a:br>
              <a:rPr lang="it-IT" sz="6000" b="0" dirty="0">
                <a:cs typeface="Times New Roman" panose="02020603050405020304" pitchFamily="18" charset="0"/>
              </a:rPr>
            </a:br>
            <a:endParaRPr lang="it-IT" b="0" dirty="0"/>
          </a:p>
        </p:txBody>
      </p:sp>
      <p:pic>
        <p:nvPicPr>
          <p:cNvPr id="14" name="Segnaposto contenuto 11" descr="Immagine che contiene linea, diagramma, schermata, Rettangolo&#10;&#10;Descrizione generata automaticamente">
            <a:extLst>
              <a:ext uri="{FF2B5EF4-FFF2-40B4-BE49-F238E27FC236}">
                <a16:creationId xmlns:a16="http://schemas.microsoft.com/office/drawing/2014/main" id="{A7415E82-798C-06D5-5EF8-D01E37A70D41}"/>
              </a:ext>
            </a:extLst>
          </p:cNvPr>
          <p:cNvPicPr>
            <a:picLocks noChangeAspect="1"/>
          </p:cNvPicPr>
          <p:nvPr/>
        </p:nvPicPr>
        <p:blipFill>
          <a:blip r:embed="rId2">
            <a:extLst>
              <a:ext uri="{28A0092B-C50C-407E-A947-70E740481C1C}">
                <a14:useLocalDpi xmlns:a14="http://schemas.microsoft.com/office/drawing/2010/main" val="0"/>
              </a:ext>
            </a:extLst>
          </a:blip>
          <a:srcRect l="2576" t="1585" r="2350" b="4751"/>
          <a:stretch/>
        </p:blipFill>
        <p:spPr>
          <a:xfrm>
            <a:off x="3298630" y="2026830"/>
            <a:ext cx="5316279" cy="4088218"/>
          </a:xfrm>
          <a:prstGeom prst="rect">
            <a:avLst/>
          </a:prstGeom>
        </p:spPr>
      </p:pic>
      <p:grpSp>
        <p:nvGrpSpPr>
          <p:cNvPr id="15" name="Gruppo 14">
            <a:extLst>
              <a:ext uri="{FF2B5EF4-FFF2-40B4-BE49-F238E27FC236}">
                <a16:creationId xmlns:a16="http://schemas.microsoft.com/office/drawing/2014/main" id="{41993935-0380-2FC2-FC0C-F92BD99FCBF2}"/>
              </a:ext>
            </a:extLst>
          </p:cNvPr>
          <p:cNvGrpSpPr/>
          <p:nvPr/>
        </p:nvGrpSpPr>
        <p:grpSpPr>
          <a:xfrm>
            <a:off x="4604662" y="2526559"/>
            <a:ext cx="3654056" cy="3477584"/>
            <a:chOff x="1741967" y="2514599"/>
            <a:chExt cx="3654056" cy="3477584"/>
          </a:xfrm>
        </p:grpSpPr>
        <p:sp>
          <p:nvSpPr>
            <p:cNvPr id="16" name="CasellaDiTesto 15">
              <a:extLst>
                <a:ext uri="{FF2B5EF4-FFF2-40B4-BE49-F238E27FC236}">
                  <a16:creationId xmlns:a16="http://schemas.microsoft.com/office/drawing/2014/main" id="{B0EC4CCA-AC70-1A3B-2096-7670F1930CC3}"/>
                </a:ext>
              </a:extLst>
            </p:cNvPr>
            <p:cNvSpPr txBox="1"/>
            <p:nvPr/>
          </p:nvSpPr>
          <p:spPr>
            <a:xfrm>
              <a:off x="4566683" y="2514599"/>
              <a:ext cx="829340" cy="369332"/>
            </a:xfrm>
            <a:prstGeom prst="rect">
              <a:avLst/>
            </a:prstGeom>
            <a:noFill/>
          </p:spPr>
          <p:txBody>
            <a:bodyPr wrap="square" rtlCol="0">
              <a:spAutoFit/>
            </a:bodyPr>
            <a:lstStyle/>
            <a:p>
              <a:pPr algn="ctr"/>
              <a:r>
                <a:rPr lang="it-IT" dirty="0">
                  <a:latin typeface="+mj-lt"/>
                </a:rPr>
                <a:t>TM1</a:t>
              </a:r>
            </a:p>
          </p:txBody>
        </p:sp>
        <p:sp>
          <p:nvSpPr>
            <p:cNvPr id="17" name="CasellaDiTesto 16">
              <a:extLst>
                <a:ext uri="{FF2B5EF4-FFF2-40B4-BE49-F238E27FC236}">
                  <a16:creationId xmlns:a16="http://schemas.microsoft.com/office/drawing/2014/main" id="{4F70DFE9-F0DA-603D-44D2-0CBCAC6AE2F5}"/>
                </a:ext>
              </a:extLst>
            </p:cNvPr>
            <p:cNvSpPr txBox="1"/>
            <p:nvPr/>
          </p:nvSpPr>
          <p:spPr>
            <a:xfrm>
              <a:off x="2571307" y="4267200"/>
              <a:ext cx="829340" cy="369332"/>
            </a:xfrm>
            <a:prstGeom prst="rect">
              <a:avLst/>
            </a:prstGeom>
            <a:noFill/>
          </p:spPr>
          <p:txBody>
            <a:bodyPr wrap="square" rtlCol="0">
              <a:spAutoFit/>
            </a:bodyPr>
            <a:lstStyle/>
            <a:p>
              <a:pPr algn="ctr"/>
              <a:r>
                <a:rPr lang="it-IT" dirty="0">
                  <a:latin typeface="+mj-lt"/>
                </a:rPr>
                <a:t>TM2</a:t>
              </a:r>
            </a:p>
          </p:txBody>
        </p:sp>
        <p:sp>
          <p:nvSpPr>
            <p:cNvPr id="18" name="CasellaDiTesto 17">
              <a:extLst>
                <a:ext uri="{FF2B5EF4-FFF2-40B4-BE49-F238E27FC236}">
                  <a16:creationId xmlns:a16="http://schemas.microsoft.com/office/drawing/2014/main" id="{6C911517-FDA8-BF84-8F22-764524B1C15E}"/>
                </a:ext>
              </a:extLst>
            </p:cNvPr>
            <p:cNvSpPr txBox="1"/>
            <p:nvPr/>
          </p:nvSpPr>
          <p:spPr>
            <a:xfrm>
              <a:off x="4517065" y="5622851"/>
              <a:ext cx="829340" cy="369332"/>
            </a:xfrm>
            <a:prstGeom prst="rect">
              <a:avLst/>
            </a:prstGeom>
            <a:noFill/>
          </p:spPr>
          <p:txBody>
            <a:bodyPr wrap="square" rtlCol="0">
              <a:spAutoFit/>
            </a:bodyPr>
            <a:lstStyle/>
            <a:p>
              <a:pPr algn="ctr"/>
              <a:r>
                <a:rPr lang="it-IT" dirty="0">
                  <a:latin typeface="+mj-lt"/>
                </a:rPr>
                <a:t>TM3</a:t>
              </a:r>
            </a:p>
          </p:txBody>
        </p:sp>
        <p:sp>
          <p:nvSpPr>
            <p:cNvPr id="19" name="CasellaDiTesto 18">
              <a:extLst>
                <a:ext uri="{FF2B5EF4-FFF2-40B4-BE49-F238E27FC236}">
                  <a16:creationId xmlns:a16="http://schemas.microsoft.com/office/drawing/2014/main" id="{46526497-DD8A-1496-E164-C21674445AAE}"/>
                </a:ext>
              </a:extLst>
            </p:cNvPr>
            <p:cNvSpPr txBox="1"/>
            <p:nvPr/>
          </p:nvSpPr>
          <p:spPr>
            <a:xfrm>
              <a:off x="1741967" y="4820452"/>
              <a:ext cx="829340" cy="646331"/>
            </a:xfrm>
            <a:prstGeom prst="rect">
              <a:avLst/>
            </a:prstGeom>
            <a:noFill/>
          </p:spPr>
          <p:txBody>
            <a:bodyPr wrap="square" rtlCol="0">
              <a:spAutoFit/>
            </a:bodyPr>
            <a:lstStyle/>
            <a:p>
              <a:pPr algn="ctr"/>
              <a:r>
                <a:rPr lang="it-IT" dirty="0">
                  <a:latin typeface="+mj-lt"/>
                </a:rPr>
                <a:t>Image</a:t>
              </a:r>
            </a:p>
            <a:p>
              <a:pPr algn="ctr"/>
              <a:r>
                <a:rPr lang="it-IT" dirty="0" err="1">
                  <a:latin typeface="+mj-lt"/>
                </a:rPr>
                <a:t>Plane</a:t>
              </a:r>
              <a:endParaRPr lang="it-IT" dirty="0">
                <a:latin typeface="+mj-lt"/>
              </a:endParaRPr>
            </a:p>
          </p:txBody>
        </p:sp>
      </p:grpSp>
      <p:cxnSp>
        <p:nvCxnSpPr>
          <p:cNvPr id="20" name="Connettore 2 19">
            <a:extLst>
              <a:ext uri="{FF2B5EF4-FFF2-40B4-BE49-F238E27FC236}">
                <a16:creationId xmlns:a16="http://schemas.microsoft.com/office/drawing/2014/main" id="{58581FA6-A9F6-818E-D563-3512D8DB866E}"/>
              </a:ext>
            </a:extLst>
          </p:cNvPr>
          <p:cNvCxnSpPr/>
          <p:nvPr/>
        </p:nvCxnSpPr>
        <p:spPr>
          <a:xfrm>
            <a:off x="3904686" y="6439341"/>
            <a:ext cx="439656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1" name="Connettore 2 20">
            <a:extLst>
              <a:ext uri="{FF2B5EF4-FFF2-40B4-BE49-F238E27FC236}">
                <a16:creationId xmlns:a16="http://schemas.microsoft.com/office/drawing/2014/main" id="{72DDD9BA-74BB-6D86-58FF-6F48EE39FA54}"/>
              </a:ext>
            </a:extLst>
          </p:cNvPr>
          <p:cNvCxnSpPr>
            <a:cxnSpLocks/>
          </p:cNvCxnSpPr>
          <p:nvPr/>
        </p:nvCxnSpPr>
        <p:spPr>
          <a:xfrm>
            <a:off x="3658365" y="2205811"/>
            <a:ext cx="0" cy="3909237"/>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22" name="CasellaDiTesto 21">
            <a:extLst>
              <a:ext uri="{FF2B5EF4-FFF2-40B4-BE49-F238E27FC236}">
                <a16:creationId xmlns:a16="http://schemas.microsoft.com/office/drawing/2014/main" id="{52033982-40E6-B37C-4AE0-58E896071D12}"/>
              </a:ext>
            </a:extLst>
          </p:cNvPr>
          <p:cNvSpPr txBox="1"/>
          <p:nvPr/>
        </p:nvSpPr>
        <p:spPr>
          <a:xfrm>
            <a:off x="5393244" y="6069898"/>
            <a:ext cx="1339701" cy="369332"/>
          </a:xfrm>
          <a:prstGeom prst="rect">
            <a:avLst/>
          </a:prstGeom>
          <a:noFill/>
        </p:spPr>
        <p:txBody>
          <a:bodyPr wrap="square" rtlCol="0">
            <a:spAutoFit/>
          </a:bodyPr>
          <a:lstStyle/>
          <a:p>
            <a:pPr algn="ctr"/>
            <a:r>
              <a:rPr lang="it-IT" dirty="0">
                <a:latin typeface="+mj-lt"/>
              </a:rPr>
              <a:t>100 mm</a:t>
            </a:r>
          </a:p>
        </p:txBody>
      </p:sp>
      <p:sp>
        <p:nvSpPr>
          <p:cNvPr id="23" name="CasellaDiTesto 22">
            <a:extLst>
              <a:ext uri="{FF2B5EF4-FFF2-40B4-BE49-F238E27FC236}">
                <a16:creationId xmlns:a16="http://schemas.microsoft.com/office/drawing/2014/main" id="{27C09869-CD44-A21C-A53F-B27C7C65138B}"/>
              </a:ext>
            </a:extLst>
          </p:cNvPr>
          <p:cNvSpPr txBox="1"/>
          <p:nvPr/>
        </p:nvSpPr>
        <p:spPr>
          <a:xfrm rot="16200000">
            <a:off x="2674854" y="3883074"/>
            <a:ext cx="1339701" cy="369332"/>
          </a:xfrm>
          <a:prstGeom prst="rect">
            <a:avLst/>
          </a:prstGeom>
          <a:noFill/>
        </p:spPr>
        <p:txBody>
          <a:bodyPr wrap="square" rtlCol="0">
            <a:spAutoFit/>
          </a:bodyPr>
          <a:lstStyle/>
          <a:p>
            <a:pPr algn="ctr"/>
            <a:r>
              <a:rPr lang="it-IT" dirty="0">
                <a:latin typeface="+mj-lt"/>
              </a:rPr>
              <a:t>100 mm</a:t>
            </a:r>
          </a:p>
        </p:txBody>
      </p:sp>
    </p:spTree>
    <p:extLst>
      <p:ext uri="{BB962C8B-B14F-4D97-AF65-F5344CB8AC3E}">
        <p14:creationId xmlns:p14="http://schemas.microsoft.com/office/powerpoint/2010/main" val="2671012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CACE5-54B6-C0C7-2F2A-FFE736BDCD74}"/>
            </a:ext>
          </a:extLst>
        </p:cNvPr>
        <p:cNvGrpSpPr/>
        <p:nvPr/>
      </p:nvGrpSpPr>
      <p:grpSpPr>
        <a:xfrm>
          <a:off x="0" y="0"/>
          <a:ext cx="0" cy="0"/>
          <a:chOff x="0" y="0"/>
          <a:chExt cx="0" cy="0"/>
        </a:xfrm>
      </p:grpSpPr>
      <p:sp>
        <p:nvSpPr>
          <p:cNvPr id="6" name="Titolo 1">
            <a:extLst>
              <a:ext uri="{FF2B5EF4-FFF2-40B4-BE49-F238E27FC236}">
                <a16:creationId xmlns:a16="http://schemas.microsoft.com/office/drawing/2014/main" id="{9FD25EF2-6B09-A31E-4379-F9DEE1E7872F}"/>
              </a:ext>
            </a:extLst>
          </p:cNvPr>
          <p:cNvSpPr txBox="1">
            <a:spLocks/>
          </p:cNvSpPr>
          <p:nvPr/>
        </p:nvSpPr>
        <p:spPr>
          <a:xfrm>
            <a:off x="2886692" y="340220"/>
            <a:ext cx="5975205" cy="47134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t-IT" dirty="0">
                <a:solidFill>
                  <a:schemeClr val="bg1"/>
                </a:solidFill>
              </a:rPr>
              <a:t>TMA </a:t>
            </a:r>
            <a:r>
              <a:rPr lang="it-IT" dirty="0" err="1">
                <a:solidFill>
                  <a:schemeClr val="bg1"/>
                </a:solidFill>
              </a:rPr>
              <a:t>Telescope</a:t>
            </a:r>
            <a:r>
              <a:rPr lang="it-IT" dirty="0">
                <a:solidFill>
                  <a:schemeClr val="bg1"/>
                </a:solidFill>
              </a:rPr>
              <a:t> performance</a:t>
            </a:r>
            <a:endParaRPr lang="en-US" dirty="0">
              <a:solidFill>
                <a:schemeClr val="bg1"/>
              </a:solidFill>
            </a:endParaRPr>
          </a:p>
        </p:txBody>
      </p:sp>
      <p:sp>
        <p:nvSpPr>
          <p:cNvPr id="2" name="CasellaDiTesto 1">
            <a:extLst>
              <a:ext uri="{FF2B5EF4-FFF2-40B4-BE49-F238E27FC236}">
                <a16:creationId xmlns:a16="http://schemas.microsoft.com/office/drawing/2014/main" id="{F3EE1F07-227F-ADC7-AEE5-62A765AFE6E4}"/>
              </a:ext>
            </a:extLst>
          </p:cNvPr>
          <p:cNvSpPr txBox="1"/>
          <p:nvPr/>
        </p:nvSpPr>
        <p:spPr>
          <a:xfrm>
            <a:off x="864516" y="1303705"/>
            <a:ext cx="9079584" cy="784830"/>
          </a:xfrm>
          <a:prstGeom prst="rect">
            <a:avLst/>
          </a:prstGeom>
        </p:spPr>
        <p:txBody>
          <a:bodyPr vert="horz" lIns="91440" tIns="45720" rIns="91440" bIns="45720" rtlCol="0" anchor="ctr">
            <a:normAutofit/>
          </a:bodyPr>
          <a:lstStyle>
            <a:lvl1pPr>
              <a:lnSpc>
                <a:spcPct val="90000"/>
              </a:lnSpc>
              <a:spcBef>
                <a:spcPct val="0"/>
              </a:spcBef>
              <a:buNone/>
              <a:defRPr sz="2500" b="0">
                <a:latin typeface="Arial" panose="020B0604020202020204" pitchFamily="34" charset="0"/>
                <a:ea typeface="+mj-ea"/>
                <a:cs typeface="Times New Roman" panose="02020603050405020304" pitchFamily="18" charset="0"/>
              </a:defRPr>
            </a:lvl1pPr>
          </a:lstStyle>
          <a:p>
            <a:r>
              <a:rPr lang="it-IT" dirty="0"/>
              <a:t>MTF and Spot @ </a:t>
            </a:r>
            <a:r>
              <a:rPr lang="it-IT" dirty="0" err="1"/>
              <a:t>reference</a:t>
            </a:r>
            <a:r>
              <a:rPr lang="it-IT" dirty="0"/>
              <a:t> lambda 539 nm</a:t>
            </a:r>
          </a:p>
        </p:txBody>
      </p:sp>
      <p:pic>
        <p:nvPicPr>
          <p:cNvPr id="3" name="Immagine 2" descr="Immagine che contiene testo, schermata, linea, Diagramma&#10;&#10;Descrizione generata automaticamente">
            <a:extLst>
              <a:ext uri="{FF2B5EF4-FFF2-40B4-BE49-F238E27FC236}">
                <a16:creationId xmlns:a16="http://schemas.microsoft.com/office/drawing/2014/main" id="{A262E73B-942C-CDA0-7433-97E6A8C6F762}"/>
              </a:ext>
            </a:extLst>
          </p:cNvPr>
          <p:cNvPicPr>
            <a:picLocks noChangeAspect="1"/>
          </p:cNvPicPr>
          <p:nvPr/>
        </p:nvPicPr>
        <p:blipFill>
          <a:blip r:embed="rId2" cstate="print">
            <a:extLst>
              <a:ext uri="{28A0092B-C50C-407E-A947-70E740481C1C}">
                <a14:useLocalDpi xmlns:a14="http://schemas.microsoft.com/office/drawing/2010/main" val="0"/>
              </a:ext>
            </a:extLst>
          </a:blip>
          <a:srcRect b="38094"/>
          <a:stretch>
            <a:fillRect/>
          </a:stretch>
        </p:blipFill>
        <p:spPr>
          <a:xfrm>
            <a:off x="5320479" y="2436712"/>
            <a:ext cx="5683494" cy="2638820"/>
          </a:xfrm>
          <a:prstGeom prst="rect">
            <a:avLst/>
          </a:prstGeom>
        </p:spPr>
      </p:pic>
      <p:grpSp>
        <p:nvGrpSpPr>
          <p:cNvPr id="4" name="Gruppo 3">
            <a:extLst>
              <a:ext uri="{FF2B5EF4-FFF2-40B4-BE49-F238E27FC236}">
                <a16:creationId xmlns:a16="http://schemas.microsoft.com/office/drawing/2014/main" id="{89819E95-57E0-891B-D25F-BE170DC4A874}"/>
              </a:ext>
            </a:extLst>
          </p:cNvPr>
          <p:cNvGrpSpPr/>
          <p:nvPr/>
        </p:nvGrpSpPr>
        <p:grpSpPr>
          <a:xfrm>
            <a:off x="781369" y="2277400"/>
            <a:ext cx="4728344" cy="3504534"/>
            <a:chOff x="1126833" y="2132741"/>
            <a:chExt cx="4728344" cy="3504534"/>
          </a:xfrm>
        </p:grpSpPr>
        <p:pic>
          <p:nvPicPr>
            <p:cNvPr id="5" name="Immagine 4" descr="Immagine che contiene testo, schermata&#10;&#10;Descrizione generata automaticamente">
              <a:extLst>
                <a:ext uri="{FF2B5EF4-FFF2-40B4-BE49-F238E27FC236}">
                  <a16:creationId xmlns:a16="http://schemas.microsoft.com/office/drawing/2014/main" id="{303695F1-6B65-B4D1-4690-76A10959C38D}"/>
                </a:ext>
              </a:extLst>
            </p:cNvPr>
            <p:cNvPicPr>
              <a:picLocks noChangeAspect="1"/>
            </p:cNvPicPr>
            <p:nvPr/>
          </p:nvPicPr>
          <p:blipFill>
            <a:blip r:embed="rId3" cstate="print">
              <a:extLst>
                <a:ext uri="{28A0092B-C50C-407E-A947-70E740481C1C}">
                  <a14:useLocalDpi xmlns:a14="http://schemas.microsoft.com/office/drawing/2010/main" val="0"/>
                </a:ext>
              </a:extLst>
            </a:blip>
            <a:srcRect r="17753" b="26165"/>
            <a:stretch/>
          </p:blipFill>
          <p:spPr>
            <a:xfrm>
              <a:off x="1126833" y="2132741"/>
              <a:ext cx="4728344" cy="3183538"/>
            </a:xfrm>
            <a:prstGeom prst="rect">
              <a:avLst/>
            </a:prstGeom>
          </p:spPr>
        </p:pic>
        <p:cxnSp>
          <p:nvCxnSpPr>
            <p:cNvPr id="7" name="Connettore 2 6">
              <a:extLst>
                <a:ext uri="{FF2B5EF4-FFF2-40B4-BE49-F238E27FC236}">
                  <a16:creationId xmlns:a16="http://schemas.microsoft.com/office/drawing/2014/main" id="{1EF3BE5B-0DDB-6473-861C-9C8A953EC4AC}"/>
                </a:ext>
              </a:extLst>
            </p:cNvPr>
            <p:cNvCxnSpPr>
              <a:cxnSpLocks/>
            </p:cNvCxnSpPr>
            <p:nvPr/>
          </p:nvCxnSpPr>
          <p:spPr>
            <a:xfrm flipH="1">
              <a:off x="1642487" y="5267949"/>
              <a:ext cx="622005"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8" name="CasellaDiTesto 7">
              <a:extLst>
                <a:ext uri="{FF2B5EF4-FFF2-40B4-BE49-F238E27FC236}">
                  <a16:creationId xmlns:a16="http://schemas.microsoft.com/office/drawing/2014/main" id="{D29A640A-9D90-D47E-6162-EB0EE75D6F2A}"/>
                </a:ext>
              </a:extLst>
            </p:cNvPr>
            <p:cNvSpPr txBox="1"/>
            <p:nvPr/>
          </p:nvSpPr>
          <p:spPr>
            <a:xfrm>
              <a:off x="1564159" y="5267949"/>
              <a:ext cx="1078064" cy="369326"/>
            </a:xfrm>
            <a:prstGeom prst="rect">
              <a:avLst/>
            </a:prstGeom>
            <a:noFill/>
          </p:spPr>
          <p:txBody>
            <a:bodyPr wrap="square" rtlCol="0">
              <a:spAutoFit/>
            </a:bodyPr>
            <a:lstStyle/>
            <a:p>
              <a:r>
                <a:rPr lang="it-IT" dirty="0">
                  <a:latin typeface="+mj-lt"/>
                </a:rPr>
                <a:t>11 </a:t>
              </a:r>
              <a:r>
                <a:rPr lang="el-GR" dirty="0">
                  <a:latin typeface="+mj-lt"/>
                </a:rPr>
                <a:t>μ</a:t>
              </a:r>
              <a:r>
                <a:rPr lang="it-IT" dirty="0">
                  <a:latin typeface="+mj-lt"/>
                </a:rPr>
                <a:t>m</a:t>
              </a:r>
            </a:p>
          </p:txBody>
        </p:sp>
      </p:grpSp>
      <p:sp>
        <p:nvSpPr>
          <p:cNvPr id="9" name="CasellaDiTesto 8">
            <a:extLst>
              <a:ext uri="{FF2B5EF4-FFF2-40B4-BE49-F238E27FC236}">
                <a16:creationId xmlns:a16="http://schemas.microsoft.com/office/drawing/2014/main" id="{6BE7F502-3B2F-3EED-0979-5B7B1F6E5ECA}"/>
              </a:ext>
            </a:extLst>
          </p:cNvPr>
          <p:cNvSpPr txBox="1"/>
          <p:nvPr/>
        </p:nvSpPr>
        <p:spPr>
          <a:xfrm>
            <a:off x="6232382" y="5352875"/>
            <a:ext cx="4377252" cy="923330"/>
          </a:xfrm>
          <a:prstGeom prst="rect">
            <a:avLst/>
          </a:prstGeom>
          <a:noFill/>
        </p:spPr>
        <p:txBody>
          <a:bodyPr wrap="square" rtlCol="0">
            <a:spAutoFit/>
          </a:bodyPr>
          <a:lstStyle/>
          <a:p>
            <a:r>
              <a:rPr lang="it-IT" dirty="0">
                <a:latin typeface="+mj-lt"/>
                <a:cs typeface="Times New Roman" panose="02020603050405020304" pitchFamily="18" charset="0"/>
              </a:rPr>
              <a:t>The </a:t>
            </a:r>
            <a:r>
              <a:rPr lang="it-IT" dirty="0" err="1">
                <a:latin typeface="+mj-lt"/>
                <a:cs typeface="Times New Roman" panose="02020603050405020304" pitchFamily="18" charset="0"/>
              </a:rPr>
              <a:t>Nyquist</a:t>
            </a:r>
            <a:r>
              <a:rPr lang="it-IT" dirty="0">
                <a:latin typeface="+mj-lt"/>
                <a:cs typeface="Times New Roman" panose="02020603050405020304" pitchFamily="18" charset="0"/>
              </a:rPr>
              <a:t> frequency of 45.5 lines/mm </a:t>
            </a:r>
            <a:r>
              <a:rPr lang="it-IT" dirty="0" err="1">
                <a:latin typeface="+mj-lt"/>
                <a:cs typeface="Times New Roman" panose="02020603050405020304" pitchFamily="18" charset="0"/>
              </a:rPr>
              <a:t>corresponds</a:t>
            </a:r>
            <a:r>
              <a:rPr lang="it-IT" dirty="0">
                <a:latin typeface="+mj-lt"/>
                <a:cs typeface="Times New Roman" panose="02020603050405020304" pitchFamily="18" charset="0"/>
              </a:rPr>
              <a:t> to a pixel size of 11 </a:t>
            </a:r>
            <a:r>
              <a:rPr lang="el-GR" dirty="0">
                <a:latin typeface="+mj-lt"/>
                <a:cs typeface="Times New Roman" panose="02020603050405020304" pitchFamily="18" charset="0"/>
              </a:rPr>
              <a:t>μ</a:t>
            </a:r>
            <a:r>
              <a:rPr lang="it-IT" dirty="0">
                <a:latin typeface="+mj-lt"/>
                <a:cs typeface="Times New Roman" panose="02020603050405020304" pitchFamily="18" charset="0"/>
              </a:rPr>
              <a:t>m.</a:t>
            </a:r>
          </a:p>
          <a:p>
            <a:r>
              <a:rPr lang="it-IT" u="sng" dirty="0">
                <a:latin typeface="+mj-lt"/>
                <a:cs typeface="Times New Roman" panose="02020603050405020304" pitchFamily="18" charset="0"/>
              </a:rPr>
              <a:t>Note</a:t>
            </a:r>
            <a:r>
              <a:rPr lang="it-IT" dirty="0">
                <a:latin typeface="+mj-lt"/>
                <a:cs typeface="Times New Roman" panose="02020603050405020304" pitchFamily="18" charset="0"/>
              </a:rPr>
              <a:t>: </a:t>
            </a:r>
            <a:r>
              <a:rPr lang="it-IT" dirty="0" err="1">
                <a:latin typeface="+mj-lt"/>
                <a:cs typeface="Times New Roman" panose="02020603050405020304" pitchFamily="18" charset="0"/>
              </a:rPr>
              <a:t>at</a:t>
            </a:r>
            <a:r>
              <a:rPr lang="it-IT" dirty="0">
                <a:latin typeface="+mj-lt"/>
                <a:cs typeface="Times New Roman" panose="02020603050405020304" pitchFamily="18" charset="0"/>
              </a:rPr>
              <a:t> 1100 nm minimum MTF: 0.78</a:t>
            </a:r>
          </a:p>
        </p:txBody>
      </p:sp>
      <p:pic>
        <p:nvPicPr>
          <p:cNvPr id="10" name="Immagine 9">
            <a:extLst>
              <a:ext uri="{FF2B5EF4-FFF2-40B4-BE49-F238E27FC236}">
                <a16:creationId xmlns:a16="http://schemas.microsoft.com/office/drawing/2014/main" id="{592AEB5E-088D-4E34-F916-35A840F45F36}"/>
              </a:ext>
            </a:extLst>
          </p:cNvPr>
          <p:cNvPicPr>
            <a:picLocks noChangeAspect="1"/>
          </p:cNvPicPr>
          <p:nvPr/>
        </p:nvPicPr>
        <p:blipFill>
          <a:blip r:embed="rId4"/>
          <a:stretch>
            <a:fillRect/>
          </a:stretch>
        </p:blipFill>
        <p:spPr>
          <a:xfrm>
            <a:off x="9333151" y="190127"/>
            <a:ext cx="1085850" cy="771525"/>
          </a:xfrm>
          <a:prstGeom prst="rect">
            <a:avLst/>
          </a:prstGeom>
        </p:spPr>
      </p:pic>
      <p:pic>
        <p:nvPicPr>
          <p:cNvPr id="11" name="Immagine 10">
            <a:extLst>
              <a:ext uri="{FF2B5EF4-FFF2-40B4-BE49-F238E27FC236}">
                <a16:creationId xmlns:a16="http://schemas.microsoft.com/office/drawing/2014/main" id="{08CBA398-4ADA-D7CC-9D7D-3AEB2635C1D4}"/>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16800" b="19200"/>
          <a:stretch/>
        </p:blipFill>
        <p:spPr>
          <a:xfrm>
            <a:off x="10406380" y="91440"/>
            <a:ext cx="1602740" cy="1025754"/>
          </a:xfrm>
          <a:prstGeom prst="rect">
            <a:avLst/>
          </a:prstGeom>
        </p:spPr>
      </p:pic>
      <p:cxnSp>
        <p:nvCxnSpPr>
          <p:cNvPr id="12" name="Connettore 2 11">
            <a:extLst>
              <a:ext uri="{FF2B5EF4-FFF2-40B4-BE49-F238E27FC236}">
                <a16:creationId xmlns:a16="http://schemas.microsoft.com/office/drawing/2014/main" id="{DB3C99BD-8620-D77E-DDAD-FEEC5CC3D663}"/>
              </a:ext>
            </a:extLst>
          </p:cNvPr>
          <p:cNvCxnSpPr>
            <a:cxnSpLocks/>
          </p:cNvCxnSpPr>
          <p:nvPr/>
        </p:nvCxnSpPr>
        <p:spPr>
          <a:xfrm flipV="1">
            <a:off x="8738499" y="4746743"/>
            <a:ext cx="1965295" cy="6769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1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C9724751-FA55-0AA0-643D-AA8BF3CC1C43}"/>
              </a:ext>
            </a:extLst>
          </p:cNvPr>
          <p:cNvSpPr txBox="1">
            <a:spLocks/>
          </p:cNvSpPr>
          <p:nvPr/>
        </p:nvSpPr>
        <p:spPr>
          <a:xfrm>
            <a:off x="2886692" y="340220"/>
            <a:ext cx="5975205" cy="47134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t-IT" dirty="0" err="1">
                <a:solidFill>
                  <a:schemeClr val="bg1"/>
                </a:solidFill>
              </a:rPr>
              <a:t>Offner</a:t>
            </a:r>
            <a:r>
              <a:rPr lang="it-IT" dirty="0">
                <a:solidFill>
                  <a:schemeClr val="bg1"/>
                </a:solidFill>
              </a:rPr>
              <a:t> </a:t>
            </a:r>
            <a:r>
              <a:rPr lang="it-IT" dirty="0" err="1">
                <a:solidFill>
                  <a:schemeClr val="bg1"/>
                </a:solidFill>
              </a:rPr>
              <a:t>Spectrometer</a:t>
            </a:r>
            <a:r>
              <a:rPr lang="it-IT" dirty="0">
                <a:solidFill>
                  <a:schemeClr val="bg1"/>
                </a:solidFill>
              </a:rPr>
              <a:t> FF</a:t>
            </a:r>
            <a:endParaRPr lang="en-US" dirty="0">
              <a:solidFill>
                <a:schemeClr val="bg1"/>
              </a:solidFill>
            </a:endParaRPr>
          </a:p>
        </p:txBody>
      </p:sp>
      <p:pic>
        <p:nvPicPr>
          <p:cNvPr id="7" name="Segnaposto contenuto 4">
            <a:extLst>
              <a:ext uri="{FF2B5EF4-FFF2-40B4-BE49-F238E27FC236}">
                <a16:creationId xmlns:a16="http://schemas.microsoft.com/office/drawing/2014/main" id="{080C795F-BFBD-650B-0CE0-91720CDF8494}"/>
              </a:ext>
            </a:extLst>
          </p:cNvPr>
          <p:cNvPicPr>
            <a:picLocks noChangeAspect="1"/>
          </p:cNvPicPr>
          <p:nvPr/>
        </p:nvPicPr>
        <p:blipFill>
          <a:blip r:embed="rId2"/>
          <a:stretch>
            <a:fillRect/>
          </a:stretch>
        </p:blipFill>
        <p:spPr>
          <a:xfrm>
            <a:off x="3839960" y="2390633"/>
            <a:ext cx="4053976" cy="3572911"/>
          </a:xfrm>
          <a:prstGeom prst="rect">
            <a:avLst/>
          </a:prstGeom>
        </p:spPr>
      </p:pic>
      <p:sp>
        <p:nvSpPr>
          <p:cNvPr id="8" name="CasellaDiTesto 7">
            <a:extLst>
              <a:ext uri="{FF2B5EF4-FFF2-40B4-BE49-F238E27FC236}">
                <a16:creationId xmlns:a16="http://schemas.microsoft.com/office/drawing/2014/main" id="{1D9F26FA-A0BE-5293-2000-1C412480F55C}"/>
              </a:ext>
            </a:extLst>
          </p:cNvPr>
          <p:cNvSpPr txBox="1"/>
          <p:nvPr/>
        </p:nvSpPr>
        <p:spPr>
          <a:xfrm>
            <a:off x="2589370" y="2870551"/>
            <a:ext cx="1494972" cy="646331"/>
          </a:xfrm>
          <a:prstGeom prst="rect">
            <a:avLst/>
          </a:prstGeom>
          <a:noFill/>
        </p:spPr>
        <p:txBody>
          <a:bodyPr wrap="square" rtlCol="0">
            <a:spAutoFit/>
          </a:bodyPr>
          <a:lstStyle/>
          <a:p>
            <a:pPr algn="ctr"/>
            <a:r>
              <a:rPr lang="it-IT" dirty="0" err="1"/>
              <a:t>Entrance</a:t>
            </a:r>
            <a:r>
              <a:rPr lang="it-IT" dirty="0"/>
              <a:t> </a:t>
            </a:r>
          </a:p>
          <a:p>
            <a:pPr algn="ctr"/>
            <a:r>
              <a:rPr lang="it-IT" dirty="0" err="1"/>
              <a:t>slit</a:t>
            </a:r>
            <a:endParaRPr lang="it-IT" dirty="0"/>
          </a:p>
        </p:txBody>
      </p:sp>
      <p:sp>
        <p:nvSpPr>
          <p:cNvPr id="9" name="CasellaDiTesto 8">
            <a:extLst>
              <a:ext uri="{FF2B5EF4-FFF2-40B4-BE49-F238E27FC236}">
                <a16:creationId xmlns:a16="http://schemas.microsoft.com/office/drawing/2014/main" id="{41323045-6520-BE7D-BD49-D32B4AAAD0E2}"/>
              </a:ext>
            </a:extLst>
          </p:cNvPr>
          <p:cNvSpPr txBox="1"/>
          <p:nvPr/>
        </p:nvSpPr>
        <p:spPr>
          <a:xfrm>
            <a:off x="2589370" y="4926938"/>
            <a:ext cx="1494972" cy="369332"/>
          </a:xfrm>
          <a:prstGeom prst="rect">
            <a:avLst/>
          </a:prstGeom>
          <a:noFill/>
        </p:spPr>
        <p:txBody>
          <a:bodyPr wrap="square" rtlCol="0">
            <a:spAutoFit/>
          </a:bodyPr>
          <a:lstStyle/>
          <a:p>
            <a:pPr algn="ctr"/>
            <a:r>
              <a:rPr lang="it-IT" dirty="0"/>
              <a:t>Detector</a:t>
            </a:r>
          </a:p>
        </p:txBody>
      </p:sp>
      <p:sp>
        <p:nvSpPr>
          <p:cNvPr id="10" name="CasellaDiTesto 9">
            <a:extLst>
              <a:ext uri="{FF2B5EF4-FFF2-40B4-BE49-F238E27FC236}">
                <a16:creationId xmlns:a16="http://schemas.microsoft.com/office/drawing/2014/main" id="{21588A8E-B51D-DF88-AA21-A5C88CA4BB80}"/>
              </a:ext>
            </a:extLst>
          </p:cNvPr>
          <p:cNvSpPr txBox="1"/>
          <p:nvPr/>
        </p:nvSpPr>
        <p:spPr>
          <a:xfrm>
            <a:off x="4645826" y="3916516"/>
            <a:ext cx="1494972" cy="369332"/>
          </a:xfrm>
          <a:prstGeom prst="rect">
            <a:avLst/>
          </a:prstGeom>
          <a:noFill/>
        </p:spPr>
        <p:txBody>
          <a:bodyPr wrap="square" rtlCol="0">
            <a:spAutoFit/>
          </a:bodyPr>
          <a:lstStyle/>
          <a:p>
            <a:pPr algn="ctr"/>
            <a:r>
              <a:rPr lang="it-IT" dirty="0" err="1"/>
              <a:t>Grating</a:t>
            </a:r>
            <a:endParaRPr lang="it-IT" dirty="0"/>
          </a:p>
        </p:txBody>
      </p:sp>
      <p:sp>
        <p:nvSpPr>
          <p:cNvPr id="11" name="CasellaDiTesto 10">
            <a:extLst>
              <a:ext uri="{FF2B5EF4-FFF2-40B4-BE49-F238E27FC236}">
                <a16:creationId xmlns:a16="http://schemas.microsoft.com/office/drawing/2014/main" id="{E5E772D1-788C-9244-8F58-3CF92C8810B8}"/>
              </a:ext>
            </a:extLst>
          </p:cNvPr>
          <p:cNvSpPr txBox="1"/>
          <p:nvPr/>
        </p:nvSpPr>
        <p:spPr>
          <a:xfrm>
            <a:off x="7394954" y="4944332"/>
            <a:ext cx="1494972" cy="369332"/>
          </a:xfrm>
          <a:prstGeom prst="rect">
            <a:avLst/>
          </a:prstGeom>
          <a:noFill/>
        </p:spPr>
        <p:txBody>
          <a:bodyPr wrap="square" rtlCol="0">
            <a:spAutoFit/>
          </a:bodyPr>
          <a:lstStyle/>
          <a:p>
            <a:pPr algn="ctr"/>
            <a:r>
              <a:rPr lang="it-IT" dirty="0"/>
              <a:t>SM2</a:t>
            </a:r>
          </a:p>
        </p:txBody>
      </p:sp>
      <p:sp>
        <p:nvSpPr>
          <p:cNvPr id="12" name="CasellaDiTesto 11">
            <a:extLst>
              <a:ext uri="{FF2B5EF4-FFF2-40B4-BE49-F238E27FC236}">
                <a16:creationId xmlns:a16="http://schemas.microsoft.com/office/drawing/2014/main" id="{9701EC17-4D06-423E-92E5-A709B4D55494}"/>
              </a:ext>
            </a:extLst>
          </p:cNvPr>
          <p:cNvSpPr txBox="1"/>
          <p:nvPr/>
        </p:nvSpPr>
        <p:spPr>
          <a:xfrm>
            <a:off x="7301494" y="2591614"/>
            <a:ext cx="1494972" cy="369332"/>
          </a:xfrm>
          <a:prstGeom prst="rect">
            <a:avLst/>
          </a:prstGeom>
          <a:noFill/>
        </p:spPr>
        <p:txBody>
          <a:bodyPr wrap="square" rtlCol="0">
            <a:spAutoFit/>
          </a:bodyPr>
          <a:lstStyle/>
          <a:p>
            <a:pPr algn="ctr"/>
            <a:r>
              <a:rPr lang="it-IT" dirty="0"/>
              <a:t>SM1</a:t>
            </a:r>
          </a:p>
        </p:txBody>
      </p:sp>
      <p:cxnSp>
        <p:nvCxnSpPr>
          <p:cNvPr id="14" name="Connettore 2 13">
            <a:extLst>
              <a:ext uri="{FF2B5EF4-FFF2-40B4-BE49-F238E27FC236}">
                <a16:creationId xmlns:a16="http://schemas.microsoft.com/office/drawing/2014/main" id="{A20FDDCD-4556-CBE9-3FD4-69070F81EDBF}"/>
              </a:ext>
            </a:extLst>
          </p:cNvPr>
          <p:cNvCxnSpPr>
            <a:cxnSpLocks/>
          </p:cNvCxnSpPr>
          <p:nvPr/>
        </p:nvCxnSpPr>
        <p:spPr>
          <a:xfrm>
            <a:off x="4084342" y="6266354"/>
            <a:ext cx="3625713"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5" name="CasellaDiTesto 14">
            <a:extLst>
              <a:ext uri="{FF2B5EF4-FFF2-40B4-BE49-F238E27FC236}">
                <a16:creationId xmlns:a16="http://schemas.microsoft.com/office/drawing/2014/main" id="{80AD7F23-2B60-6BD7-CAE5-9537FE9E2ECD}"/>
              </a:ext>
            </a:extLst>
          </p:cNvPr>
          <p:cNvSpPr txBox="1"/>
          <p:nvPr/>
        </p:nvSpPr>
        <p:spPr>
          <a:xfrm>
            <a:off x="5263357" y="5916219"/>
            <a:ext cx="1339701" cy="369332"/>
          </a:xfrm>
          <a:prstGeom prst="rect">
            <a:avLst/>
          </a:prstGeom>
          <a:noFill/>
        </p:spPr>
        <p:txBody>
          <a:bodyPr wrap="square" rtlCol="0">
            <a:spAutoFit/>
          </a:bodyPr>
          <a:lstStyle/>
          <a:p>
            <a:pPr algn="ctr"/>
            <a:r>
              <a:rPr lang="it-IT" dirty="0">
                <a:latin typeface="+mj-lt"/>
              </a:rPr>
              <a:t>100mm</a:t>
            </a:r>
          </a:p>
        </p:txBody>
      </p:sp>
      <p:cxnSp>
        <p:nvCxnSpPr>
          <p:cNvPr id="16" name="Connettore 2 15">
            <a:extLst>
              <a:ext uri="{FF2B5EF4-FFF2-40B4-BE49-F238E27FC236}">
                <a16:creationId xmlns:a16="http://schemas.microsoft.com/office/drawing/2014/main" id="{BEB54F36-31D0-3DE8-5190-5932DDD7DEA6}"/>
              </a:ext>
            </a:extLst>
          </p:cNvPr>
          <p:cNvCxnSpPr>
            <a:cxnSpLocks/>
          </p:cNvCxnSpPr>
          <p:nvPr/>
        </p:nvCxnSpPr>
        <p:spPr>
          <a:xfrm>
            <a:off x="3907747" y="2548433"/>
            <a:ext cx="0" cy="3232087"/>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7" name="CasellaDiTesto 16">
            <a:extLst>
              <a:ext uri="{FF2B5EF4-FFF2-40B4-BE49-F238E27FC236}">
                <a16:creationId xmlns:a16="http://schemas.microsoft.com/office/drawing/2014/main" id="{D8F48181-0551-BFA1-4CE5-238593C3956B}"/>
              </a:ext>
            </a:extLst>
          </p:cNvPr>
          <p:cNvSpPr txBox="1"/>
          <p:nvPr/>
        </p:nvSpPr>
        <p:spPr>
          <a:xfrm rot="16200000">
            <a:off x="2951551" y="3875860"/>
            <a:ext cx="1339701" cy="369332"/>
          </a:xfrm>
          <a:prstGeom prst="rect">
            <a:avLst/>
          </a:prstGeom>
          <a:noFill/>
        </p:spPr>
        <p:txBody>
          <a:bodyPr wrap="square" rtlCol="0">
            <a:spAutoFit/>
          </a:bodyPr>
          <a:lstStyle/>
          <a:p>
            <a:pPr algn="ctr"/>
            <a:r>
              <a:rPr lang="it-IT" dirty="0">
                <a:latin typeface="+mj-lt"/>
              </a:rPr>
              <a:t>100 mm</a:t>
            </a:r>
          </a:p>
        </p:txBody>
      </p:sp>
      <p:sp>
        <p:nvSpPr>
          <p:cNvPr id="18" name="Titolo 7">
            <a:extLst>
              <a:ext uri="{FF2B5EF4-FFF2-40B4-BE49-F238E27FC236}">
                <a16:creationId xmlns:a16="http://schemas.microsoft.com/office/drawing/2014/main" id="{641BD2B5-E09B-79E6-D286-DEE712218314}"/>
              </a:ext>
            </a:extLst>
          </p:cNvPr>
          <p:cNvSpPr>
            <a:spLocks noGrp="1"/>
          </p:cNvSpPr>
          <p:nvPr>
            <p:ph type="title"/>
          </p:nvPr>
        </p:nvSpPr>
        <p:spPr>
          <a:xfrm>
            <a:off x="456000" y="1153220"/>
            <a:ext cx="11736000" cy="1040851"/>
          </a:xfrm>
        </p:spPr>
        <p:txBody>
          <a:bodyPr>
            <a:normAutofit/>
          </a:bodyPr>
          <a:lstStyle/>
          <a:p>
            <a:r>
              <a:rPr lang="it-IT" sz="2500" b="0" dirty="0">
                <a:cs typeface="Times New Roman" panose="02020603050405020304" pitchFamily="18" charset="0"/>
              </a:rPr>
              <a:t>SM1 and SM2 are </a:t>
            </a:r>
            <a:r>
              <a:rPr lang="it-IT" sz="2500" b="0" dirty="0" err="1">
                <a:cs typeface="Times New Roman" panose="02020603050405020304" pitchFamily="18" charset="0"/>
              </a:rPr>
              <a:t>freeform</a:t>
            </a:r>
            <a:r>
              <a:rPr lang="it-IT" sz="2500" b="0" dirty="0">
                <a:cs typeface="Times New Roman" panose="02020603050405020304" pitchFamily="18" charset="0"/>
              </a:rPr>
              <a:t> </a:t>
            </a:r>
            <a:r>
              <a:rPr lang="it-IT" sz="2500" b="0" dirty="0" err="1">
                <a:cs typeface="Times New Roman" panose="02020603050405020304" pitchFamily="18" charset="0"/>
              </a:rPr>
              <a:t>Zernike</a:t>
            </a:r>
            <a:r>
              <a:rPr lang="it-IT" sz="2500" b="0" dirty="0">
                <a:cs typeface="Times New Roman" panose="02020603050405020304" pitchFamily="18" charset="0"/>
              </a:rPr>
              <a:t> FRINGE </a:t>
            </a:r>
            <a:r>
              <a:rPr lang="it-IT" sz="2500" b="0" dirty="0" err="1">
                <a:cs typeface="Times New Roman" panose="02020603050405020304" pitchFamily="18" charset="0"/>
              </a:rPr>
              <a:t>mirrors</a:t>
            </a:r>
            <a:r>
              <a:rPr lang="it-IT" sz="2500" b="0" dirty="0">
                <a:cs typeface="Times New Roman" panose="02020603050405020304" pitchFamily="18" charset="0"/>
              </a:rPr>
              <a:t>.</a:t>
            </a:r>
            <a:br>
              <a:rPr lang="it-IT" sz="6000" b="0" dirty="0">
                <a:cs typeface="Times New Roman" panose="02020603050405020304" pitchFamily="18" charset="0"/>
              </a:rPr>
            </a:br>
            <a:endParaRPr lang="it-IT" b="0" dirty="0"/>
          </a:p>
        </p:txBody>
      </p:sp>
    </p:spTree>
    <p:extLst>
      <p:ext uri="{BB962C8B-B14F-4D97-AF65-F5344CB8AC3E}">
        <p14:creationId xmlns:p14="http://schemas.microsoft.com/office/powerpoint/2010/main" val="410696821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1322</TotalTime>
  <Words>1100</Words>
  <Application>Microsoft Office PowerPoint</Application>
  <PresentationFormat>Widescreen</PresentationFormat>
  <Paragraphs>167</Paragraphs>
  <Slides>20</Slides>
  <Notes>4</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20</vt:i4>
      </vt:variant>
    </vt:vector>
  </HeadingPairs>
  <TitlesOfParts>
    <vt:vector size="26" baseType="lpstr">
      <vt:lpstr>Aptos</vt:lpstr>
      <vt:lpstr>Arial</vt:lpstr>
      <vt:lpstr>Calibri</vt:lpstr>
      <vt:lpstr>Symbol</vt:lpstr>
      <vt:lpstr>Times New Roman</vt:lpstr>
      <vt:lpstr>Tema di Office</vt:lpstr>
      <vt:lpstr>  </vt:lpstr>
      <vt:lpstr>Presentazione standard di PowerPoint</vt:lpstr>
      <vt:lpstr>Study of the maximum FOV achievable with a FF Offner spectrometer: </vt:lpstr>
      <vt:lpstr>Presentazione standard di PowerPoint</vt:lpstr>
      <vt:lpstr>Optical design of a 2U Hyperspectral camera</vt:lpstr>
      <vt:lpstr>Presentazione standard di PowerPoint</vt:lpstr>
      <vt:lpstr>TM1, TM2 and TM3 are freeform Zernike FRINGE mirrors. </vt:lpstr>
      <vt:lpstr>Presentazione standard di PowerPoint</vt:lpstr>
      <vt:lpstr>SM1 and SM2 are freeform Zernike FRINGE mirrors.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Bocchi Giuliano</dc:creator>
  <cp:lastModifiedBy>Chiara Doria</cp:lastModifiedBy>
  <cp:revision>128</cp:revision>
  <dcterms:created xsi:type="dcterms:W3CDTF">2022-07-26T10:43:33Z</dcterms:created>
  <dcterms:modified xsi:type="dcterms:W3CDTF">2025-09-10T16:46:41Z</dcterms:modified>
</cp:coreProperties>
</file>