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 id="2147483774" r:id="rId2"/>
  </p:sldMasterIdLst>
  <p:notesMasterIdLst>
    <p:notesMasterId r:id="rId15"/>
  </p:notesMasterIdLst>
  <p:handoutMasterIdLst>
    <p:handoutMasterId r:id="rId16"/>
  </p:handoutMasterIdLst>
  <p:sldIdLst>
    <p:sldId id="1972" r:id="rId3"/>
    <p:sldId id="544" r:id="rId4"/>
    <p:sldId id="328" r:id="rId5"/>
    <p:sldId id="2058" r:id="rId6"/>
    <p:sldId id="2056" r:id="rId7"/>
    <p:sldId id="2017" r:id="rId8"/>
    <p:sldId id="2057" r:id="rId9"/>
    <p:sldId id="271" r:id="rId10"/>
    <p:sldId id="2053" r:id="rId11"/>
    <p:sldId id="2054" r:id="rId12"/>
    <p:sldId id="2003" r:id="rId13"/>
    <p:sldId id="2030" r:id="rId1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Eastes" initials="" lastIdx="1" clrIdx="0"/>
  <p:cmAuthor id="1" name="Mark Lankton" initials="MRL" lastIdx="0" clrIdx="1"/>
  <p:cmAuthor id="2" name="Michael Hackman" initials="MH" lastIdx="6" clrIdx="2"/>
  <p:cmAuthor id="3" name="jeffrey.newmark@nasa.gov" initials="j" lastIdx="2" clrIdx="3"/>
  <p:cmAuthor id="4" name="jeffrey.newmark@nasa.gov" initials="j [2]" lastIdx="1" clrIdx="4"/>
  <p:cmAuthor id="5" name="Su-Chan Bong" initials="SB" lastIdx="5" clrIdx="5">
    <p:extLst>
      <p:ext uri="{19B8F6BF-5375-455C-9EA6-DF929625EA0E}">
        <p15:presenceInfo xmlns:p15="http://schemas.microsoft.com/office/powerpoint/2012/main" userId="242d336a8e664b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562A"/>
    <a:srgbClr val="6B4723"/>
    <a:srgbClr val="6699FF"/>
    <a:srgbClr val="84582C"/>
    <a:srgbClr val="996633"/>
    <a:srgbClr val="FF6600"/>
    <a:srgbClr val="C4D8E3"/>
    <a:srgbClr val="D1DDE3"/>
    <a:srgbClr val="83DBE3"/>
    <a:srgbClr val="8ED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4" autoAdjust="0"/>
    <p:restoredTop sz="93741" autoAdjust="0"/>
  </p:normalViewPr>
  <p:slideViewPr>
    <p:cSldViewPr>
      <p:cViewPr varScale="1">
        <p:scale>
          <a:sx n="76" d="100"/>
          <a:sy n="76" d="100"/>
        </p:scale>
        <p:origin x="1128" y="43"/>
      </p:cViewPr>
      <p:guideLst>
        <p:guide orient="horz" pos="2160"/>
        <p:guide pos="2880"/>
      </p:guideLst>
    </p:cSldViewPr>
  </p:slideViewPr>
  <p:outlineViewPr>
    <p:cViewPr>
      <p:scale>
        <a:sx n="33" d="100"/>
        <a:sy n="33" d="100"/>
      </p:scale>
      <p:origin x="0" y="-920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294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743657C-CCB6-2C46-8E94-7F122F88C74B}" type="datetime1">
              <a:rPr lang="en-US" smtClean="0"/>
              <a:pPr/>
              <a:t>11/10/2019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11A969A-E99A-2F4A-A069-41BDABA60404}" type="slidenum">
              <a:rPr lang="en-US" smtClean="0"/>
              <a:pPr/>
              <a:t>‹N›</a:t>
            </a:fld>
            <a:endParaRPr lang="en-US" dirty="0"/>
          </a:p>
        </p:txBody>
      </p:sp>
    </p:spTree>
    <p:extLst>
      <p:ext uri="{BB962C8B-B14F-4D97-AF65-F5344CB8AC3E}">
        <p14:creationId xmlns:p14="http://schemas.microsoft.com/office/powerpoint/2010/main" val="153000991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fld id="{5731483D-6885-0945-90CC-075D58ED969B}" type="datetime1">
              <a:rPr lang="en-US" smtClean="0"/>
              <a:pPr/>
              <a:t>11/10/2019</a:t>
            </a:fld>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fld id="{CF584688-8B39-7743-AA23-6640D70CDF09}" type="slidenum">
              <a:rPr lang="en-US"/>
              <a:pPr/>
              <a:t>‹N›</a:t>
            </a:fld>
            <a:endParaRPr lang="en-US" dirty="0"/>
          </a:p>
        </p:txBody>
      </p:sp>
    </p:spTree>
    <p:extLst>
      <p:ext uri="{BB962C8B-B14F-4D97-AF65-F5344CB8AC3E}">
        <p14:creationId xmlns:p14="http://schemas.microsoft.com/office/powerpoint/2010/main" val="304770262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Febbraio</a:t>
            </a:r>
            <a:r>
              <a:rPr lang="en-GB" dirty="0" smtClean="0"/>
              <a:t> 2023</a:t>
            </a:r>
            <a:endParaRPr lang="en-US" dirty="0"/>
          </a:p>
        </p:txBody>
      </p:sp>
      <p:sp>
        <p:nvSpPr>
          <p:cNvPr id="4" name="Date Placeholder 3"/>
          <p:cNvSpPr>
            <a:spLocks noGrp="1"/>
          </p:cNvSpPr>
          <p:nvPr>
            <p:ph type="dt" idx="10"/>
          </p:nvPr>
        </p:nvSpPr>
        <p:spPr/>
        <p:txBody>
          <a:bodyPr/>
          <a:lstStyle/>
          <a:p>
            <a:fld id="{5731483D-6885-0945-90CC-075D58ED969B}" type="datetime1">
              <a:rPr lang="en-US" smtClean="0"/>
              <a:pPr/>
              <a:t>11/10/2019</a:t>
            </a:fld>
            <a:endParaRPr lang="en-US" dirty="0"/>
          </a:p>
        </p:txBody>
      </p:sp>
    </p:spTree>
    <p:extLst>
      <p:ext uri="{BB962C8B-B14F-4D97-AF65-F5344CB8AC3E}">
        <p14:creationId xmlns:p14="http://schemas.microsoft.com/office/powerpoint/2010/main" val="177031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713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a:lstStyle/>
          <a:p>
            <a:fld id="{B272C255-D7EB-4942-8EFF-736D0CED1DD0}" type="slidenum">
              <a:rPr lang="en-US"/>
              <a:pPr/>
              <a:t>3</a:t>
            </a:fld>
            <a:endParaRPr lang="en-US"/>
          </a:p>
        </p:txBody>
      </p:sp>
    </p:spTree>
    <p:extLst>
      <p:ext uri="{BB962C8B-B14F-4D97-AF65-F5344CB8AC3E}">
        <p14:creationId xmlns:p14="http://schemas.microsoft.com/office/powerpoint/2010/main" val="361243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731483D-6885-0945-90CC-075D58ED969B}" type="datetime1">
              <a:rPr lang="en-US" smtClean="0"/>
              <a:pPr/>
              <a:t>11/10/2019</a:t>
            </a:fld>
            <a:endParaRPr lang="en-US" dirty="0"/>
          </a:p>
        </p:txBody>
      </p:sp>
    </p:spTree>
    <p:extLst>
      <p:ext uri="{BB962C8B-B14F-4D97-AF65-F5344CB8AC3E}">
        <p14:creationId xmlns:p14="http://schemas.microsoft.com/office/powerpoint/2010/main" val="111160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397000" y="1154113"/>
            <a:ext cx="4160838" cy="3119437"/>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1E2A77-778A-49EC-87D4-D1B66B1F105B}" type="slidenum">
              <a:rPr lang="en-US" smtClean="0"/>
              <a:pPr/>
              <a:t>5</a:t>
            </a:fld>
            <a:endParaRPr lang="en-US"/>
          </a:p>
        </p:txBody>
      </p:sp>
    </p:spTree>
    <p:extLst>
      <p:ext uri="{BB962C8B-B14F-4D97-AF65-F5344CB8AC3E}">
        <p14:creationId xmlns:p14="http://schemas.microsoft.com/office/powerpoint/2010/main" val="311176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0B559-5F8B-4950-B08F-B81045E2B2FB}" type="slidenum">
              <a:rPr lang="en-US" smtClean="0"/>
              <a:t>6</a:t>
            </a:fld>
            <a:endParaRPr lang="en-US"/>
          </a:p>
        </p:txBody>
      </p:sp>
    </p:spTree>
    <p:extLst>
      <p:ext uri="{BB962C8B-B14F-4D97-AF65-F5344CB8AC3E}">
        <p14:creationId xmlns:p14="http://schemas.microsoft.com/office/powerpoint/2010/main" val="2380426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9" name="Rectangle 1027"/>
          <p:cNvSpPr>
            <a:spLocks noGrp="1" noChangeArrowheads="1"/>
          </p:cNvSpPr>
          <p:nvPr>
            <p:ph type="subTitle" idx="1"/>
          </p:nvPr>
        </p:nvSpPr>
        <p:spPr>
          <a:xfrm>
            <a:off x="1371600" y="4114800"/>
            <a:ext cx="6400800" cy="1981200"/>
          </a:xfrm>
        </p:spPr>
        <p:txBody>
          <a:bodyPr/>
          <a:lstStyle>
            <a:lvl1pPr marL="0" indent="0" algn="ctr">
              <a:buFontTx/>
              <a:buNone/>
              <a:defRPr sz="1800" b="1">
                <a:solidFill>
                  <a:srgbClr val="816239"/>
                </a:solidFill>
              </a:defRPr>
            </a:lvl1pPr>
          </a:lstStyle>
          <a:p>
            <a:r>
              <a:rPr lang="en-US"/>
              <a:t>Click to edit Master subtitle style</a:t>
            </a:r>
          </a:p>
        </p:txBody>
      </p:sp>
      <p:sp>
        <p:nvSpPr>
          <p:cNvPr id="4100" name="Rectangle 1028"/>
          <p:cNvSpPr>
            <a:spLocks noGrp="1" noChangeArrowheads="1"/>
          </p:cNvSpPr>
          <p:nvPr>
            <p:ph type="ctrTitle"/>
          </p:nvPr>
        </p:nvSpPr>
        <p:spPr>
          <a:xfrm>
            <a:off x="304800" y="2133600"/>
            <a:ext cx="8534400" cy="1905000"/>
          </a:xfrm>
        </p:spPr>
        <p:txBody>
          <a:bodyPr/>
          <a:lstStyle>
            <a:lvl1pPr>
              <a:defRPr sz="4000">
                <a:solidFill>
                  <a:srgbClr val="816239"/>
                </a:solidFill>
                <a:latin typeface="Arial Black" pitchFamily="-108" charset="0"/>
              </a:defRPr>
            </a:lvl1pPr>
          </a:lstStyle>
          <a:p>
            <a:r>
              <a:rPr lang="en-US"/>
              <a:t>Click to edit Master title style</a:t>
            </a:r>
          </a:p>
        </p:txBody>
      </p:sp>
      <p:pic>
        <p:nvPicPr>
          <p:cNvPr id="4" name="Picture 13" descr="mball-new"/>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79" y="8563"/>
            <a:ext cx="871977" cy="719955"/>
          </a:xfrm>
          <a:prstGeom prst="rect">
            <a:avLst/>
          </a:prstGeom>
          <a:noFill/>
          <a:ln w="9525">
            <a:noFill/>
            <a:miter lim="800000"/>
            <a:headEnd/>
            <a:tailEnd/>
          </a:ln>
        </p:spPr>
      </p:pic>
      <p:pic>
        <p:nvPicPr>
          <p:cNvPr id="5" name="그림 23" descr="https://upload.wikimedia.org/wikipedia/commons/4/4c/KASI_emblem.png">
            <a:extLst>
              <a:ext uri="{FF2B5EF4-FFF2-40B4-BE49-F238E27FC236}">
                <a16:creationId xmlns:a16="http://schemas.microsoft.com/office/drawing/2014/main" xmlns="" id="{ADB5708B-0D48-6C49-9249-03F11FD5A62E}"/>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07400" y="25401"/>
            <a:ext cx="702731" cy="6942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76200"/>
            <a:ext cx="20955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76200"/>
            <a:ext cx="61341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s">
    <p:spTree>
      <p:nvGrpSpPr>
        <p:cNvPr id="1" name=""/>
        <p:cNvGrpSpPr/>
        <p:nvPr/>
      </p:nvGrpSpPr>
      <p:grpSpPr>
        <a:xfrm>
          <a:off x="0" y="0"/>
          <a:ext cx="0" cy="0"/>
          <a:chOff x="0" y="0"/>
          <a:chExt cx="0" cy="0"/>
        </a:xfrm>
      </p:grpSpPr>
      <p:sp>
        <p:nvSpPr>
          <p:cNvPr id="16" name="Content Placeholder 2"/>
          <p:cNvSpPr>
            <a:spLocks noGrp="1"/>
          </p:cNvSpPr>
          <p:nvPr>
            <p:ph idx="1"/>
          </p:nvPr>
        </p:nvSpPr>
        <p:spPr>
          <a:xfrm>
            <a:off x="232229" y="1033462"/>
            <a:ext cx="8672285" cy="5468937"/>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p:nvPr>
        </p:nvSpPr>
        <p:spPr>
          <a:xfrm>
            <a:off x="542019" y="94343"/>
            <a:ext cx="6115050" cy="544286"/>
          </a:xfrm>
          <a:prstGeom prst="rect">
            <a:avLst/>
          </a:prstGeom>
        </p:spPr>
        <p:txBody>
          <a:bodyPr/>
          <a:lstStyle>
            <a:lvl1pPr>
              <a:defRPr sz="3200">
                <a:solidFill>
                  <a:schemeClr val="tx1"/>
                </a:solidFill>
                <a:latin typeface="+mj-lt"/>
              </a:defRPr>
            </a:lvl1pPr>
          </a:lstStyle>
          <a:p>
            <a:r>
              <a:rPr lang="en-US" dirty="0"/>
              <a:t>Click to edit Master title style</a:t>
            </a:r>
          </a:p>
        </p:txBody>
      </p:sp>
    </p:spTree>
    <p:extLst>
      <p:ext uri="{BB962C8B-B14F-4D97-AF65-F5344CB8AC3E}">
        <p14:creationId xmlns:p14="http://schemas.microsoft.com/office/powerpoint/2010/main" val="1593547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r>
              <a:t>Click to add title</a:t>
            </a:r>
          </a:p>
        </p:txBody>
      </p:sp>
      <p:sp>
        <p:nvSpPr>
          <p:cNvPr id="29" name="Shape 29"/>
          <p:cNvSpPr>
            <a:spLocks noGrp="1"/>
          </p:cNvSpPr>
          <p:nvPr>
            <p:ph type="body" idx="1"/>
          </p:nvPr>
        </p:nvSpPr>
        <p:spPr>
          <a:prstGeom prst="rect">
            <a:avLst/>
          </a:prstGeom>
        </p:spPr>
        <p:txBody>
          <a:bodyPr/>
          <a:lstStyle/>
          <a:p>
            <a:r>
              <a:rPr dirty="0"/>
              <a:t>Click to add text</a:t>
            </a:r>
          </a:p>
        </p:txBody>
      </p:sp>
      <p:sp>
        <p:nvSpPr>
          <p:cNvPr id="30" name="Shape 30"/>
          <p:cNvSpPr>
            <a:spLocks noGrp="1"/>
          </p:cNvSpPr>
          <p:nvPr>
            <p:ph type="sldNum" sz="quarter" idx="2"/>
          </p:nvPr>
        </p:nvSpPr>
        <p:spPr>
          <a:prstGeom prst="rect">
            <a:avLst/>
          </a:prstGeom>
        </p:spPr>
        <p:txBody>
          <a:bodyPr/>
          <a:lstStyle/>
          <a:p>
            <a:endParaRPr dirty="0"/>
          </a:p>
        </p:txBody>
      </p:sp>
    </p:spTree>
    <p:extLst>
      <p:ext uri="{BB962C8B-B14F-4D97-AF65-F5344CB8AC3E}">
        <p14:creationId xmlns:p14="http://schemas.microsoft.com/office/powerpoint/2010/main" val="100699753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txBox="1">
            <a:spLocks/>
          </p:cNvSpPr>
          <p:nvPr userDrawn="1"/>
        </p:nvSpPr>
        <p:spPr>
          <a:xfrm>
            <a:off x="6905625" y="6610350"/>
            <a:ext cx="2238375" cy="247650"/>
          </a:xfrm>
          <a:prstGeom prst="rect">
            <a:avLst/>
          </a:prstGeom>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1000" dirty="0">
                <a:solidFill>
                  <a:srgbClr val="000000"/>
                </a:solidFill>
                <a:latin typeface="Arial" panose="020B0604020202020204" pitchFamily="34" charset="0"/>
                <a:ea typeface="+mn-ea"/>
                <a:cs typeface="+mn-cs"/>
              </a:rPr>
              <a:t>	                           </a:t>
            </a:r>
            <a:fld id="{2B813B6B-99D0-47AD-9593-D576750D4D89}" type="slidenum">
              <a:rPr lang="en-US" altLang="en-US" sz="1000" smtClean="0">
                <a:solidFill>
                  <a:srgbClr val="000000"/>
                </a:solidFill>
                <a:latin typeface="Arial" panose="020B0604020202020204" pitchFamily="34" charset="0"/>
                <a:ea typeface="+mn-ea"/>
                <a:cs typeface="+mn-cs"/>
              </a:rPr>
              <a:pPr eaLnBrk="1" hangingPunct="1">
                <a:defRPr/>
              </a:pPr>
              <a:t>‹N›</a:t>
            </a:fld>
            <a:endParaRPr lang="en-US" altLang="en-US" sz="1000" dirty="0">
              <a:solidFill>
                <a:srgbClr val="000000"/>
              </a:solidFill>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4768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6915150" y="6610350"/>
            <a:ext cx="2228850" cy="247650"/>
          </a:xfrm>
          <a:prstGeom prst="rect">
            <a:avLst/>
          </a:prstGeom>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1000" dirty="0">
                <a:solidFill>
                  <a:srgbClr val="000000"/>
                </a:solidFill>
                <a:latin typeface="Arial" panose="020B0604020202020204" pitchFamily="34" charset="0"/>
                <a:ea typeface="+mn-ea"/>
                <a:cs typeface="+mn-cs"/>
              </a:rPr>
              <a:t>	                           </a:t>
            </a:r>
            <a:fld id="{23A2C0AD-F035-4C73-8327-F65A780AB770}" type="slidenum">
              <a:rPr lang="en-US" altLang="en-US" sz="1000" smtClean="0">
                <a:solidFill>
                  <a:srgbClr val="000000"/>
                </a:solidFill>
                <a:latin typeface="Arial" panose="020B0604020202020204" pitchFamily="34" charset="0"/>
                <a:ea typeface="+mn-ea"/>
                <a:cs typeface="+mn-cs"/>
              </a:rPr>
              <a:pPr eaLnBrk="1" hangingPunct="1">
                <a:defRPr/>
              </a:pPr>
              <a:t>‹N›</a:t>
            </a:fld>
            <a:endParaRPr lang="en-US" altLang="en-US" sz="1000" dirty="0">
              <a:solidFill>
                <a:srgbClr val="000000"/>
              </a:solidFill>
              <a:latin typeface="Arial" panose="020B0604020202020204" pitchFamily="34" charset="0"/>
              <a:ea typeface="+mn-ea"/>
              <a:cs typeface="+mn-cs"/>
            </a:endParaRPr>
          </a:p>
        </p:txBody>
      </p:sp>
    </p:spTree>
    <p:extLst>
      <p:ext uri="{BB962C8B-B14F-4D97-AF65-F5344CB8AC3E}">
        <p14:creationId xmlns:p14="http://schemas.microsoft.com/office/powerpoint/2010/main" val="344984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914400"/>
            <a:ext cx="41148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1148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76200"/>
            <a:ext cx="7239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81000" y="914400"/>
            <a:ext cx="83820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7" name="Line 5"/>
          <p:cNvSpPr>
            <a:spLocks noChangeShapeType="1"/>
          </p:cNvSpPr>
          <p:nvPr/>
        </p:nvSpPr>
        <p:spPr bwMode="auto">
          <a:xfrm>
            <a:off x="2312" y="771236"/>
            <a:ext cx="9140825" cy="0"/>
          </a:xfrm>
          <a:prstGeom prst="line">
            <a:avLst/>
          </a:prstGeom>
          <a:noFill/>
          <a:ln w="57150" cmpd="thinThick">
            <a:solidFill>
              <a:srgbClr val="907650">
                <a:alpha val="97000"/>
              </a:srgbClr>
            </a:solidFill>
            <a:round/>
            <a:headEnd/>
            <a:tailEnd/>
          </a:ln>
          <a:effectLst/>
        </p:spPr>
        <p:txBody>
          <a:bodyPr wrap="none" anchor="ctr">
            <a:prstTxWarp prst="textNoShape">
              <a:avLst/>
            </a:prstTxWarp>
          </a:bodyPr>
          <a:lstStyle/>
          <a:p>
            <a:pPr>
              <a:defRPr/>
            </a:pPr>
            <a:endParaRPr lang="en-US" dirty="0">
              <a:latin typeface="Arial" pitchFamily="-108" charset="0"/>
              <a:ea typeface="ＭＳ Ｐゴシック" pitchFamily="-108" charset="-128"/>
              <a:cs typeface="ＭＳ Ｐゴシック" pitchFamily="-108" charset="-128"/>
            </a:endParaRPr>
          </a:p>
        </p:txBody>
      </p:sp>
      <p:sp>
        <p:nvSpPr>
          <p:cNvPr id="3079" name="Text Box 7"/>
          <p:cNvSpPr txBox="1">
            <a:spLocks noChangeArrowheads="1"/>
          </p:cNvSpPr>
          <p:nvPr/>
        </p:nvSpPr>
        <p:spPr bwMode="auto">
          <a:xfrm>
            <a:off x="4724400" y="6628630"/>
            <a:ext cx="4267200" cy="215444"/>
          </a:xfrm>
          <a:prstGeom prst="rect">
            <a:avLst/>
          </a:prstGeom>
          <a:noFill/>
          <a:ln w="9525">
            <a:noFill/>
            <a:miter lim="800000"/>
            <a:headEnd/>
            <a:tailEnd/>
          </a:ln>
        </p:spPr>
        <p:txBody>
          <a:bodyPr wrap="square">
            <a:prstTxWarp prst="textNoShape">
              <a:avLst/>
            </a:prstTxWarp>
            <a:spAutoFit/>
          </a:bodyPr>
          <a:lstStyle/>
          <a:p>
            <a:pPr algn="r">
              <a:spcBef>
                <a:spcPct val="50000"/>
              </a:spcBef>
            </a:pPr>
            <a:r>
              <a:rPr lang="en-US" sz="800" dirty="0"/>
              <a:t>CODEX NASA-KASI WG Page </a:t>
            </a:r>
            <a:fld id="{D725945E-68F2-AD47-AAD6-C8705B487DA6}" type="slidenum">
              <a:rPr lang="en-US" sz="800" smtClean="0"/>
              <a:pPr algn="r">
                <a:spcBef>
                  <a:spcPct val="50000"/>
                </a:spcBef>
              </a:pPr>
              <a:t>‹N›</a:t>
            </a:fld>
            <a:r>
              <a:rPr lang="en-US" sz="800" dirty="0"/>
              <a:t> </a:t>
            </a:r>
          </a:p>
        </p:txBody>
      </p:sp>
      <p:sp>
        <p:nvSpPr>
          <p:cNvPr id="7" name="Text Box 7"/>
          <p:cNvSpPr txBox="1">
            <a:spLocks noChangeArrowheads="1"/>
          </p:cNvSpPr>
          <p:nvPr userDrawn="1"/>
        </p:nvSpPr>
        <p:spPr bwMode="auto">
          <a:xfrm>
            <a:off x="224367" y="6606419"/>
            <a:ext cx="4267200" cy="215444"/>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800" dirty="0"/>
              <a:t>Sensitive – May</a:t>
            </a:r>
            <a:r>
              <a:rPr lang="en-US" sz="800" baseline="0" dirty="0"/>
              <a:t> Contain Proprietary Data</a:t>
            </a:r>
            <a:r>
              <a:rPr lang="en-US" sz="800" dirty="0"/>
              <a:t> </a:t>
            </a:r>
          </a:p>
        </p:txBody>
      </p:sp>
      <p:pic>
        <p:nvPicPr>
          <p:cNvPr id="9" name="그림 23" descr="https://upload.wikimedia.org/wikipedia/commons/4/4c/KASI_emblem.png">
            <a:extLst>
              <a:ext uri="{FF2B5EF4-FFF2-40B4-BE49-F238E27FC236}">
                <a16:creationId xmlns:a16="http://schemas.microsoft.com/office/drawing/2014/main" xmlns="" id="{ADB5708B-0D48-6C49-9249-03F11FD5A62E}"/>
              </a:ext>
            </a:extLst>
          </p:cNvPr>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407400" y="25401"/>
            <a:ext cx="702731" cy="694268"/>
          </a:xfrm>
          <a:prstGeom prst="rect">
            <a:avLst/>
          </a:prstGeom>
          <a:noFill/>
          <a:ln>
            <a:noFill/>
          </a:ln>
        </p:spPr>
      </p:pic>
      <p:sp>
        <p:nvSpPr>
          <p:cNvPr id="10" name="TextBox 9"/>
          <p:cNvSpPr txBox="1"/>
          <p:nvPr userDrawn="1"/>
        </p:nvSpPr>
        <p:spPr>
          <a:xfrm rot="16200000">
            <a:off x="-2909876" y="3683814"/>
            <a:ext cx="6086767" cy="261610"/>
          </a:xfrm>
          <a:prstGeom prst="rect">
            <a:avLst/>
          </a:prstGeom>
          <a:gradFill flip="none" rotWithShape="1">
            <a:gsLst>
              <a:gs pos="0">
                <a:srgbClr val="82562A"/>
              </a:gs>
              <a:gs pos="46000">
                <a:schemeClr val="accent3">
                  <a:lumMod val="95000"/>
                  <a:lumOff val="5000"/>
                </a:schemeClr>
              </a:gs>
              <a:gs pos="100000">
                <a:schemeClr val="accent3">
                  <a:lumMod val="60000"/>
                </a:schemeClr>
              </a:gs>
            </a:gsLst>
            <a:path path="circle">
              <a:fillToRect l="100000" b="100000"/>
            </a:path>
            <a:tileRect t="-100000" r="-100000"/>
          </a:gradFill>
          <a:effectLst>
            <a:outerShdw blurRad="50800" dist="38100" dir="2700000" algn="tl" rotWithShape="0">
              <a:srgbClr val="000000">
                <a:alpha val="43000"/>
              </a:srgbClr>
            </a:outerShdw>
          </a:effectLst>
        </p:spPr>
        <p:txBody>
          <a:bodyPr wrap="square" lIns="64008" rIns="64008" rtlCol="0">
            <a:spAutoFit/>
          </a:bodyPr>
          <a:lstStyle/>
          <a:p>
            <a:pPr algn="ctr"/>
            <a:r>
              <a:rPr lang="en-US" sz="1100" b="1" spc="600" dirty="0">
                <a:solidFill>
                  <a:schemeClr val="tx2">
                    <a:lumMod val="75000"/>
                  </a:schemeClr>
                </a:solidFill>
                <a:latin typeface="Copperplate Gothic Light"/>
                <a:cs typeface="Bookman Old Style"/>
              </a:rPr>
              <a:t>Coronal Diagnostic Experiment (CODEX)</a:t>
            </a:r>
          </a:p>
        </p:txBody>
      </p:sp>
      <p:pic>
        <p:nvPicPr>
          <p:cNvPr id="8" name="Picture 13" descr="mball-new"/>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10779" y="8563"/>
            <a:ext cx="871977" cy="71995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71" r:id="rId12"/>
    <p:sldLayoutId id="2147483777" r:id="rId13"/>
  </p:sldLayoutIdLst>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5pPr>
      <a:lvl6pPr marL="457200" algn="ctr" rtl="0" eaLnBrk="1" fontAlgn="base" hangingPunct="1">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6pPr>
      <a:lvl7pPr marL="914400" algn="ctr" rtl="0" eaLnBrk="1" fontAlgn="base" hangingPunct="1">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7pPr>
      <a:lvl8pPr marL="1371600" algn="ctr" rtl="0" eaLnBrk="1" fontAlgn="base" hangingPunct="1">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8pPr>
      <a:lvl9pPr marL="1828800" algn="ctr" rtl="0" eaLnBrk="1" fontAlgn="base" hangingPunct="1">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9pPr>
    </p:titleStyle>
    <p:bodyStyle>
      <a:lvl1pPr marL="171450" indent="-171450" algn="l" rtl="0" eaLnBrk="0" fontAlgn="base" hangingPunct="0">
        <a:spcBef>
          <a:spcPct val="20000"/>
        </a:spcBef>
        <a:spcAft>
          <a:spcPct val="0"/>
        </a:spcAft>
        <a:buChar char="•"/>
        <a:defRPr sz="2200">
          <a:solidFill>
            <a:schemeClr val="tx1"/>
          </a:solidFill>
          <a:latin typeface="+mn-lt"/>
          <a:ea typeface="+mn-ea"/>
          <a:cs typeface="+mn-cs"/>
        </a:defRPr>
      </a:lvl1pPr>
      <a:lvl2pPr marL="460375" indent="-174625" algn="l" rtl="0" eaLnBrk="0" fontAlgn="base" hangingPunct="0">
        <a:spcBef>
          <a:spcPct val="20000"/>
        </a:spcBef>
        <a:spcAft>
          <a:spcPct val="0"/>
        </a:spcAft>
        <a:buFont typeface="Times" charset="0"/>
        <a:buChar char="-"/>
        <a:defRPr sz="2000">
          <a:solidFill>
            <a:schemeClr val="tx1"/>
          </a:solidFill>
          <a:latin typeface="+mn-lt"/>
          <a:ea typeface="+mn-ea"/>
        </a:defRPr>
      </a:lvl2pPr>
      <a:lvl3pPr marL="746125" indent="-171450" algn="l" rtl="0" eaLnBrk="0" fontAlgn="base" hangingPunct="0">
        <a:spcBef>
          <a:spcPct val="20000"/>
        </a:spcBef>
        <a:spcAft>
          <a:spcPct val="0"/>
        </a:spcAft>
        <a:buFont typeface="Times" charset="0"/>
        <a:buChar char="•"/>
        <a:defRPr>
          <a:solidFill>
            <a:schemeClr val="tx1"/>
          </a:solidFill>
          <a:latin typeface="+mn-lt"/>
          <a:ea typeface="+mn-ea"/>
        </a:defRPr>
      </a:lvl3pPr>
      <a:lvl4pPr marL="1031875" indent="-171450" algn="l" rtl="0" eaLnBrk="0" fontAlgn="base" hangingPunct="0">
        <a:spcBef>
          <a:spcPct val="20000"/>
        </a:spcBef>
        <a:spcAft>
          <a:spcPct val="0"/>
        </a:spcAft>
        <a:buFont typeface="Times" charset="0"/>
        <a:buChar char="-"/>
        <a:defRPr sz="1600">
          <a:solidFill>
            <a:schemeClr val="tx1"/>
          </a:solidFill>
          <a:latin typeface="+mn-lt"/>
          <a:ea typeface="+mn-ea"/>
        </a:defRPr>
      </a:lvl4pPr>
      <a:lvl5pPr marL="1317625" indent="-171450" algn="l" rtl="0" eaLnBrk="0" fontAlgn="base" hangingPunct="0">
        <a:spcBef>
          <a:spcPct val="20000"/>
        </a:spcBef>
        <a:spcAft>
          <a:spcPct val="0"/>
        </a:spcAft>
        <a:buFont typeface="Times" charset="0"/>
        <a:buChar char="•"/>
        <a:defRPr sz="1600">
          <a:solidFill>
            <a:schemeClr val="tx1"/>
          </a:solidFill>
          <a:latin typeface="+mn-lt"/>
          <a:ea typeface="+mn-ea"/>
        </a:defRPr>
      </a:lvl5pPr>
      <a:lvl6pPr marL="1774825" indent="-171450" algn="l" rtl="0" eaLnBrk="1" fontAlgn="base" hangingPunct="1">
        <a:spcBef>
          <a:spcPct val="20000"/>
        </a:spcBef>
        <a:spcAft>
          <a:spcPct val="0"/>
        </a:spcAft>
        <a:buFont typeface="Times" pitchFamily="-108" charset="0"/>
        <a:buChar char="•"/>
        <a:defRPr sz="1600">
          <a:solidFill>
            <a:schemeClr val="tx1"/>
          </a:solidFill>
          <a:latin typeface="+mn-lt"/>
          <a:ea typeface="+mn-ea"/>
        </a:defRPr>
      </a:lvl6pPr>
      <a:lvl7pPr marL="2232025" indent="-171450" algn="l" rtl="0" eaLnBrk="1" fontAlgn="base" hangingPunct="1">
        <a:spcBef>
          <a:spcPct val="20000"/>
        </a:spcBef>
        <a:spcAft>
          <a:spcPct val="0"/>
        </a:spcAft>
        <a:buFont typeface="Times" pitchFamily="-108" charset="0"/>
        <a:buChar char="•"/>
        <a:defRPr sz="1600">
          <a:solidFill>
            <a:schemeClr val="tx1"/>
          </a:solidFill>
          <a:latin typeface="+mn-lt"/>
          <a:ea typeface="+mn-ea"/>
        </a:defRPr>
      </a:lvl7pPr>
      <a:lvl8pPr marL="2689225" indent="-171450" algn="l" rtl="0" eaLnBrk="1" fontAlgn="base" hangingPunct="1">
        <a:spcBef>
          <a:spcPct val="20000"/>
        </a:spcBef>
        <a:spcAft>
          <a:spcPct val="0"/>
        </a:spcAft>
        <a:buFont typeface="Times" pitchFamily="-108" charset="0"/>
        <a:buChar char="•"/>
        <a:defRPr sz="1600">
          <a:solidFill>
            <a:schemeClr val="tx1"/>
          </a:solidFill>
          <a:latin typeface="+mn-lt"/>
          <a:ea typeface="+mn-ea"/>
        </a:defRPr>
      </a:lvl8pPr>
      <a:lvl9pPr marL="3146425" indent="-171450" algn="l" rtl="0" eaLnBrk="1" fontAlgn="base" hangingPunct="1">
        <a:spcBef>
          <a:spcPct val="20000"/>
        </a:spcBef>
        <a:spcAft>
          <a:spcPct val="0"/>
        </a:spcAft>
        <a:buFont typeface="Times" pitchFamily="-108"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47850" y="304800"/>
            <a:ext cx="58166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4800" y="1143000"/>
            <a:ext cx="8534400"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ChangeArrowheads="1"/>
          </p:cNvSpPr>
          <p:nvPr/>
        </p:nvSpPr>
        <p:spPr bwMode="auto">
          <a:xfrm>
            <a:off x="76200" y="0"/>
            <a:ext cx="12700" cy="127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000" dirty="0">
              <a:solidFill>
                <a:srgbClr val="000000"/>
              </a:solidFill>
              <a:ea typeface="+mn-ea"/>
              <a:cs typeface="+mn-cs"/>
            </a:endParaRPr>
          </a:p>
        </p:txBody>
      </p:sp>
      <p:sp>
        <p:nvSpPr>
          <p:cNvPr id="1029" name="Text Box 5"/>
          <p:cNvSpPr txBox="1">
            <a:spLocks noChangeArrowheads="1"/>
          </p:cNvSpPr>
          <p:nvPr/>
        </p:nvSpPr>
        <p:spPr bwMode="auto">
          <a:xfrm>
            <a:off x="6270625" y="44878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endParaRPr lang="en-US" altLang="en-US" dirty="0">
              <a:solidFill>
                <a:srgbClr val="000000"/>
              </a:solidFill>
              <a:latin typeface="Times New Roman" panose="02020603050405020304" pitchFamily="18" charset="0"/>
              <a:ea typeface="+mn-ea"/>
              <a:cs typeface="+mn-cs"/>
            </a:endParaRPr>
          </a:p>
        </p:txBody>
      </p:sp>
      <p:sp>
        <p:nvSpPr>
          <p:cNvPr id="1030" name="Text Box 6"/>
          <p:cNvSpPr txBox="1">
            <a:spLocks noChangeArrowheads="1"/>
          </p:cNvSpPr>
          <p:nvPr/>
        </p:nvSpPr>
        <p:spPr bwMode="auto">
          <a:xfrm>
            <a:off x="5029200" y="5021263"/>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endParaRPr lang="en-US" altLang="en-US" dirty="0">
              <a:solidFill>
                <a:srgbClr val="000000"/>
              </a:solidFill>
              <a:latin typeface="Times New Roman" panose="02020603050405020304" pitchFamily="18" charset="0"/>
              <a:ea typeface="+mn-ea"/>
              <a:cs typeface="+mn-cs"/>
            </a:endParaRPr>
          </a:p>
        </p:txBody>
      </p:sp>
      <p:sp>
        <p:nvSpPr>
          <p:cNvPr id="574472" name="Line 6"/>
          <p:cNvSpPr>
            <a:spLocks noChangeShapeType="1"/>
          </p:cNvSpPr>
          <p:nvPr userDrawn="1"/>
        </p:nvSpPr>
        <p:spPr bwMode="auto">
          <a:xfrm>
            <a:off x="228600" y="1066800"/>
            <a:ext cx="8497888" cy="0"/>
          </a:xfrm>
          <a:prstGeom prst="line">
            <a:avLst/>
          </a:prstGeom>
          <a:ln>
            <a:solidFill>
              <a:schemeClr val="accent1">
                <a:lumMod val="75000"/>
              </a:schemeClr>
            </a:solidFill>
            <a:headEnd/>
            <a:tailEnd/>
          </a:ln>
        </p:spPr>
        <p:style>
          <a:lnRef idx="2">
            <a:schemeClr val="accent1"/>
          </a:lnRef>
          <a:fillRef idx="0">
            <a:schemeClr val="accent1"/>
          </a:fillRef>
          <a:effectRef idx="1">
            <a:schemeClr val="accent1"/>
          </a:effectRef>
          <a:fontRef idx="minor">
            <a:schemeClr val="tx1"/>
          </a:fontRef>
        </p:style>
        <p:txBody>
          <a:bodyPr wrap="none" anchor="ctr"/>
          <a:lstStyle/>
          <a:p>
            <a:pPr eaLnBrk="1" hangingPunct="1">
              <a:defRPr/>
            </a:pPr>
            <a:endParaRPr lang="en-US" sz="1000" dirty="0">
              <a:solidFill>
                <a:srgbClr val="000000"/>
              </a:solidFill>
              <a:latin typeface="Arial" pitchFamily="34" charset="0"/>
            </a:endParaRPr>
          </a:p>
        </p:txBody>
      </p:sp>
      <p:sp>
        <p:nvSpPr>
          <p:cNvPr id="574474" name="Rectangle 10"/>
          <p:cNvSpPr>
            <a:spLocks noGrp="1" noChangeArrowheads="1"/>
          </p:cNvSpPr>
          <p:nvPr>
            <p:ph type="sldNum" sz="quarter" idx="4"/>
          </p:nvPr>
        </p:nvSpPr>
        <p:spPr bwMode="auto">
          <a:xfrm>
            <a:off x="8439150" y="6610350"/>
            <a:ext cx="70485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defRPr>
            </a:lvl1pPr>
          </a:lstStyle>
          <a:p>
            <a:pPr>
              <a:defRPr/>
            </a:pPr>
            <a:fld id="{BCA04269-94AC-4915-8C48-5237418BEBE9}" type="slidenum">
              <a:rPr lang="en-US" altLang="en-US">
                <a:latin typeface="Arial" panose="020B0604020202020204" pitchFamily="34" charset="0"/>
                <a:ea typeface="+mn-ea"/>
                <a:cs typeface="+mn-cs"/>
              </a:rPr>
              <a:pPr>
                <a:defRPr/>
              </a:pPr>
              <a:t>‹N›</a:t>
            </a:fld>
            <a:endParaRPr lang="en-US" altLang="en-US" dirty="0">
              <a:latin typeface="Arial" panose="020B0604020202020204" pitchFamily="34" charset="0"/>
              <a:ea typeface="+mn-ea"/>
              <a:cs typeface="+mn-cs"/>
            </a:endParaRPr>
          </a:p>
        </p:txBody>
      </p:sp>
      <p:pic>
        <p:nvPicPr>
          <p:cNvPr id="1033" name="Picture 64" descr="Macintosh HD:Users:kagammage:Documents:Customer work:JOBS ON REVIEW:B1999-simms:Diversity_templates:PowerPoint:Meatball_CMYK_1inch.gif"/>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899400" y="188913"/>
            <a:ext cx="974725" cy="79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74625" y="149225"/>
            <a:ext cx="1228725"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1242791"/>
      </p:ext>
    </p:extLst>
  </p:cSld>
  <p:clrMap bg1="lt1" tx1="dk1" bg2="lt2" tx2="dk2" accent1="accent1" accent2="accent2" accent3="accent3" accent4="accent4" accent5="accent5" accent6="accent6" hlink="hlink" folHlink="folHlink"/>
  <p:sldLayoutIdLst>
    <p:sldLayoutId id="2147483775" r:id="rId1"/>
    <p:sldLayoutId id="2147483776" r:id="rId2"/>
  </p:sldLayoutIdLst>
  <p:hf hdr="0" ftr="0" dt="0"/>
  <p:txStyles>
    <p:titleStyle>
      <a:lvl1pPr algn="ctr" rtl="0" eaLnBrk="0" fontAlgn="base" hangingPunct="0">
        <a:spcBef>
          <a:spcPct val="0"/>
        </a:spcBef>
        <a:spcAft>
          <a:spcPct val="0"/>
        </a:spcAft>
        <a:defRPr sz="28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2800">
          <a:solidFill>
            <a:schemeClr val="tx1"/>
          </a:solidFill>
          <a:latin typeface="Times New Roman" pitchFamily="18" charset="0"/>
        </a:defRPr>
      </a:lvl6pPr>
      <a:lvl7pPr marL="914400" algn="ctr" rtl="0" fontAlgn="base">
        <a:spcBef>
          <a:spcPct val="0"/>
        </a:spcBef>
        <a:spcAft>
          <a:spcPct val="0"/>
        </a:spcAft>
        <a:defRPr sz="2800">
          <a:solidFill>
            <a:schemeClr val="tx1"/>
          </a:solidFill>
          <a:latin typeface="Times New Roman" pitchFamily="18" charset="0"/>
        </a:defRPr>
      </a:lvl7pPr>
      <a:lvl8pPr marL="1371600" algn="ctr" rtl="0" fontAlgn="base">
        <a:spcBef>
          <a:spcPct val="0"/>
        </a:spcBef>
        <a:spcAft>
          <a:spcPct val="0"/>
        </a:spcAft>
        <a:defRPr sz="2800">
          <a:solidFill>
            <a:schemeClr val="tx1"/>
          </a:solidFill>
          <a:latin typeface="Times New Roman" pitchFamily="18" charset="0"/>
        </a:defRPr>
      </a:lvl8pPr>
      <a:lvl9pPr marL="1828800" algn="ctr" rtl="0" fontAlgn="base">
        <a:spcBef>
          <a:spcPct val="0"/>
        </a:spcBef>
        <a:spcAft>
          <a:spcPct val="0"/>
        </a:spcAft>
        <a:defRPr sz="28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SzPct val="100000"/>
        <a:buChar char="–"/>
        <a:defRPr sz="2000">
          <a:solidFill>
            <a:schemeClr val="tx1"/>
          </a:solidFill>
          <a:latin typeface="Arial" pitchFamily="34" charset="0"/>
          <a:cs typeface="Arial" pitchFamily="34" charset="0"/>
        </a:defRPr>
      </a:lvl2pPr>
      <a:lvl3pPr marL="1085850" indent="-228600" algn="l" rtl="0" eaLnBrk="0" fontAlgn="base" hangingPunct="0">
        <a:spcBef>
          <a:spcPct val="20000"/>
        </a:spcBef>
        <a:spcAft>
          <a:spcPct val="0"/>
        </a:spcAft>
        <a:buSzPct val="100000"/>
        <a:buFont typeface="Courier New" panose="02070309020205020404" pitchFamily="49" charset="0"/>
        <a:buChar char="o"/>
        <a:defRPr>
          <a:solidFill>
            <a:schemeClr val="tx1"/>
          </a:solidFill>
          <a:latin typeface="Arial" pitchFamily="34" charset="0"/>
          <a:cs typeface="Arial" pitchFamily="34" charset="0"/>
        </a:defRPr>
      </a:lvl3pPr>
      <a:lvl4pPr marL="1428750" indent="-228600" algn="l" rtl="0" eaLnBrk="0" fontAlgn="base" hangingPunct="0">
        <a:spcBef>
          <a:spcPct val="20000"/>
        </a:spcBef>
        <a:spcAft>
          <a:spcPct val="0"/>
        </a:spcAft>
        <a:buSzPct val="100000"/>
        <a:buFont typeface="Wingdings" panose="05000000000000000000" pitchFamily="2" charset="2"/>
        <a:buChar char="Ø"/>
        <a:defRPr sz="1600">
          <a:solidFill>
            <a:schemeClr val="tx1"/>
          </a:solidFill>
          <a:latin typeface="Arial" pitchFamily="34" charset="0"/>
          <a:cs typeface="Arial" pitchFamily="34" charset="0"/>
        </a:defRPr>
      </a:lvl4pPr>
      <a:lvl5pPr marL="1771650" indent="-228600" algn="l" rtl="0" eaLnBrk="0" fontAlgn="base" hangingPunct="0">
        <a:spcBef>
          <a:spcPct val="20000"/>
        </a:spcBef>
        <a:spcAft>
          <a:spcPct val="0"/>
        </a:spcAft>
        <a:buSzPct val="100000"/>
        <a:buFont typeface="Wingdings" panose="05000000000000000000" pitchFamily="2" charset="2"/>
        <a:buChar char="q"/>
        <a:defRPr sz="1400">
          <a:solidFill>
            <a:schemeClr val="tx1"/>
          </a:solidFill>
          <a:latin typeface="Arial" pitchFamily="34" charset="0"/>
          <a:cs typeface="Arial" pitchFamily="34" charset="0"/>
        </a:defRPr>
      </a:lvl5pPr>
      <a:lvl6pPr marL="2228850" indent="-228600" algn="l" rtl="0" fontAlgn="base">
        <a:spcBef>
          <a:spcPct val="20000"/>
        </a:spcBef>
        <a:spcAft>
          <a:spcPct val="0"/>
        </a:spcAft>
        <a:buSzPct val="100000"/>
        <a:buChar char="•"/>
        <a:defRPr>
          <a:solidFill>
            <a:schemeClr val="tx1"/>
          </a:solidFill>
          <a:latin typeface="+mn-lt"/>
        </a:defRPr>
      </a:lvl6pPr>
      <a:lvl7pPr marL="2686050" indent="-228600" algn="l" rtl="0" fontAlgn="base">
        <a:spcBef>
          <a:spcPct val="20000"/>
        </a:spcBef>
        <a:spcAft>
          <a:spcPct val="0"/>
        </a:spcAft>
        <a:buSzPct val="100000"/>
        <a:buChar char="•"/>
        <a:defRPr>
          <a:solidFill>
            <a:schemeClr val="tx1"/>
          </a:solidFill>
          <a:latin typeface="+mn-lt"/>
        </a:defRPr>
      </a:lvl7pPr>
      <a:lvl8pPr marL="3143250" indent="-228600" algn="l" rtl="0" fontAlgn="base">
        <a:spcBef>
          <a:spcPct val="20000"/>
        </a:spcBef>
        <a:spcAft>
          <a:spcPct val="0"/>
        </a:spcAft>
        <a:buSzPct val="100000"/>
        <a:buChar char="•"/>
        <a:defRPr>
          <a:solidFill>
            <a:schemeClr val="tx1"/>
          </a:solidFill>
          <a:latin typeface="+mn-lt"/>
        </a:defRPr>
      </a:lvl8pPr>
      <a:lvl9pPr marL="3600450" indent="-228600" algn="l" rtl="0" fontAlgn="base">
        <a:spcBef>
          <a:spcPct val="20000"/>
        </a:spcBef>
        <a:spcAft>
          <a:spcPct val="0"/>
        </a:spcAft>
        <a:buSzPct val="10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docid=5Jpq2ePPFQN5jM&amp;tbnid=qdrVwwSrR3o-yM:&amp;ved=0CAUQjRw&amp;url=http://www.redorbit.com/education/space/exploration/skylab_tribute__space/&amp;ei=m3jyUt7MEpD62gXP4ICIBw&amp;psig=AFQjCNGWfqAx_ndL3pILTkdir3pRm72m4w&amp;ust=139170866322835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9904" y="5437336"/>
            <a:ext cx="7729538" cy="1226587"/>
          </a:xfrm>
        </p:spPr>
        <p:txBody>
          <a:bodyPr>
            <a:normAutofit/>
          </a:bodyPr>
          <a:lstStyle/>
          <a:p>
            <a:r>
              <a:rPr lang="en-US" sz="800" dirty="0"/>
              <a:t> </a:t>
            </a:r>
            <a:r>
              <a:rPr lang="en-US" dirty="0"/>
              <a:t>Jeff Newmark  - NASA GSFC</a:t>
            </a:r>
          </a:p>
          <a:p>
            <a:r>
              <a:rPr lang="en-US" dirty="0"/>
              <a:t>Yeon-</a:t>
            </a:r>
            <a:r>
              <a:rPr lang="en-US" dirty="0" err="1"/>
              <a:t>han</a:t>
            </a:r>
            <a:r>
              <a:rPr lang="en-US" dirty="0"/>
              <a:t> Kim - KASI</a:t>
            </a:r>
          </a:p>
          <a:p>
            <a:r>
              <a:rPr lang="en-US" dirty="0"/>
              <a:t>A NASA-KASI Collaborative Project</a:t>
            </a:r>
          </a:p>
        </p:txBody>
      </p:sp>
      <p:grpSp>
        <p:nvGrpSpPr>
          <p:cNvPr id="5" name="Group 23"/>
          <p:cNvGrpSpPr>
            <a:grpSpLocks/>
          </p:cNvGrpSpPr>
          <p:nvPr/>
        </p:nvGrpSpPr>
        <p:grpSpPr bwMode="auto">
          <a:xfrm>
            <a:off x="0" y="1634633"/>
            <a:ext cx="9144000" cy="3115013"/>
            <a:chOff x="74" y="2074"/>
            <a:chExt cx="5568" cy="1834"/>
          </a:xfrm>
          <a:noFill/>
        </p:grpSpPr>
        <p:pic>
          <p:nvPicPr>
            <p:cNvPr id="6" name="Picture 24" descr="elc_config"/>
            <p:cNvPicPr>
              <a:picLocks noChangeAspect="1" noChangeArrowheads="1"/>
            </p:cNvPicPr>
            <p:nvPr/>
          </p:nvPicPr>
          <p:blipFill>
            <a:blip r:embed="rId3" cstate="print"/>
            <a:srcRect/>
            <a:stretch>
              <a:fillRect/>
            </a:stretch>
          </p:blipFill>
          <p:spPr bwMode="auto">
            <a:xfrm>
              <a:off x="74" y="2161"/>
              <a:ext cx="5568" cy="1747"/>
            </a:xfrm>
            <a:prstGeom prst="rect">
              <a:avLst/>
            </a:prstGeom>
            <a:grpFill/>
            <a:ln w="9525">
              <a:noFill/>
              <a:miter lim="800000"/>
              <a:headEnd/>
              <a:tailEnd/>
            </a:ln>
          </p:spPr>
        </p:pic>
        <p:grpSp>
          <p:nvGrpSpPr>
            <p:cNvPr id="7" name="Group 25"/>
            <p:cNvGrpSpPr>
              <a:grpSpLocks/>
            </p:cNvGrpSpPr>
            <p:nvPr/>
          </p:nvGrpSpPr>
          <p:grpSpPr bwMode="auto">
            <a:xfrm>
              <a:off x="127" y="2074"/>
              <a:ext cx="5495" cy="1739"/>
              <a:chOff x="127" y="2074"/>
              <a:chExt cx="5495" cy="1739"/>
            </a:xfrm>
            <a:grpFill/>
          </p:grpSpPr>
          <p:sp>
            <p:nvSpPr>
              <p:cNvPr id="8" name="Text Box 910"/>
              <p:cNvSpPr txBox="1">
                <a:spLocks noChangeArrowheads="1"/>
              </p:cNvSpPr>
              <p:nvPr/>
            </p:nvSpPr>
            <p:spPr bwMode="auto">
              <a:xfrm>
                <a:off x="145" y="2078"/>
                <a:ext cx="480" cy="173"/>
              </a:xfrm>
              <a:prstGeom prst="rect">
                <a:avLst/>
              </a:prstGeom>
              <a:grpFill/>
              <a:ln w="9525">
                <a:noFill/>
                <a:miter lim="800000"/>
                <a:headEnd/>
                <a:tailEnd/>
              </a:ln>
            </p:spPr>
            <p:txBody>
              <a:bodyPr>
                <a:spAutoFit/>
              </a:bodyPr>
              <a:lstStyle/>
              <a:p>
                <a:pPr algn="ctr"/>
                <a:r>
                  <a:rPr lang="en-US" sz="1200">
                    <a:solidFill>
                      <a:schemeClr val="accent2"/>
                    </a:solidFill>
                    <a:latin typeface="Arial" charset="0"/>
                  </a:rPr>
                  <a:t>ELC2</a:t>
                </a:r>
              </a:p>
            </p:txBody>
          </p:sp>
          <p:sp>
            <p:nvSpPr>
              <p:cNvPr id="11" name="Text Box 910"/>
              <p:cNvSpPr txBox="1">
                <a:spLocks noChangeArrowheads="1"/>
              </p:cNvSpPr>
              <p:nvPr/>
            </p:nvSpPr>
            <p:spPr bwMode="auto">
              <a:xfrm>
                <a:off x="5090" y="2074"/>
                <a:ext cx="480" cy="173"/>
              </a:xfrm>
              <a:prstGeom prst="rect">
                <a:avLst/>
              </a:prstGeom>
              <a:grpFill/>
              <a:ln w="9525">
                <a:noFill/>
                <a:miter lim="800000"/>
                <a:headEnd/>
                <a:tailEnd/>
              </a:ln>
            </p:spPr>
            <p:txBody>
              <a:bodyPr>
                <a:spAutoFit/>
              </a:bodyPr>
              <a:lstStyle/>
              <a:p>
                <a:pPr algn="ctr"/>
                <a:r>
                  <a:rPr lang="en-US" sz="1200">
                    <a:solidFill>
                      <a:schemeClr val="accent2"/>
                    </a:solidFill>
                    <a:latin typeface="Arial" charset="0"/>
                  </a:rPr>
                  <a:t>ELC3</a:t>
                </a:r>
              </a:p>
            </p:txBody>
          </p:sp>
          <p:sp>
            <p:nvSpPr>
              <p:cNvPr id="12" name="Text Box 30"/>
              <p:cNvSpPr txBox="1">
                <a:spLocks noChangeArrowheads="1"/>
              </p:cNvSpPr>
              <p:nvPr/>
            </p:nvSpPr>
            <p:spPr bwMode="auto">
              <a:xfrm rot="5400000">
                <a:off x="5301" y="2420"/>
                <a:ext cx="487" cy="154"/>
              </a:xfrm>
              <a:prstGeom prst="rect">
                <a:avLst/>
              </a:prstGeom>
              <a:grpFill/>
              <a:ln w="9525">
                <a:noFill/>
                <a:miter lim="800000"/>
                <a:headEnd/>
                <a:tailEnd/>
              </a:ln>
              <a:effectLst/>
            </p:spPr>
            <p:txBody>
              <a:bodyPr>
                <a:spAutoFit/>
              </a:bodyPr>
              <a:lstStyle/>
              <a:p>
                <a:pPr algn="r">
                  <a:spcBef>
                    <a:spcPct val="50000"/>
                  </a:spcBef>
                </a:pPr>
                <a:r>
                  <a:rPr lang="en-US" sz="1000">
                    <a:solidFill>
                      <a:schemeClr val="hlink"/>
                    </a:solidFill>
                    <a:latin typeface="Arial" charset="0"/>
                  </a:rPr>
                  <a:t>Keel Side</a:t>
                </a:r>
              </a:p>
            </p:txBody>
          </p:sp>
          <p:sp>
            <p:nvSpPr>
              <p:cNvPr id="14" name="Text Box 910"/>
              <p:cNvSpPr txBox="1">
                <a:spLocks noChangeArrowheads="1"/>
              </p:cNvSpPr>
              <p:nvPr/>
            </p:nvSpPr>
            <p:spPr bwMode="auto">
              <a:xfrm>
                <a:off x="553" y="3622"/>
                <a:ext cx="480" cy="173"/>
              </a:xfrm>
              <a:prstGeom prst="rect">
                <a:avLst/>
              </a:prstGeom>
              <a:grpFill/>
              <a:ln w="9525">
                <a:noFill/>
                <a:miter lim="800000"/>
                <a:headEnd/>
                <a:tailEnd/>
              </a:ln>
            </p:spPr>
            <p:txBody>
              <a:bodyPr>
                <a:spAutoFit/>
              </a:bodyPr>
              <a:lstStyle/>
              <a:p>
                <a:pPr algn="ctr"/>
                <a:r>
                  <a:rPr lang="en-US" sz="1200">
                    <a:solidFill>
                      <a:schemeClr val="accent2"/>
                    </a:solidFill>
                    <a:latin typeface="Arial" charset="0"/>
                  </a:rPr>
                  <a:t>ELC4</a:t>
                </a:r>
              </a:p>
            </p:txBody>
          </p:sp>
          <p:sp>
            <p:nvSpPr>
              <p:cNvPr id="17" name="Text Box 910"/>
              <p:cNvSpPr txBox="1">
                <a:spLocks noChangeArrowheads="1"/>
              </p:cNvSpPr>
              <p:nvPr/>
            </p:nvSpPr>
            <p:spPr bwMode="auto">
              <a:xfrm>
                <a:off x="127" y="3490"/>
                <a:ext cx="480" cy="173"/>
              </a:xfrm>
              <a:prstGeom prst="rect">
                <a:avLst/>
              </a:prstGeom>
              <a:grpFill/>
              <a:ln w="9525">
                <a:noFill/>
                <a:miter lim="800000"/>
                <a:headEnd/>
                <a:tailEnd/>
              </a:ln>
            </p:spPr>
            <p:txBody>
              <a:bodyPr>
                <a:spAutoFit/>
              </a:bodyPr>
              <a:lstStyle/>
              <a:p>
                <a:pPr algn="ctr"/>
                <a:r>
                  <a:rPr lang="en-US" sz="1200">
                    <a:solidFill>
                      <a:schemeClr val="accent2"/>
                    </a:solidFill>
                    <a:latin typeface="Arial" charset="0"/>
                  </a:rPr>
                  <a:t>ESP-3</a:t>
                </a:r>
              </a:p>
            </p:txBody>
          </p:sp>
          <p:sp>
            <p:nvSpPr>
              <p:cNvPr id="18" name="Text Box 910"/>
              <p:cNvSpPr txBox="1">
                <a:spLocks noChangeArrowheads="1"/>
              </p:cNvSpPr>
              <p:nvPr/>
            </p:nvSpPr>
            <p:spPr bwMode="auto">
              <a:xfrm>
                <a:off x="5017" y="3640"/>
                <a:ext cx="480" cy="173"/>
              </a:xfrm>
              <a:prstGeom prst="rect">
                <a:avLst/>
              </a:prstGeom>
              <a:grpFill/>
              <a:ln w="9525">
                <a:noFill/>
                <a:miter lim="800000"/>
                <a:headEnd/>
                <a:tailEnd/>
              </a:ln>
            </p:spPr>
            <p:txBody>
              <a:bodyPr>
                <a:spAutoFit/>
              </a:bodyPr>
              <a:lstStyle/>
              <a:p>
                <a:pPr algn="ctr"/>
                <a:r>
                  <a:rPr lang="en-US" sz="1200">
                    <a:solidFill>
                      <a:schemeClr val="accent2"/>
                    </a:solidFill>
                    <a:latin typeface="Arial" charset="0"/>
                  </a:rPr>
                  <a:t>ELC1</a:t>
                </a:r>
              </a:p>
            </p:txBody>
          </p:sp>
          <p:sp>
            <p:nvSpPr>
              <p:cNvPr id="20" name="Text Box 38"/>
              <p:cNvSpPr txBox="1">
                <a:spLocks noChangeArrowheads="1"/>
              </p:cNvSpPr>
              <p:nvPr/>
            </p:nvSpPr>
            <p:spPr bwMode="auto">
              <a:xfrm rot="16200000">
                <a:off x="4781" y="3384"/>
                <a:ext cx="495" cy="154"/>
              </a:xfrm>
              <a:prstGeom prst="rect">
                <a:avLst/>
              </a:prstGeom>
              <a:grpFill/>
              <a:ln w="9525">
                <a:noFill/>
                <a:miter lim="800000"/>
                <a:headEnd/>
                <a:tailEnd/>
              </a:ln>
              <a:effectLst/>
            </p:spPr>
            <p:txBody>
              <a:bodyPr>
                <a:spAutoFit/>
              </a:bodyPr>
              <a:lstStyle/>
              <a:p>
                <a:pPr algn="r">
                  <a:spcBef>
                    <a:spcPct val="50000"/>
                  </a:spcBef>
                </a:pPr>
                <a:r>
                  <a:rPr lang="en-US" sz="1000">
                    <a:solidFill>
                      <a:schemeClr val="hlink"/>
                    </a:solidFill>
                    <a:latin typeface="Arial" charset="0"/>
                  </a:rPr>
                  <a:t>Keel Side</a:t>
                </a:r>
              </a:p>
            </p:txBody>
          </p:sp>
        </p:grpSp>
      </p:grpSp>
      <p:grpSp>
        <p:nvGrpSpPr>
          <p:cNvPr id="23" name="Group 22"/>
          <p:cNvGrpSpPr/>
          <p:nvPr/>
        </p:nvGrpSpPr>
        <p:grpSpPr>
          <a:xfrm>
            <a:off x="2431129" y="3570050"/>
            <a:ext cx="5466567" cy="1705930"/>
            <a:chOff x="2439552" y="3579933"/>
            <a:chExt cx="5466567" cy="1705930"/>
          </a:xfrm>
        </p:grpSpPr>
        <p:sp>
          <p:nvSpPr>
            <p:cNvPr id="24" name="TextBox 23"/>
            <p:cNvSpPr txBox="1"/>
            <p:nvPr/>
          </p:nvSpPr>
          <p:spPr>
            <a:xfrm>
              <a:off x="2439552" y="4803291"/>
              <a:ext cx="2521871" cy="461665"/>
            </a:xfrm>
            <a:prstGeom prst="rect">
              <a:avLst/>
            </a:prstGeom>
            <a:noFill/>
          </p:spPr>
          <p:txBody>
            <a:bodyPr wrap="square" rtlCol="0">
              <a:spAutoFit/>
            </a:bodyPr>
            <a:lstStyle/>
            <a:p>
              <a:r>
                <a:rPr lang="en-US" sz="1200" dirty="0">
                  <a:latin typeface="Arial" pitchFamily="34" charset="0"/>
                  <a:cs typeface="Arial" pitchFamily="34" charset="0"/>
                </a:rPr>
                <a:t>Columbus</a:t>
              </a:r>
            </a:p>
            <a:p>
              <a:r>
                <a:rPr lang="en-US" sz="1200" dirty="0">
                  <a:latin typeface="Arial" pitchFamily="34" charset="0"/>
                  <a:cs typeface="Arial" pitchFamily="34" charset="0"/>
                </a:rPr>
                <a:t>External Payload Facility</a:t>
              </a:r>
            </a:p>
          </p:txBody>
        </p:sp>
        <p:sp>
          <p:nvSpPr>
            <p:cNvPr id="25" name="TextBox 24"/>
            <p:cNvSpPr txBox="1"/>
            <p:nvPr/>
          </p:nvSpPr>
          <p:spPr>
            <a:xfrm>
              <a:off x="6637823" y="4824198"/>
              <a:ext cx="1268296" cy="461665"/>
            </a:xfrm>
            <a:prstGeom prst="rect">
              <a:avLst/>
            </a:prstGeom>
            <a:noFill/>
          </p:spPr>
          <p:txBody>
            <a:bodyPr wrap="none" rtlCol="0">
              <a:spAutoFit/>
            </a:bodyPr>
            <a:lstStyle/>
            <a:p>
              <a:r>
                <a:rPr lang="en-US" sz="1200" dirty="0">
                  <a:latin typeface="Arial" pitchFamily="34" charset="0"/>
                  <a:cs typeface="Arial" pitchFamily="34" charset="0"/>
                </a:rPr>
                <a:t>JEM</a:t>
              </a:r>
            </a:p>
            <a:p>
              <a:r>
                <a:rPr lang="en-US" sz="1200" dirty="0">
                  <a:latin typeface="Arial" pitchFamily="34" charset="0"/>
                  <a:cs typeface="Arial" pitchFamily="34" charset="0"/>
                </a:rPr>
                <a:t>External Facility</a:t>
              </a:r>
            </a:p>
          </p:txBody>
        </p:sp>
        <p:cxnSp>
          <p:nvCxnSpPr>
            <p:cNvPr id="26" name="Straight Arrow Connector 25"/>
            <p:cNvCxnSpPr>
              <a:cxnSpLocks/>
            </p:cNvCxnSpPr>
            <p:nvPr/>
          </p:nvCxnSpPr>
          <p:spPr>
            <a:xfrm flipV="1">
              <a:off x="2785207" y="3579933"/>
              <a:ext cx="195016" cy="1214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81001" y="454567"/>
            <a:ext cx="8600618" cy="1323439"/>
          </a:xfrm>
          <a:prstGeom prst="rect">
            <a:avLst/>
          </a:prstGeom>
          <a:noFill/>
          <a:effectLst/>
          <a:scene3d>
            <a:camera prst="obliqueTopLeft"/>
            <a:lightRig rig="threePt" dir="t"/>
          </a:scene3d>
          <a:sp3d>
            <a:bevelT/>
          </a:sp3d>
        </p:spPr>
        <p:txBody>
          <a:bodyPr wrap="square" rtlCol="0" anchor="ctr" anchorCtr="0">
            <a:spAutoFit/>
          </a:bodyPr>
          <a:lstStyle/>
          <a:p>
            <a:pPr algn="ctr"/>
            <a:r>
              <a:rPr lang="en-US" sz="4000" b="1" u="sng" dirty="0" err="1">
                <a:solidFill>
                  <a:srgbClr val="84582C"/>
                </a:solidFill>
              </a:rPr>
              <a:t>CO</a:t>
            </a:r>
            <a:r>
              <a:rPr lang="en-US" sz="4000" b="1" dirty="0" err="1">
                <a:solidFill>
                  <a:srgbClr val="996633"/>
                </a:solidFill>
              </a:rPr>
              <a:t>ronal</a:t>
            </a:r>
            <a:r>
              <a:rPr lang="en-US" sz="4000" b="1" dirty="0">
                <a:solidFill>
                  <a:srgbClr val="6B4723"/>
                </a:solidFill>
              </a:rPr>
              <a:t> </a:t>
            </a:r>
            <a:r>
              <a:rPr lang="en-US" sz="4000" b="1" u="sng" dirty="0">
                <a:solidFill>
                  <a:srgbClr val="84582C"/>
                </a:solidFill>
              </a:rPr>
              <a:t>D</a:t>
            </a:r>
            <a:r>
              <a:rPr lang="en-US" sz="4000" b="1" dirty="0">
                <a:solidFill>
                  <a:srgbClr val="996633"/>
                </a:solidFill>
              </a:rPr>
              <a:t>iagnostic</a:t>
            </a:r>
            <a:r>
              <a:rPr lang="en-US" sz="4000" b="1" dirty="0">
                <a:solidFill>
                  <a:srgbClr val="6B4723"/>
                </a:solidFill>
              </a:rPr>
              <a:t> </a:t>
            </a:r>
            <a:r>
              <a:rPr lang="en-US" sz="4000" b="1" u="sng" dirty="0" err="1">
                <a:solidFill>
                  <a:srgbClr val="84582C"/>
                </a:solidFill>
              </a:rPr>
              <a:t>EX</a:t>
            </a:r>
            <a:r>
              <a:rPr lang="en-US" sz="4000" b="1" dirty="0" err="1">
                <a:solidFill>
                  <a:srgbClr val="996633"/>
                </a:solidFill>
              </a:rPr>
              <a:t>periment</a:t>
            </a:r>
            <a:endParaRPr lang="en-US" sz="4000" b="1" dirty="0">
              <a:solidFill>
                <a:srgbClr val="996633"/>
              </a:solidFill>
            </a:endParaRPr>
          </a:p>
          <a:p>
            <a:pPr algn="ctr"/>
            <a:r>
              <a:rPr lang="en-US" sz="4000" b="1" dirty="0">
                <a:solidFill>
                  <a:srgbClr val="82562A"/>
                </a:solidFill>
              </a:rPr>
              <a:t>(CODEX)</a:t>
            </a:r>
          </a:p>
        </p:txBody>
      </p:sp>
      <p:cxnSp>
        <p:nvCxnSpPr>
          <p:cNvPr id="21" name="Straight Arrow Connector 20">
            <a:extLst>
              <a:ext uri="{FF2B5EF4-FFF2-40B4-BE49-F238E27FC236}">
                <a16:creationId xmlns:a16="http://schemas.microsoft.com/office/drawing/2014/main" xmlns="" id="{53DEAAE7-20A7-DB48-9BC8-870800468D33}"/>
              </a:ext>
            </a:extLst>
          </p:cNvPr>
          <p:cNvCxnSpPr>
            <a:cxnSpLocks/>
          </p:cNvCxnSpPr>
          <p:nvPr/>
        </p:nvCxnSpPr>
        <p:spPr>
          <a:xfrm flipV="1">
            <a:off x="6934200" y="4159848"/>
            <a:ext cx="194770" cy="6515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935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EB784E1-0058-4E4C-9A01-6D995E89CF23}"/>
              </a:ext>
            </a:extLst>
          </p:cNvPr>
          <p:cNvSpPr/>
          <p:nvPr/>
        </p:nvSpPr>
        <p:spPr>
          <a:xfrm>
            <a:off x="2971800" y="228600"/>
            <a:ext cx="1364476" cy="461665"/>
          </a:xfrm>
          <a:prstGeom prst="rect">
            <a:avLst/>
          </a:prstGeom>
        </p:spPr>
        <p:txBody>
          <a:bodyPr wrap="none">
            <a:spAutoFit/>
          </a:bodyPr>
          <a:lstStyle/>
          <a:p>
            <a:r>
              <a:rPr lang="en-US" b="1" dirty="0"/>
              <a:t>CODEX </a:t>
            </a:r>
            <a:endParaRPr lang="en-US" dirty="0"/>
          </a:p>
        </p:txBody>
      </p:sp>
      <p:pic>
        <p:nvPicPr>
          <p:cNvPr id="4" name="Picture 3">
            <a:extLst>
              <a:ext uri="{FF2B5EF4-FFF2-40B4-BE49-F238E27FC236}">
                <a16:creationId xmlns:a16="http://schemas.microsoft.com/office/drawing/2014/main" xmlns="" id="{DAF72704-E655-8C4B-9F20-FBD9A1A9281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33835" y="1378265"/>
            <a:ext cx="5729680" cy="5217952"/>
          </a:xfrm>
          <a:prstGeom prst="rect">
            <a:avLst/>
          </a:prstGeom>
        </p:spPr>
      </p:pic>
      <p:sp>
        <p:nvSpPr>
          <p:cNvPr id="5" name="TextBox 4">
            <a:extLst>
              <a:ext uri="{FF2B5EF4-FFF2-40B4-BE49-F238E27FC236}">
                <a16:creationId xmlns:a16="http://schemas.microsoft.com/office/drawing/2014/main" xmlns="" id="{E733BDEA-111D-8348-8B34-867613B6C3F6}"/>
              </a:ext>
            </a:extLst>
          </p:cNvPr>
          <p:cNvSpPr txBox="1"/>
          <p:nvPr/>
        </p:nvSpPr>
        <p:spPr>
          <a:xfrm>
            <a:off x="6320416" y="2374757"/>
            <a:ext cx="1415142" cy="338554"/>
          </a:xfrm>
          <a:prstGeom prst="rect">
            <a:avLst/>
          </a:prstGeom>
          <a:noFill/>
        </p:spPr>
        <p:txBody>
          <a:bodyPr wrap="square" rtlCol="0">
            <a:spAutoFit/>
          </a:bodyPr>
          <a:lstStyle/>
          <a:p>
            <a:r>
              <a:rPr lang="en-US" sz="1600" dirty="0"/>
              <a:t>Coronagraph</a:t>
            </a:r>
          </a:p>
        </p:txBody>
      </p:sp>
      <p:cxnSp>
        <p:nvCxnSpPr>
          <p:cNvPr id="6" name="Straight Arrow Connector 5">
            <a:extLst>
              <a:ext uri="{FF2B5EF4-FFF2-40B4-BE49-F238E27FC236}">
                <a16:creationId xmlns:a16="http://schemas.microsoft.com/office/drawing/2014/main" xmlns="" id="{65BF3CC9-E437-6544-9869-085315A7F616}"/>
              </a:ext>
            </a:extLst>
          </p:cNvPr>
          <p:cNvCxnSpPr>
            <a:cxnSpLocks/>
          </p:cNvCxnSpPr>
          <p:nvPr/>
        </p:nvCxnSpPr>
        <p:spPr>
          <a:xfrm flipH="1">
            <a:off x="4796418" y="2591493"/>
            <a:ext cx="1523998" cy="30519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9CEFCBF-3A21-804C-BF33-2A8A23F6DE63}"/>
              </a:ext>
            </a:extLst>
          </p:cNvPr>
          <p:cNvSpPr txBox="1"/>
          <p:nvPr/>
        </p:nvSpPr>
        <p:spPr>
          <a:xfrm>
            <a:off x="6211560" y="3356543"/>
            <a:ext cx="1134155" cy="338554"/>
          </a:xfrm>
          <a:prstGeom prst="rect">
            <a:avLst/>
          </a:prstGeom>
          <a:noFill/>
        </p:spPr>
        <p:txBody>
          <a:bodyPr wrap="square" rtlCol="0">
            <a:spAutoFit/>
          </a:bodyPr>
          <a:lstStyle/>
          <a:p>
            <a:r>
              <a:rPr lang="en-US" sz="1600" dirty="0"/>
              <a:t>HFSS</a:t>
            </a:r>
          </a:p>
        </p:txBody>
      </p:sp>
      <p:cxnSp>
        <p:nvCxnSpPr>
          <p:cNvPr id="8" name="Straight Arrow Connector 7">
            <a:extLst>
              <a:ext uri="{FF2B5EF4-FFF2-40B4-BE49-F238E27FC236}">
                <a16:creationId xmlns:a16="http://schemas.microsoft.com/office/drawing/2014/main" xmlns="" id="{B3342C66-B43D-004A-80BF-53F6D711D18F}"/>
              </a:ext>
            </a:extLst>
          </p:cNvPr>
          <p:cNvCxnSpPr>
            <a:cxnSpLocks/>
            <a:stCxn id="7" idx="1"/>
          </p:cNvCxnSpPr>
          <p:nvPr/>
        </p:nvCxnSpPr>
        <p:spPr>
          <a:xfrm flipH="1">
            <a:off x="5130474" y="3525820"/>
            <a:ext cx="1081086" cy="72198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8CB3E9E5-C0EE-9843-8363-A9AA2F4DED83}"/>
              </a:ext>
            </a:extLst>
          </p:cNvPr>
          <p:cNvSpPr txBox="1"/>
          <p:nvPr/>
        </p:nvSpPr>
        <p:spPr>
          <a:xfrm>
            <a:off x="5987622" y="2896684"/>
            <a:ext cx="1134155" cy="338554"/>
          </a:xfrm>
          <a:prstGeom prst="rect">
            <a:avLst/>
          </a:prstGeom>
          <a:noFill/>
        </p:spPr>
        <p:txBody>
          <a:bodyPr wrap="square" rtlCol="0">
            <a:spAutoFit/>
          </a:bodyPr>
          <a:lstStyle/>
          <a:p>
            <a:r>
              <a:rPr lang="en-US" sz="1600" dirty="0"/>
              <a:t>IMU</a:t>
            </a:r>
          </a:p>
        </p:txBody>
      </p:sp>
      <p:cxnSp>
        <p:nvCxnSpPr>
          <p:cNvPr id="10" name="Straight Arrow Connector 9">
            <a:extLst>
              <a:ext uri="{FF2B5EF4-FFF2-40B4-BE49-F238E27FC236}">
                <a16:creationId xmlns:a16="http://schemas.microsoft.com/office/drawing/2014/main" xmlns="" id="{DD3C4364-14BF-7D4D-8FE7-77CAB78E3BEA}"/>
              </a:ext>
            </a:extLst>
          </p:cNvPr>
          <p:cNvCxnSpPr>
            <a:cxnSpLocks/>
            <a:stCxn id="9" idx="1"/>
          </p:cNvCxnSpPr>
          <p:nvPr/>
        </p:nvCxnSpPr>
        <p:spPr>
          <a:xfrm flipH="1">
            <a:off x="4906536" y="3065961"/>
            <a:ext cx="1081086" cy="72198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33F78110-D58B-7E40-9DA5-E0417A4E8ECF}"/>
              </a:ext>
            </a:extLst>
          </p:cNvPr>
          <p:cNvSpPr txBox="1"/>
          <p:nvPr/>
        </p:nvSpPr>
        <p:spPr>
          <a:xfrm>
            <a:off x="1253032" y="3047140"/>
            <a:ext cx="1134155" cy="584775"/>
          </a:xfrm>
          <a:prstGeom prst="rect">
            <a:avLst/>
          </a:prstGeom>
          <a:noFill/>
        </p:spPr>
        <p:txBody>
          <a:bodyPr wrap="square" rtlCol="0">
            <a:spAutoFit/>
          </a:bodyPr>
          <a:lstStyle/>
          <a:p>
            <a:r>
              <a:rPr lang="en-US" sz="1600" dirty="0"/>
              <a:t>Motor Driver</a:t>
            </a:r>
          </a:p>
        </p:txBody>
      </p:sp>
      <p:cxnSp>
        <p:nvCxnSpPr>
          <p:cNvPr id="12" name="Straight Arrow Connector 11">
            <a:extLst>
              <a:ext uri="{FF2B5EF4-FFF2-40B4-BE49-F238E27FC236}">
                <a16:creationId xmlns:a16="http://schemas.microsoft.com/office/drawing/2014/main" xmlns="" id="{DB0AF56A-3B87-A942-8076-5E2F662E3813}"/>
              </a:ext>
            </a:extLst>
          </p:cNvPr>
          <p:cNvCxnSpPr>
            <a:cxnSpLocks/>
          </p:cNvCxnSpPr>
          <p:nvPr/>
        </p:nvCxnSpPr>
        <p:spPr>
          <a:xfrm>
            <a:off x="1934619" y="3450680"/>
            <a:ext cx="661328" cy="57927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1BD0493B-E92B-1647-AEA3-10572E3F757E}"/>
              </a:ext>
            </a:extLst>
          </p:cNvPr>
          <p:cNvSpPr txBox="1"/>
          <p:nvPr/>
        </p:nvSpPr>
        <p:spPr>
          <a:xfrm>
            <a:off x="7068708" y="3541208"/>
            <a:ext cx="1229503" cy="830997"/>
          </a:xfrm>
          <a:prstGeom prst="rect">
            <a:avLst/>
          </a:prstGeom>
          <a:noFill/>
        </p:spPr>
        <p:txBody>
          <a:bodyPr wrap="square" rtlCol="0">
            <a:spAutoFit/>
          </a:bodyPr>
          <a:lstStyle/>
          <a:p>
            <a:r>
              <a:rPr lang="en-US" sz="1600" dirty="0"/>
              <a:t>SpaceCube Mini processors</a:t>
            </a:r>
          </a:p>
        </p:txBody>
      </p:sp>
      <p:cxnSp>
        <p:nvCxnSpPr>
          <p:cNvPr id="14" name="Straight Arrow Connector 13">
            <a:extLst>
              <a:ext uri="{FF2B5EF4-FFF2-40B4-BE49-F238E27FC236}">
                <a16:creationId xmlns:a16="http://schemas.microsoft.com/office/drawing/2014/main" xmlns="" id="{2A267E12-3825-7C4F-B8BD-03B61335EFB0}"/>
              </a:ext>
            </a:extLst>
          </p:cNvPr>
          <p:cNvCxnSpPr>
            <a:cxnSpLocks/>
          </p:cNvCxnSpPr>
          <p:nvPr/>
        </p:nvCxnSpPr>
        <p:spPr>
          <a:xfrm flipH="1">
            <a:off x="6211560" y="3816402"/>
            <a:ext cx="910217" cy="43139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77873575-A411-A74A-82F5-A09ED103D855}"/>
              </a:ext>
            </a:extLst>
          </p:cNvPr>
          <p:cNvCxnSpPr>
            <a:cxnSpLocks/>
          </p:cNvCxnSpPr>
          <p:nvPr/>
        </p:nvCxnSpPr>
        <p:spPr>
          <a:xfrm flipH="1">
            <a:off x="6483909" y="3878469"/>
            <a:ext cx="695367" cy="51738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70D46759-8EDF-B64E-98FC-C601FCCC8FA2}"/>
              </a:ext>
            </a:extLst>
          </p:cNvPr>
          <p:cNvSpPr txBox="1"/>
          <p:nvPr/>
        </p:nvSpPr>
        <p:spPr>
          <a:xfrm>
            <a:off x="987867" y="4716015"/>
            <a:ext cx="1399320" cy="830997"/>
          </a:xfrm>
          <a:prstGeom prst="rect">
            <a:avLst/>
          </a:prstGeom>
          <a:noFill/>
        </p:spPr>
        <p:txBody>
          <a:bodyPr wrap="square" rtlCol="0">
            <a:spAutoFit/>
          </a:bodyPr>
          <a:lstStyle/>
          <a:p>
            <a:r>
              <a:rPr lang="en-US" sz="1600" dirty="0"/>
              <a:t>Power Distribution unit</a:t>
            </a:r>
          </a:p>
        </p:txBody>
      </p:sp>
      <p:cxnSp>
        <p:nvCxnSpPr>
          <p:cNvPr id="17" name="Straight Arrow Connector 16">
            <a:extLst>
              <a:ext uri="{FF2B5EF4-FFF2-40B4-BE49-F238E27FC236}">
                <a16:creationId xmlns:a16="http://schemas.microsoft.com/office/drawing/2014/main" xmlns="" id="{6DDD281D-17C5-1B4E-BF97-77F932E8B7EB}"/>
              </a:ext>
            </a:extLst>
          </p:cNvPr>
          <p:cNvCxnSpPr>
            <a:cxnSpLocks/>
          </p:cNvCxnSpPr>
          <p:nvPr/>
        </p:nvCxnSpPr>
        <p:spPr>
          <a:xfrm flipV="1">
            <a:off x="1769114" y="4653435"/>
            <a:ext cx="1440852" cy="42659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2F4BD13A-83D3-6F47-8B45-B5762C08CA01}"/>
              </a:ext>
            </a:extLst>
          </p:cNvPr>
          <p:cNvSpPr txBox="1"/>
          <p:nvPr/>
        </p:nvSpPr>
        <p:spPr>
          <a:xfrm>
            <a:off x="1253032" y="5578326"/>
            <a:ext cx="1399320" cy="830997"/>
          </a:xfrm>
          <a:prstGeom prst="rect">
            <a:avLst/>
          </a:prstGeom>
          <a:noFill/>
        </p:spPr>
        <p:txBody>
          <a:bodyPr wrap="square" rtlCol="0">
            <a:spAutoFit/>
          </a:bodyPr>
          <a:lstStyle/>
          <a:p>
            <a:r>
              <a:rPr lang="en-US" sz="1600" dirty="0"/>
              <a:t>FRAM (ISS RIO Provided)</a:t>
            </a:r>
          </a:p>
        </p:txBody>
      </p:sp>
      <p:cxnSp>
        <p:nvCxnSpPr>
          <p:cNvPr id="19" name="Straight Arrow Connector 18">
            <a:extLst>
              <a:ext uri="{FF2B5EF4-FFF2-40B4-BE49-F238E27FC236}">
                <a16:creationId xmlns:a16="http://schemas.microsoft.com/office/drawing/2014/main" xmlns="" id="{9F507701-4775-1548-B08B-F2A88BE790B6}"/>
              </a:ext>
            </a:extLst>
          </p:cNvPr>
          <p:cNvCxnSpPr>
            <a:cxnSpLocks/>
          </p:cNvCxnSpPr>
          <p:nvPr/>
        </p:nvCxnSpPr>
        <p:spPr>
          <a:xfrm flipV="1">
            <a:off x="2034279" y="5515746"/>
            <a:ext cx="1440852" cy="42659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01CE0D16-4731-A343-86F1-0EF1D9837410}"/>
              </a:ext>
            </a:extLst>
          </p:cNvPr>
          <p:cNvSpPr txBox="1"/>
          <p:nvPr/>
        </p:nvSpPr>
        <p:spPr>
          <a:xfrm>
            <a:off x="6896437" y="5579599"/>
            <a:ext cx="1134155" cy="584775"/>
          </a:xfrm>
          <a:prstGeom prst="rect">
            <a:avLst/>
          </a:prstGeom>
          <a:noFill/>
        </p:spPr>
        <p:txBody>
          <a:bodyPr wrap="square" rtlCol="0">
            <a:spAutoFit/>
          </a:bodyPr>
          <a:lstStyle/>
          <a:p>
            <a:r>
              <a:rPr lang="en-US" sz="1600" dirty="0"/>
              <a:t>Star Tracker</a:t>
            </a:r>
          </a:p>
        </p:txBody>
      </p:sp>
      <p:cxnSp>
        <p:nvCxnSpPr>
          <p:cNvPr id="21" name="Straight Arrow Connector 20">
            <a:extLst>
              <a:ext uri="{FF2B5EF4-FFF2-40B4-BE49-F238E27FC236}">
                <a16:creationId xmlns:a16="http://schemas.microsoft.com/office/drawing/2014/main" xmlns="" id="{714F2C1C-20CE-ED46-BF55-B96631B9E28B}"/>
              </a:ext>
            </a:extLst>
          </p:cNvPr>
          <p:cNvCxnSpPr>
            <a:cxnSpLocks/>
            <a:stCxn id="20" idx="1"/>
          </p:cNvCxnSpPr>
          <p:nvPr/>
        </p:nvCxnSpPr>
        <p:spPr>
          <a:xfrm flipH="1" flipV="1">
            <a:off x="5483935" y="5137965"/>
            <a:ext cx="1412502" cy="73402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353F6AE2-0605-BD45-BDFB-D223B22FC6DF}"/>
              </a:ext>
            </a:extLst>
          </p:cNvPr>
          <p:cNvSpPr txBox="1"/>
          <p:nvPr/>
        </p:nvSpPr>
        <p:spPr>
          <a:xfrm>
            <a:off x="6211560" y="1496639"/>
            <a:ext cx="1415142" cy="338554"/>
          </a:xfrm>
          <a:prstGeom prst="rect">
            <a:avLst/>
          </a:prstGeom>
          <a:noFill/>
        </p:spPr>
        <p:txBody>
          <a:bodyPr wrap="square" rtlCol="0">
            <a:spAutoFit/>
          </a:bodyPr>
          <a:lstStyle/>
          <a:p>
            <a:r>
              <a:rPr lang="en-US" sz="1600"/>
              <a:t>Gimbal</a:t>
            </a:r>
            <a:endParaRPr lang="en-US" sz="1600" dirty="0"/>
          </a:p>
        </p:txBody>
      </p:sp>
      <p:cxnSp>
        <p:nvCxnSpPr>
          <p:cNvPr id="23" name="Straight Arrow Connector 22">
            <a:extLst>
              <a:ext uri="{FF2B5EF4-FFF2-40B4-BE49-F238E27FC236}">
                <a16:creationId xmlns:a16="http://schemas.microsoft.com/office/drawing/2014/main" xmlns="" id="{3C434A34-912F-9D4B-B296-1EB355E783C6}"/>
              </a:ext>
            </a:extLst>
          </p:cNvPr>
          <p:cNvCxnSpPr>
            <a:cxnSpLocks/>
          </p:cNvCxnSpPr>
          <p:nvPr/>
        </p:nvCxnSpPr>
        <p:spPr>
          <a:xfrm flipH="1">
            <a:off x="5483934" y="1713375"/>
            <a:ext cx="727626" cy="34672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7152BD98-D192-AE45-896F-301F360DFC35}"/>
              </a:ext>
            </a:extLst>
          </p:cNvPr>
          <p:cNvSpPr txBox="1"/>
          <p:nvPr/>
        </p:nvSpPr>
        <p:spPr>
          <a:xfrm>
            <a:off x="1544610" y="1443553"/>
            <a:ext cx="1134155" cy="830997"/>
          </a:xfrm>
          <a:prstGeom prst="rect">
            <a:avLst/>
          </a:prstGeom>
          <a:noFill/>
        </p:spPr>
        <p:txBody>
          <a:bodyPr wrap="square" rtlCol="0">
            <a:spAutoFit/>
          </a:bodyPr>
          <a:lstStyle/>
          <a:p>
            <a:r>
              <a:rPr lang="en-US" sz="1600" dirty="0"/>
              <a:t>EVR Micro-fixtures</a:t>
            </a:r>
          </a:p>
        </p:txBody>
      </p:sp>
      <p:cxnSp>
        <p:nvCxnSpPr>
          <p:cNvPr id="25" name="Straight Arrow Connector 24">
            <a:extLst>
              <a:ext uri="{FF2B5EF4-FFF2-40B4-BE49-F238E27FC236}">
                <a16:creationId xmlns:a16="http://schemas.microsoft.com/office/drawing/2014/main" xmlns="" id="{C8740E47-2A7B-C041-9D07-9EBEED2EE243}"/>
              </a:ext>
            </a:extLst>
          </p:cNvPr>
          <p:cNvCxnSpPr>
            <a:cxnSpLocks/>
          </p:cNvCxnSpPr>
          <p:nvPr/>
        </p:nvCxnSpPr>
        <p:spPr>
          <a:xfrm flipV="1">
            <a:off x="2433523" y="1865971"/>
            <a:ext cx="1798456" cy="11530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1173B8BB-3C71-1543-BB2F-14C5AA27DAE8}"/>
              </a:ext>
            </a:extLst>
          </p:cNvPr>
          <p:cNvCxnSpPr>
            <a:cxnSpLocks/>
          </p:cNvCxnSpPr>
          <p:nvPr/>
        </p:nvCxnSpPr>
        <p:spPr>
          <a:xfrm>
            <a:off x="2387187" y="2150566"/>
            <a:ext cx="367518" cy="72728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144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0718389-9106-0743-8D31-C4783ABDCF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V="1">
            <a:off x="1534500" y="1644855"/>
            <a:ext cx="6075000" cy="4005686"/>
          </a:xfrm>
          <a:prstGeom prst="rect">
            <a:avLst/>
          </a:prstGeom>
        </p:spPr>
      </p:pic>
      <p:sp>
        <p:nvSpPr>
          <p:cNvPr id="2" name="Title 1"/>
          <p:cNvSpPr>
            <a:spLocks noGrp="1"/>
          </p:cNvSpPr>
          <p:nvPr>
            <p:ph type="title"/>
          </p:nvPr>
        </p:nvSpPr>
        <p:spPr>
          <a:xfrm>
            <a:off x="0" y="152400"/>
            <a:ext cx="9144000" cy="533400"/>
          </a:xfrm>
        </p:spPr>
        <p:txBody>
          <a:bodyPr/>
          <a:lstStyle/>
          <a:p>
            <a:r>
              <a:rPr lang="en-US" sz="2800" dirty="0"/>
              <a:t>CODEX Coronagraph</a:t>
            </a:r>
          </a:p>
        </p:txBody>
      </p:sp>
      <p:sp>
        <p:nvSpPr>
          <p:cNvPr id="7" name="Line Callout 1 6"/>
          <p:cNvSpPr/>
          <p:nvPr/>
        </p:nvSpPr>
        <p:spPr>
          <a:xfrm>
            <a:off x="7162800" y="1632588"/>
            <a:ext cx="1234440" cy="261610"/>
          </a:xfrm>
          <a:prstGeom prst="borderCallout1">
            <a:avLst>
              <a:gd name="adj1" fmla="val 105045"/>
              <a:gd name="adj2" fmla="val 52007"/>
              <a:gd name="adj3" fmla="val 721629"/>
              <a:gd name="adj4" fmla="val 6170"/>
            </a:avLst>
          </a:prstGeom>
          <a:solidFill>
            <a:schemeClr val="bg1">
              <a:lumMod val="95000"/>
            </a:schemeClr>
          </a:solidFill>
          <a:ln>
            <a:tailEnd type="stealt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b="1" dirty="0">
                <a:solidFill>
                  <a:schemeClr val="tx1"/>
                </a:solidFill>
              </a:rPr>
              <a:t>Aperture Door</a:t>
            </a:r>
          </a:p>
        </p:txBody>
      </p:sp>
      <p:sp>
        <p:nvSpPr>
          <p:cNvPr id="10" name="Line Callout 1 9"/>
          <p:cNvSpPr/>
          <p:nvPr/>
        </p:nvSpPr>
        <p:spPr>
          <a:xfrm>
            <a:off x="2590800" y="6017176"/>
            <a:ext cx="1082040" cy="600164"/>
          </a:xfrm>
          <a:prstGeom prst="borderCallout1">
            <a:avLst>
              <a:gd name="adj1" fmla="val -5125"/>
              <a:gd name="adj2" fmla="val 15905"/>
              <a:gd name="adj3" fmla="val -170456"/>
              <a:gd name="adj4" fmla="val 9372"/>
            </a:avLst>
          </a:prstGeom>
          <a:solidFill>
            <a:schemeClr val="bg1">
              <a:lumMod val="95000"/>
            </a:schemeClr>
          </a:solidFill>
          <a:ln>
            <a:tailEnd type="stealt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b="1" dirty="0">
                <a:solidFill>
                  <a:schemeClr val="tx1"/>
                </a:solidFill>
              </a:rPr>
              <a:t>Heat Rejection Mirror</a:t>
            </a:r>
          </a:p>
        </p:txBody>
      </p:sp>
      <p:sp>
        <p:nvSpPr>
          <p:cNvPr id="8" name="Line Callout 1 7">
            <a:extLst>
              <a:ext uri="{FF2B5EF4-FFF2-40B4-BE49-F238E27FC236}">
                <a16:creationId xmlns:a16="http://schemas.microsoft.com/office/drawing/2014/main" xmlns="" id="{B76BA068-4F83-5D4F-B885-AACE925D6923}"/>
              </a:ext>
            </a:extLst>
          </p:cNvPr>
          <p:cNvSpPr/>
          <p:nvPr/>
        </p:nvSpPr>
        <p:spPr>
          <a:xfrm>
            <a:off x="7160821" y="5634462"/>
            <a:ext cx="1254454" cy="430887"/>
          </a:xfrm>
          <a:prstGeom prst="borderCallout1">
            <a:avLst>
              <a:gd name="adj1" fmla="val 6292"/>
              <a:gd name="adj2" fmla="val 52058"/>
              <a:gd name="adj3" fmla="val -287877"/>
              <a:gd name="adj4" fmla="val -1077"/>
            </a:avLst>
          </a:prstGeom>
          <a:solidFill>
            <a:schemeClr val="bg1">
              <a:lumMod val="95000"/>
            </a:schemeClr>
          </a:solidFill>
          <a:ln>
            <a:tailEnd type="stealt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b="1" dirty="0">
                <a:solidFill>
                  <a:schemeClr val="tx1"/>
                </a:solidFill>
              </a:rPr>
              <a:t>External Occulter</a:t>
            </a:r>
          </a:p>
        </p:txBody>
      </p:sp>
      <p:sp>
        <p:nvSpPr>
          <p:cNvPr id="12" name="Line Callout 1 11">
            <a:extLst>
              <a:ext uri="{FF2B5EF4-FFF2-40B4-BE49-F238E27FC236}">
                <a16:creationId xmlns:a16="http://schemas.microsoft.com/office/drawing/2014/main" xmlns="" id="{7283E042-4733-FE4C-B0A8-6FC2544DE704}"/>
              </a:ext>
            </a:extLst>
          </p:cNvPr>
          <p:cNvSpPr/>
          <p:nvPr/>
        </p:nvSpPr>
        <p:spPr>
          <a:xfrm>
            <a:off x="4154849" y="1181929"/>
            <a:ext cx="1234440" cy="261610"/>
          </a:xfrm>
          <a:prstGeom prst="borderCallout1">
            <a:avLst>
              <a:gd name="adj1" fmla="val 61410"/>
              <a:gd name="adj2" fmla="val -1842"/>
              <a:gd name="adj3" fmla="val 307515"/>
              <a:gd name="adj4" fmla="val -59047"/>
            </a:avLst>
          </a:prstGeom>
          <a:solidFill>
            <a:schemeClr val="bg1">
              <a:lumMod val="95000"/>
            </a:schemeClr>
          </a:solidFill>
          <a:ln>
            <a:tailEnd type="stealt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b="1" dirty="0">
                <a:solidFill>
                  <a:schemeClr val="tx1"/>
                </a:solidFill>
              </a:rPr>
              <a:t>Camera</a:t>
            </a:r>
          </a:p>
        </p:txBody>
      </p:sp>
      <p:sp>
        <p:nvSpPr>
          <p:cNvPr id="13" name="Line Callout 1 12">
            <a:extLst>
              <a:ext uri="{FF2B5EF4-FFF2-40B4-BE49-F238E27FC236}">
                <a16:creationId xmlns:a16="http://schemas.microsoft.com/office/drawing/2014/main" xmlns="" id="{F8F174B9-6C58-C946-9A5A-D3F4BEBF2DF5}"/>
              </a:ext>
            </a:extLst>
          </p:cNvPr>
          <p:cNvSpPr/>
          <p:nvPr/>
        </p:nvSpPr>
        <p:spPr>
          <a:xfrm>
            <a:off x="2743200" y="1016611"/>
            <a:ext cx="1234440" cy="261610"/>
          </a:xfrm>
          <a:prstGeom prst="borderCallout1">
            <a:avLst>
              <a:gd name="adj1" fmla="val 61410"/>
              <a:gd name="adj2" fmla="val -1842"/>
              <a:gd name="adj3" fmla="val 391444"/>
              <a:gd name="adj4" fmla="val -9013"/>
            </a:avLst>
          </a:prstGeom>
          <a:solidFill>
            <a:schemeClr val="bg1">
              <a:lumMod val="95000"/>
            </a:schemeClr>
          </a:solidFill>
          <a:ln>
            <a:tailEnd type="stealt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b="1" dirty="0">
                <a:solidFill>
                  <a:schemeClr val="tx1"/>
                </a:solidFill>
              </a:rPr>
              <a:t>Optics</a:t>
            </a:r>
          </a:p>
        </p:txBody>
      </p:sp>
      <p:sp>
        <p:nvSpPr>
          <p:cNvPr id="15" name="Line Callout 1 14">
            <a:extLst>
              <a:ext uri="{FF2B5EF4-FFF2-40B4-BE49-F238E27FC236}">
                <a16:creationId xmlns:a16="http://schemas.microsoft.com/office/drawing/2014/main" xmlns="" id="{0387FB85-E1F6-034D-B804-400EA0E6979D}"/>
              </a:ext>
            </a:extLst>
          </p:cNvPr>
          <p:cNvSpPr/>
          <p:nvPr/>
        </p:nvSpPr>
        <p:spPr>
          <a:xfrm>
            <a:off x="5105400" y="2514600"/>
            <a:ext cx="1234440" cy="261610"/>
          </a:xfrm>
          <a:prstGeom prst="borderCallout1">
            <a:avLst>
              <a:gd name="adj1" fmla="val 61410"/>
              <a:gd name="adj2" fmla="val -1842"/>
              <a:gd name="adj3" fmla="val 332605"/>
              <a:gd name="adj4" fmla="val -38366"/>
            </a:avLst>
          </a:prstGeom>
          <a:solidFill>
            <a:schemeClr val="bg1">
              <a:lumMod val="95000"/>
            </a:schemeClr>
          </a:solidFill>
          <a:ln>
            <a:tailEnd type="stealt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b="1" dirty="0">
                <a:solidFill>
                  <a:schemeClr val="tx1"/>
                </a:solidFill>
              </a:rPr>
              <a:t>Baffles</a:t>
            </a:r>
          </a:p>
        </p:txBody>
      </p:sp>
      <p:sp>
        <p:nvSpPr>
          <p:cNvPr id="16" name="Line Callout 1 15">
            <a:extLst>
              <a:ext uri="{FF2B5EF4-FFF2-40B4-BE49-F238E27FC236}">
                <a16:creationId xmlns:a16="http://schemas.microsoft.com/office/drawing/2014/main" xmlns="" id="{09D4597E-A1D3-5D4C-83CE-5173D0426F4D}"/>
              </a:ext>
            </a:extLst>
          </p:cNvPr>
          <p:cNvSpPr/>
          <p:nvPr/>
        </p:nvSpPr>
        <p:spPr>
          <a:xfrm>
            <a:off x="5105400" y="5934544"/>
            <a:ext cx="1082040" cy="261610"/>
          </a:xfrm>
          <a:prstGeom prst="borderCallout1">
            <a:avLst>
              <a:gd name="adj1" fmla="val 90201"/>
              <a:gd name="adj2" fmla="val 1638"/>
              <a:gd name="adj3" fmla="val -458490"/>
              <a:gd name="adj4" fmla="val -18221"/>
            </a:avLst>
          </a:prstGeom>
          <a:solidFill>
            <a:schemeClr val="bg1">
              <a:lumMod val="95000"/>
            </a:schemeClr>
          </a:solidFill>
          <a:ln>
            <a:tailEnd type="stealt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b="1" dirty="0">
                <a:solidFill>
                  <a:schemeClr val="tx1"/>
                </a:solidFill>
              </a:rPr>
              <a:t>Light Path</a:t>
            </a:r>
          </a:p>
        </p:txBody>
      </p:sp>
    </p:spTree>
    <p:extLst>
      <p:ext uri="{BB962C8B-B14F-4D97-AF65-F5344CB8AC3E}">
        <p14:creationId xmlns:p14="http://schemas.microsoft.com/office/powerpoint/2010/main" val="1193053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1"/>
            <a:ext cx="7620000" cy="762000"/>
          </a:xfrm>
        </p:spPr>
        <p:txBody>
          <a:bodyPr/>
          <a:lstStyle/>
          <a:p>
            <a:pPr>
              <a:lnSpc>
                <a:spcPct val="92000"/>
              </a:lnSpc>
            </a:pPr>
            <a:r>
              <a:rPr lang="en-US" sz="2200" dirty="0"/>
              <a:t>What Aspect of the CODEX Mission </a:t>
            </a:r>
            <a:br>
              <a:rPr lang="en-US" sz="2200" dirty="0"/>
            </a:br>
            <a:r>
              <a:rPr lang="en-US" sz="2200" dirty="0"/>
              <a:t>Will Most Engage the General Public ?</a:t>
            </a:r>
          </a:p>
        </p:txBody>
      </p:sp>
      <p:sp>
        <p:nvSpPr>
          <p:cNvPr id="4" name="Content Placeholder 2"/>
          <p:cNvSpPr txBox="1">
            <a:spLocks/>
          </p:cNvSpPr>
          <p:nvPr/>
        </p:nvSpPr>
        <p:spPr>
          <a:xfrm>
            <a:off x="228600" y="914400"/>
            <a:ext cx="8610600" cy="838200"/>
          </a:xfrm>
          <a:prstGeom prst="rect">
            <a:avLst/>
          </a:prstGeom>
        </p:spPr>
        <p:txBody>
          <a:bodyPr>
            <a:noAutofit/>
          </a:bodyPr>
          <a:lstStyle>
            <a:lvl1pPr marL="171450" indent="-171450" algn="l" rtl="0" eaLnBrk="0" fontAlgn="base" hangingPunct="0">
              <a:spcBef>
                <a:spcPct val="20000"/>
              </a:spcBef>
              <a:spcAft>
                <a:spcPct val="0"/>
              </a:spcAft>
              <a:buChar char="•"/>
              <a:defRPr sz="2200">
                <a:solidFill>
                  <a:schemeClr val="tx1"/>
                </a:solidFill>
                <a:latin typeface="+mn-lt"/>
                <a:ea typeface="+mn-ea"/>
                <a:cs typeface="+mn-cs"/>
              </a:defRPr>
            </a:lvl1pPr>
            <a:lvl2pPr marL="460375" indent="-174625" algn="l" rtl="0" eaLnBrk="0" fontAlgn="base" hangingPunct="0">
              <a:spcBef>
                <a:spcPct val="20000"/>
              </a:spcBef>
              <a:spcAft>
                <a:spcPct val="0"/>
              </a:spcAft>
              <a:buFont typeface="Times" charset="0"/>
              <a:buChar char="-"/>
              <a:defRPr sz="2000">
                <a:solidFill>
                  <a:schemeClr val="tx1"/>
                </a:solidFill>
                <a:latin typeface="+mn-lt"/>
                <a:ea typeface="+mn-ea"/>
              </a:defRPr>
            </a:lvl2pPr>
            <a:lvl3pPr marL="746125" indent="-171450" algn="l" rtl="0" eaLnBrk="0" fontAlgn="base" hangingPunct="0">
              <a:spcBef>
                <a:spcPct val="20000"/>
              </a:spcBef>
              <a:spcAft>
                <a:spcPct val="0"/>
              </a:spcAft>
              <a:buFont typeface="Times" charset="0"/>
              <a:buChar char="•"/>
              <a:defRPr>
                <a:solidFill>
                  <a:schemeClr val="tx1"/>
                </a:solidFill>
                <a:latin typeface="+mn-lt"/>
                <a:ea typeface="+mn-ea"/>
              </a:defRPr>
            </a:lvl3pPr>
            <a:lvl4pPr marL="1031875" indent="-171450" algn="l" rtl="0" eaLnBrk="0" fontAlgn="base" hangingPunct="0">
              <a:spcBef>
                <a:spcPct val="20000"/>
              </a:spcBef>
              <a:spcAft>
                <a:spcPct val="0"/>
              </a:spcAft>
              <a:buFont typeface="Times" charset="0"/>
              <a:buChar char="-"/>
              <a:defRPr sz="1600">
                <a:solidFill>
                  <a:schemeClr val="tx1"/>
                </a:solidFill>
                <a:latin typeface="+mn-lt"/>
                <a:ea typeface="+mn-ea"/>
              </a:defRPr>
            </a:lvl4pPr>
            <a:lvl5pPr marL="1317625" indent="-171450" algn="l" rtl="0" eaLnBrk="0" fontAlgn="base" hangingPunct="0">
              <a:spcBef>
                <a:spcPct val="20000"/>
              </a:spcBef>
              <a:spcAft>
                <a:spcPct val="0"/>
              </a:spcAft>
              <a:buFont typeface="Times" charset="0"/>
              <a:buChar char="•"/>
              <a:defRPr sz="1600">
                <a:solidFill>
                  <a:schemeClr val="tx1"/>
                </a:solidFill>
                <a:latin typeface="+mn-lt"/>
                <a:ea typeface="+mn-ea"/>
              </a:defRPr>
            </a:lvl5pPr>
            <a:lvl6pPr marL="1774825" indent="-171450" algn="l" rtl="0" eaLnBrk="1" fontAlgn="base" hangingPunct="1">
              <a:spcBef>
                <a:spcPct val="20000"/>
              </a:spcBef>
              <a:spcAft>
                <a:spcPct val="0"/>
              </a:spcAft>
              <a:buFont typeface="Times" pitchFamily="-108" charset="0"/>
              <a:buChar char="•"/>
              <a:defRPr sz="1600">
                <a:solidFill>
                  <a:schemeClr val="tx1"/>
                </a:solidFill>
                <a:latin typeface="+mn-lt"/>
                <a:ea typeface="+mn-ea"/>
              </a:defRPr>
            </a:lvl6pPr>
            <a:lvl7pPr marL="2232025" indent="-171450" algn="l" rtl="0" eaLnBrk="1" fontAlgn="base" hangingPunct="1">
              <a:spcBef>
                <a:spcPct val="20000"/>
              </a:spcBef>
              <a:spcAft>
                <a:spcPct val="0"/>
              </a:spcAft>
              <a:buFont typeface="Times" pitchFamily="-108" charset="0"/>
              <a:buChar char="•"/>
              <a:defRPr sz="1600">
                <a:solidFill>
                  <a:schemeClr val="tx1"/>
                </a:solidFill>
                <a:latin typeface="+mn-lt"/>
                <a:ea typeface="+mn-ea"/>
              </a:defRPr>
            </a:lvl7pPr>
            <a:lvl8pPr marL="2689225" indent="-171450" algn="l" rtl="0" eaLnBrk="1" fontAlgn="base" hangingPunct="1">
              <a:spcBef>
                <a:spcPct val="20000"/>
              </a:spcBef>
              <a:spcAft>
                <a:spcPct val="0"/>
              </a:spcAft>
              <a:buFont typeface="Times" pitchFamily="-108" charset="0"/>
              <a:buChar char="•"/>
              <a:defRPr sz="1600">
                <a:solidFill>
                  <a:schemeClr val="tx1"/>
                </a:solidFill>
                <a:latin typeface="+mn-lt"/>
                <a:ea typeface="+mn-ea"/>
              </a:defRPr>
            </a:lvl8pPr>
            <a:lvl9pPr marL="3146425" indent="-171450" algn="l" rtl="0" eaLnBrk="1" fontAlgn="base" hangingPunct="1">
              <a:spcBef>
                <a:spcPct val="20000"/>
              </a:spcBef>
              <a:spcAft>
                <a:spcPct val="0"/>
              </a:spcAft>
              <a:buFont typeface="Times" pitchFamily="-108" charset="0"/>
              <a:buChar char="•"/>
              <a:defRPr sz="1600">
                <a:solidFill>
                  <a:schemeClr val="tx1"/>
                </a:solidFill>
                <a:latin typeface="+mn-lt"/>
                <a:ea typeface="+mn-ea"/>
              </a:defRPr>
            </a:lvl9pPr>
          </a:lstStyle>
          <a:p>
            <a:pPr marL="177800" indent="-177800"/>
            <a:r>
              <a:rPr lang="en-US" sz="1800" kern="0" dirty="0">
                <a:cs typeface="Times New Roman" panose="02020603050405020304" pitchFamily="18" charset="0"/>
              </a:rPr>
              <a:t>The anticipated CODEX discoveries will underscore the value of the ISS for accommodating instruments capable of achieving </a:t>
            </a:r>
            <a:r>
              <a:rPr lang="en-US" sz="1800" b="1" kern="0" dirty="0">
                <a:solidFill>
                  <a:srgbClr val="FF0000"/>
                </a:solidFill>
                <a:cs typeface="Times New Roman" panose="02020603050405020304" pitchFamily="18" charset="0"/>
              </a:rPr>
              <a:t>breakthrough science. </a:t>
            </a:r>
          </a:p>
          <a:p>
            <a:pPr marL="0" indent="0">
              <a:buFontTx/>
              <a:buNone/>
            </a:pPr>
            <a:endParaRPr lang="en-US" sz="1800" kern="0" dirty="0"/>
          </a:p>
        </p:txBody>
      </p:sp>
      <p:pic>
        <p:nvPicPr>
          <p:cNvPr id="7" name="Picture 8" descr="http://blogs.esa.int/promisse/files/2012/05/dragon_preparing_to_berth.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38240" y="2143659"/>
            <a:ext cx="3724791" cy="3346511"/>
          </a:xfrm>
          <a:prstGeom prst="rect">
            <a:avLst/>
          </a:prstGeom>
          <a:noFill/>
        </p:spPr>
      </p:pic>
      <p:sp>
        <p:nvSpPr>
          <p:cNvPr id="8" name="TextBox 7"/>
          <p:cNvSpPr txBox="1"/>
          <p:nvPr/>
        </p:nvSpPr>
        <p:spPr>
          <a:xfrm>
            <a:off x="7696200" y="5490171"/>
            <a:ext cx="1166831" cy="276999"/>
          </a:xfrm>
          <a:prstGeom prst="rect">
            <a:avLst/>
          </a:prstGeom>
          <a:noFill/>
        </p:spPr>
        <p:txBody>
          <a:bodyPr wrap="square" rtlCol="0">
            <a:spAutoFit/>
          </a:bodyPr>
          <a:lstStyle/>
          <a:p>
            <a:pPr algn="r"/>
            <a:r>
              <a:rPr lang="en-US" sz="1200" dirty="0"/>
              <a:t>Source: ESA</a:t>
            </a:r>
          </a:p>
        </p:txBody>
      </p:sp>
      <p:sp>
        <p:nvSpPr>
          <p:cNvPr id="9" name="Text Box 9">
            <a:extLst>
              <a:ext uri="{FF2B5EF4-FFF2-40B4-BE49-F238E27FC236}">
                <a16:creationId xmlns:a16="http://schemas.microsoft.com/office/drawing/2014/main" xmlns="" id="{E9896B6C-417C-264B-9843-1138B09DCECF}"/>
              </a:ext>
            </a:extLst>
          </p:cNvPr>
          <p:cNvSpPr txBox="1">
            <a:spLocks noChangeArrowheads="1"/>
          </p:cNvSpPr>
          <p:nvPr/>
        </p:nvSpPr>
        <p:spPr bwMode="auto">
          <a:xfrm>
            <a:off x="387396" y="6019800"/>
            <a:ext cx="8257839" cy="584775"/>
          </a:xfrm>
          <a:prstGeom prst="rect">
            <a:avLst/>
          </a:prstGeom>
          <a:solidFill>
            <a:srgbClr val="99CCFF"/>
          </a:solidFill>
          <a:ln w="12700">
            <a:solidFill>
              <a:schemeClr val="tx1"/>
            </a:solidFill>
            <a:miter lim="800000"/>
            <a:headEnd/>
            <a:tailEnd/>
          </a:ln>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b="1" dirty="0">
                <a:latin typeface="+mn-lt"/>
                <a:cs typeface="Times New Roman" pitchFamily="18" charset="0"/>
              </a:rPr>
              <a:t>CODEX will achieve breakthrough science, operationally relevant data, and fascinate the public!</a:t>
            </a:r>
          </a:p>
        </p:txBody>
      </p:sp>
      <p:sp>
        <p:nvSpPr>
          <p:cNvPr id="2" name="TextBox 1">
            <a:extLst>
              <a:ext uri="{FF2B5EF4-FFF2-40B4-BE49-F238E27FC236}">
                <a16:creationId xmlns:a16="http://schemas.microsoft.com/office/drawing/2014/main" xmlns="" id="{4C6A82F4-26AA-AE44-A880-14BB545677BA}"/>
              </a:ext>
            </a:extLst>
          </p:cNvPr>
          <p:cNvSpPr txBox="1"/>
          <p:nvPr/>
        </p:nvSpPr>
        <p:spPr>
          <a:xfrm>
            <a:off x="352760" y="1773621"/>
            <a:ext cx="4785480" cy="3970318"/>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n-lt"/>
                <a:cs typeface="Times New Roman" pitchFamily="18" charset="0"/>
              </a:rPr>
              <a:t>We learned from SDO/STEREO/SOHO that there is significant public interest in how observations are used to answer long-standing questions about how the Sun affects the rest of the solar system.</a:t>
            </a:r>
          </a:p>
          <a:p>
            <a:pPr marL="285750" indent="-285750">
              <a:buFont typeface="Arial" panose="020B0604020202020204" pitchFamily="34" charset="0"/>
              <a:buChar char="•"/>
            </a:pPr>
            <a:r>
              <a:rPr lang="en-US" sz="1800" dirty="0">
                <a:latin typeface="+mn-lt"/>
                <a:cs typeface="Times New Roman" pitchFamily="18" charset="0"/>
              </a:rPr>
              <a:t>The public should be interested in CODEX’s discoveries that lay the groundwork for understanding our space environment, improving our ability to forecast space weather, and fostering the commercialization of space.</a:t>
            </a:r>
          </a:p>
          <a:p>
            <a:pPr marL="285750" indent="-285750">
              <a:buFont typeface="Arial" panose="020B0604020202020204" pitchFamily="34" charset="0"/>
              <a:buChar char="•"/>
            </a:pPr>
            <a:r>
              <a:rPr lang="en-US" sz="1800" dirty="0">
                <a:cs typeface="Times New Roman" pitchFamily="18" charset="0"/>
              </a:rPr>
              <a:t>The key to </a:t>
            </a:r>
            <a:r>
              <a:rPr lang="en-US" sz="1800" b="1" dirty="0">
                <a:cs typeface="Times New Roman" pitchFamily="18" charset="0"/>
              </a:rPr>
              <a:t>predicting space weather </a:t>
            </a:r>
            <a:r>
              <a:rPr lang="en-US" sz="1800" dirty="0">
                <a:cs typeface="Times New Roman" pitchFamily="18" charset="0"/>
              </a:rPr>
              <a:t>is to understand the underlying physical processes that control it.</a:t>
            </a:r>
            <a:endParaRPr lang="en-US" sz="1800" dirty="0">
              <a:latin typeface="+mn-lt"/>
              <a:cs typeface="Times New Roman" pitchFamily="18" charset="0"/>
            </a:endParaRPr>
          </a:p>
        </p:txBody>
      </p:sp>
    </p:spTree>
    <p:extLst>
      <p:ext uri="{BB962C8B-B14F-4D97-AF65-F5344CB8AC3E}">
        <p14:creationId xmlns:p14="http://schemas.microsoft.com/office/powerpoint/2010/main" val="1996151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996" y="935999"/>
            <a:ext cx="8222942" cy="415498"/>
          </a:xfrm>
          <a:prstGeom prst="rect">
            <a:avLst/>
          </a:prstGeom>
        </p:spPr>
        <p:txBody>
          <a:bodyPr wrap="square">
            <a:spAutoFit/>
          </a:bodyPr>
          <a:lstStyle/>
          <a:p>
            <a:pPr marL="257175" indent="-257175">
              <a:buFont typeface="Arial" panose="020B0604020202020204" pitchFamily="34" charset="0"/>
              <a:buChar char="•"/>
            </a:pPr>
            <a:endParaRPr lang="en-US" sz="2100" dirty="0">
              <a:solidFill>
                <a:srgbClr val="000000"/>
              </a:solidFill>
            </a:endParaRPr>
          </a:p>
        </p:txBody>
      </p:sp>
      <p:sp>
        <p:nvSpPr>
          <p:cNvPr id="24" name="Shape 56"/>
          <p:cNvSpPr txBox="1">
            <a:spLocks/>
          </p:cNvSpPr>
          <p:nvPr/>
        </p:nvSpPr>
        <p:spPr>
          <a:xfrm>
            <a:off x="0" y="1012609"/>
            <a:ext cx="6091593" cy="548287"/>
          </a:xfrm>
          <a:prstGeom prst="rect">
            <a:avLst/>
          </a:prstGeom>
        </p:spPr>
        <p:txBody>
          <a:bodyPr>
            <a:noAutofit/>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a:lstStyle>
          <a:p>
            <a:pPr algn="l">
              <a:defRPr sz="1800"/>
            </a:pPr>
            <a:endParaRPr lang="en-US" sz="3300" b="1" dirty="0">
              <a:solidFill>
                <a:srgbClr val="4522AE">
                  <a:lumMod val="50000"/>
                </a:srgbClr>
              </a:solidFill>
              <a:latin typeface="Arial Narrow" panose="020B0604020202020204" pitchFamily="34" charset="0"/>
              <a:cs typeface="Arial Narrow" panose="020B0604020202020204" pitchFamily="34" charset="0"/>
            </a:endParaRPr>
          </a:p>
        </p:txBody>
      </p:sp>
      <p:sp>
        <p:nvSpPr>
          <p:cNvPr id="11" name="TextBox 10"/>
          <p:cNvSpPr txBox="1"/>
          <p:nvPr/>
        </p:nvSpPr>
        <p:spPr>
          <a:xfrm>
            <a:off x="6418952" y="1929936"/>
            <a:ext cx="946093" cy="300082"/>
          </a:xfrm>
          <a:prstGeom prst="rect">
            <a:avLst/>
          </a:prstGeom>
          <a:noFill/>
        </p:spPr>
        <p:txBody>
          <a:bodyPr wrap="none" rtlCol="0">
            <a:spAutoFit/>
          </a:bodyPr>
          <a:lstStyle/>
          <a:p>
            <a:pPr fontAlgn="base">
              <a:spcBef>
                <a:spcPct val="0"/>
              </a:spcBef>
              <a:spcAft>
                <a:spcPct val="0"/>
              </a:spcAft>
            </a:pPr>
            <a:r>
              <a:rPr lang="en-US" sz="1350" b="1" dirty="0">
                <a:solidFill>
                  <a:srgbClr val="FFFFFF"/>
                </a:solidFill>
                <a:latin typeface="Estrangelo Edessa" panose="03080600000000000000" pitchFamily="66" charset="0"/>
                <a:ea typeface="ヒラギノ角ゴ Pro W3" pitchFamily="-106" charset="-128"/>
                <a:cs typeface="Estrangelo Edessa" panose="03080600000000000000" pitchFamily="66" charset="0"/>
              </a:rPr>
              <a:t>INSPIRE</a:t>
            </a:r>
          </a:p>
        </p:txBody>
      </p:sp>
      <p:sp>
        <p:nvSpPr>
          <p:cNvPr id="12" name="TextBox 13"/>
          <p:cNvSpPr txBox="1">
            <a:spLocks noChangeArrowheads="1"/>
          </p:cNvSpPr>
          <p:nvPr/>
        </p:nvSpPr>
        <p:spPr bwMode="auto">
          <a:xfrm>
            <a:off x="273504" y="930811"/>
            <a:ext cx="4118306" cy="290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b="1">
                <a:solidFill>
                  <a:schemeClr val="accent2"/>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chemeClr val="accent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US" altLang="en-US" sz="1200" u="sng" dirty="0">
                <a:solidFill>
                  <a:srgbClr val="000000"/>
                </a:solidFill>
                <a:latin typeface="65 Helvetica Medium" charset="0"/>
              </a:rPr>
              <a:t>Objectives</a:t>
            </a:r>
          </a:p>
          <a:p>
            <a:pPr>
              <a:spcBef>
                <a:spcPct val="0"/>
              </a:spcBef>
              <a:buFontTx/>
              <a:buNone/>
            </a:pPr>
            <a:endParaRPr lang="en-US" altLang="en-US" sz="1200" u="sng" dirty="0">
              <a:solidFill>
                <a:srgbClr val="000000"/>
              </a:solidFill>
              <a:latin typeface="65 Helvetica Medium" charset="0"/>
            </a:endParaRPr>
          </a:p>
          <a:p>
            <a:pPr>
              <a:spcBef>
                <a:spcPct val="0"/>
              </a:spcBef>
              <a:buFontTx/>
              <a:buNone/>
            </a:pPr>
            <a:endParaRPr lang="en-US" altLang="en-US" sz="1200" u="sng" dirty="0">
              <a:solidFill>
                <a:srgbClr val="000000"/>
              </a:solidFill>
              <a:latin typeface="65 Helvetica Medium" charset="0"/>
            </a:endParaRPr>
          </a:p>
          <a:p>
            <a:pPr marL="171450" indent="-171450">
              <a:spcBef>
                <a:spcPts val="1200"/>
              </a:spcBef>
            </a:pPr>
            <a:r>
              <a:rPr lang="en-US" sz="1050" b="0" dirty="0">
                <a:solidFill>
                  <a:schemeClr val="tx1"/>
                </a:solidFill>
              </a:rPr>
              <a:t>Are there signatures of hot plasma released into the solar wind from previously closed fields? </a:t>
            </a:r>
          </a:p>
          <a:p>
            <a:pPr marL="171450" indent="-171450"/>
            <a:r>
              <a:rPr lang="en-US" sz="1050" b="0" dirty="0">
                <a:solidFill>
                  <a:schemeClr val="tx1"/>
                </a:solidFill>
              </a:rPr>
              <a:t>What are the velocities and temperatures of the density sub-structures that are observed so ubiquitously in streamers and coronal holes?</a:t>
            </a:r>
          </a:p>
          <a:p>
            <a:pPr>
              <a:spcBef>
                <a:spcPts val="300"/>
              </a:spcBef>
              <a:spcAft>
                <a:spcPts val="0"/>
              </a:spcAft>
              <a:buNone/>
            </a:pPr>
            <a:r>
              <a:rPr lang="en-US" sz="1050" b="0" i="1" dirty="0">
                <a:solidFill>
                  <a:schemeClr val="tx1"/>
                </a:solidFill>
              </a:rPr>
              <a:t>Complementary Observations:</a:t>
            </a:r>
          </a:p>
          <a:p>
            <a:pPr marL="193675" indent="-193675">
              <a:spcBef>
                <a:spcPts val="300"/>
              </a:spcBef>
              <a:spcAft>
                <a:spcPts val="0"/>
              </a:spcAft>
            </a:pPr>
            <a:r>
              <a:rPr lang="en-US" sz="1050" b="0" dirty="0">
                <a:solidFill>
                  <a:schemeClr val="tx1"/>
                </a:solidFill>
              </a:rPr>
              <a:t>Significant enhancement to Parker Solar Probe, Solar Orbiter, and DoD </a:t>
            </a:r>
            <a:r>
              <a:rPr lang="en-US" sz="1050" b="0" dirty="0" err="1">
                <a:solidFill>
                  <a:schemeClr val="tx1"/>
                </a:solidFill>
              </a:rPr>
              <a:t>UltraViolet</a:t>
            </a:r>
            <a:r>
              <a:rPr lang="en-US" sz="1050" b="0" dirty="0">
                <a:solidFill>
                  <a:schemeClr val="tx1"/>
                </a:solidFill>
              </a:rPr>
              <a:t> </a:t>
            </a:r>
            <a:r>
              <a:rPr lang="en-US" sz="1050" b="0" dirty="0" err="1">
                <a:solidFill>
                  <a:schemeClr val="tx1"/>
                </a:solidFill>
              </a:rPr>
              <a:t>Spectro</a:t>
            </a:r>
            <a:r>
              <a:rPr lang="en-US" sz="1050" b="0" dirty="0">
                <a:solidFill>
                  <a:schemeClr val="tx1"/>
                </a:solidFill>
              </a:rPr>
              <a:t>-Coronagraph</a:t>
            </a:r>
          </a:p>
          <a:p>
            <a:pPr marL="193675" indent="-193675">
              <a:spcBef>
                <a:spcPts val="300"/>
              </a:spcBef>
              <a:spcAft>
                <a:spcPts val="0"/>
              </a:spcAft>
            </a:pPr>
            <a:r>
              <a:rPr lang="en-US" sz="1050" b="0" dirty="0">
                <a:solidFill>
                  <a:schemeClr val="tx1"/>
                </a:solidFill>
              </a:rPr>
              <a:t>Space Weather Applications – CMEs</a:t>
            </a:r>
          </a:p>
          <a:p>
            <a:pPr marL="205740" lvl="1" indent="-171450">
              <a:buFont typeface="Arial" panose="020B0604020202020204" pitchFamily="34" charset="0"/>
              <a:buChar char="•"/>
            </a:pPr>
            <a:endParaRPr lang="en-US" altLang="en-US" sz="1050" dirty="0">
              <a:solidFill>
                <a:schemeClr val="tx1"/>
              </a:solidFill>
            </a:endParaRPr>
          </a:p>
          <a:p>
            <a:pPr marL="205740" lvl="1" indent="-171450">
              <a:buFont typeface="Arial" panose="020B0604020202020204" pitchFamily="34" charset="0"/>
              <a:buChar char="•"/>
            </a:pPr>
            <a:endParaRPr lang="en-US" altLang="en-US" sz="1050" dirty="0">
              <a:solidFill>
                <a:schemeClr val="tx1"/>
              </a:solidFill>
            </a:endParaRPr>
          </a:p>
          <a:p>
            <a:pPr marL="128588" indent="-128588">
              <a:spcBef>
                <a:spcPct val="0"/>
              </a:spcBef>
            </a:pPr>
            <a:endParaRPr lang="en-US" altLang="en-US" sz="750" b="0" dirty="0">
              <a:solidFill>
                <a:srgbClr val="FF0000"/>
              </a:solidFill>
              <a:latin typeface="55 Helvetica Roman" charset="0"/>
            </a:endParaRPr>
          </a:p>
        </p:txBody>
      </p:sp>
      <p:sp>
        <p:nvSpPr>
          <p:cNvPr id="14" name="TextBox 15"/>
          <p:cNvSpPr txBox="1">
            <a:spLocks noChangeArrowheads="1"/>
          </p:cNvSpPr>
          <p:nvPr/>
        </p:nvSpPr>
        <p:spPr bwMode="auto">
          <a:xfrm>
            <a:off x="327276" y="3719418"/>
            <a:ext cx="38978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b="1">
                <a:solidFill>
                  <a:schemeClr val="accent2"/>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chemeClr val="accent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US" altLang="en-US" sz="1200" u="sng" dirty="0">
                <a:solidFill>
                  <a:srgbClr val="000000"/>
                </a:solidFill>
                <a:latin typeface="65 Helvetica Medium" charset="0"/>
              </a:rPr>
              <a:t>Schedule Milestones (DRAFT)</a:t>
            </a:r>
            <a:endParaRPr lang="en-US" altLang="en-US" sz="1200" b="0" dirty="0">
              <a:solidFill>
                <a:srgbClr val="000000"/>
              </a:solidFill>
              <a:latin typeface="55 Helvetica Roman" charset="0"/>
            </a:endParaRPr>
          </a:p>
        </p:txBody>
      </p:sp>
      <p:sp>
        <p:nvSpPr>
          <p:cNvPr id="15" name="TextBox 17"/>
          <p:cNvSpPr txBox="1">
            <a:spLocks noChangeArrowheads="1"/>
          </p:cNvSpPr>
          <p:nvPr/>
        </p:nvSpPr>
        <p:spPr bwMode="auto">
          <a:xfrm>
            <a:off x="4605235" y="3711038"/>
            <a:ext cx="3817628"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b="1">
                <a:solidFill>
                  <a:schemeClr val="accent2"/>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chemeClr val="accent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 typeface="Arial" panose="020B0604020202020204" pitchFamily="34" charset="0"/>
              <a:buNone/>
            </a:pPr>
            <a:r>
              <a:rPr lang="en-US" altLang="en-US" sz="1200" u="sng" dirty="0">
                <a:solidFill>
                  <a:srgbClr val="000000"/>
                </a:solidFill>
              </a:rPr>
              <a:t>Guidelines and Status</a:t>
            </a:r>
          </a:p>
          <a:p>
            <a:pPr marL="128588" indent="-128588">
              <a:spcBef>
                <a:spcPts val="600"/>
              </a:spcBef>
            </a:pPr>
            <a:r>
              <a:rPr lang="en-US" altLang="en-US" sz="1000" b="0" dirty="0">
                <a:solidFill>
                  <a:srgbClr val="000000"/>
                </a:solidFill>
                <a:latin typeface="55 Helvetica Roman" charset="0"/>
              </a:rPr>
              <a:t>A NPR7120.8 Tailored project following GPR 8705.4</a:t>
            </a:r>
          </a:p>
          <a:p>
            <a:pPr marL="128588" indent="-128588">
              <a:spcBef>
                <a:spcPts val="600"/>
              </a:spcBef>
            </a:pPr>
            <a:r>
              <a:rPr lang="en-US" altLang="en-US" sz="1000" b="0" dirty="0">
                <a:solidFill>
                  <a:srgbClr val="000000"/>
                </a:solidFill>
                <a:latin typeface="55 Helvetica Roman" charset="0"/>
              </a:rPr>
              <a:t>Kickoff Meeting: October 16, 2019</a:t>
            </a:r>
          </a:p>
          <a:p>
            <a:pPr marL="128588" indent="-128588">
              <a:spcBef>
                <a:spcPts val="600"/>
              </a:spcBef>
            </a:pPr>
            <a:r>
              <a:rPr lang="en-US" altLang="en-US" sz="1000" b="0" dirty="0">
                <a:solidFill>
                  <a:srgbClr val="000000"/>
                </a:solidFill>
                <a:latin typeface="55 Helvetica Roman" charset="0"/>
              </a:rPr>
              <a:t>Funding in place</a:t>
            </a:r>
            <a:endParaRPr lang="en-US" altLang="en-US" sz="900" b="0" dirty="0">
              <a:solidFill>
                <a:srgbClr val="000000"/>
              </a:solidFill>
              <a:latin typeface="55 Helvetica Roman" charset="0"/>
            </a:endParaRPr>
          </a:p>
          <a:p>
            <a:pPr marL="128588" indent="-128588">
              <a:spcBef>
                <a:spcPts val="600"/>
              </a:spcBef>
            </a:pPr>
            <a:r>
              <a:rPr lang="en-US" altLang="en-US" sz="1000" b="0" dirty="0">
                <a:solidFill>
                  <a:srgbClr val="000000"/>
                </a:solidFill>
                <a:latin typeface="55 Helvetica Roman" charset="0"/>
              </a:rPr>
              <a:t>Draft Schedule in place, started working details</a:t>
            </a:r>
            <a:endParaRPr lang="en-US" altLang="en-US" sz="900" dirty="0">
              <a:solidFill>
                <a:srgbClr val="000000"/>
              </a:solidFill>
              <a:latin typeface="55 Helvetica Roman" charset="0"/>
            </a:endParaRPr>
          </a:p>
          <a:p>
            <a:pPr marL="128588" indent="-128588">
              <a:spcBef>
                <a:spcPts val="600"/>
              </a:spcBef>
            </a:pPr>
            <a:r>
              <a:rPr lang="en-US" altLang="en-US" sz="900" b="0" dirty="0">
                <a:solidFill>
                  <a:srgbClr val="000000"/>
                </a:solidFill>
                <a:latin typeface="55 Helvetica Roman" charset="0"/>
              </a:rPr>
              <a:t>Resources are in place with a couple exceptions.</a:t>
            </a:r>
          </a:p>
          <a:p>
            <a:pPr marL="128588" indent="-128588">
              <a:spcBef>
                <a:spcPts val="600"/>
              </a:spcBef>
            </a:pPr>
            <a:r>
              <a:rPr lang="en-US" altLang="en-US" sz="900" b="0" dirty="0">
                <a:solidFill>
                  <a:srgbClr val="000000"/>
                </a:solidFill>
                <a:latin typeface="55 Helvetica Roman" charset="0"/>
              </a:rPr>
              <a:t>Trade Studies identified and being worked</a:t>
            </a:r>
          </a:p>
          <a:p>
            <a:pPr marL="128588" indent="-128588">
              <a:spcBef>
                <a:spcPts val="600"/>
              </a:spcBef>
            </a:pPr>
            <a:r>
              <a:rPr lang="en-US" altLang="en-US" sz="900" b="0" dirty="0">
                <a:solidFill>
                  <a:srgbClr val="000000"/>
                </a:solidFill>
                <a:latin typeface="55 Helvetica Roman" charset="0"/>
              </a:rPr>
              <a:t>Documentation has started with some out for review.</a:t>
            </a:r>
            <a:endParaRPr lang="en-US" altLang="en-US" sz="1000" b="0" dirty="0">
              <a:solidFill>
                <a:srgbClr val="000000"/>
              </a:solidFill>
              <a:latin typeface="55 Helvetica Roman" charset="0"/>
            </a:endParaRPr>
          </a:p>
        </p:txBody>
      </p:sp>
      <p:sp>
        <p:nvSpPr>
          <p:cNvPr id="17" name="Rectangle 16"/>
          <p:cNvSpPr/>
          <p:nvPr/>
        </p:nvSpPr>
        <p:spPr>
          <a:xfrm>
            <a:off x="207624" y="1109133"/>
            <a:ext cx="4136210" cy="2312619"/>
          </a:xfrm>
          <a:prstGeom prst="rect">
            <a:avLst/>
          </a:prstGeom>
          <a:noFill/>
          <a:ln cap="flat"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lumMod val="75000"/>
                </a:srgbClr>
              </a:solidFill>
            </a:endParaRPr>
          </a:p>
        </p:txBody>
      </p:sp>
      <p:sp>
        <p:nvSpPr>
          <p:cNvPr id="18" name="Rectangle 17"/>
          <p:cNvSpPr/>
          <p:nvPr/>
        </p:nvSpPr>
        <p:spPr>
          <a:xfrm>
            <a:off x="382173" y="3733305"/>
            <a:ext cx="4132224" cy="2417548"/>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lumMod val="75000"/>
                </a:srgbClr>
              </a:solidFill>
            </a:endParaRPr>
          </a:p>
        </p:txBody>
      </p:sp>
      <p:sp>
        <p:nvSpPr>
          <p:cNvPr id="19" name="Rectangle 18"/>
          <p:cNvSpPr/>
          <p:nvPr/>
        </p:nvSpPr>
        <p:spPr>
          <a:xfrm>
            <a:off x="4608172" y="1116850"/>
            <a:ext cx="4303978" cy="23062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lumMod val="75000"/>
                </a:srgbClr>
              </a:solidFill>
            </a:endParaRPr>
          </a:p>
        </p:txBody>
      </p:sp>
      <p:sp>
        <p:nvSpPr>
          <p:cNvPr id="20" name="Rectangle 19"/>
          <p:cNvSpPr/>
          <p:nvPr/>
        </p:nvSpPr>
        <p:spPr>
          <a:xfrm>
            <a:off x="4569294" y="3699887"/>
            <a:ext cx="4136210" cy="2399544"/>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lumMod val="75000"/>
                </a:srgbClr>
              </a:solidFill>
            </a:endParaRPr>
          </a:p>
        </p:txBody>
      </p:sp>
      <p:sp>
        <p:nvSpPr>
          <p:cNvPr id="29" name="TextBox 14"/>
          <p:cNvSpPr txBox="1">
            <a:spLocks noChangeArrowheads="1"/>
          </p:cNvSpPr>
          <p:nvPr/>
        </p:nvSpPr>
        <p:spPr bwMode="auto">
          <a:xfrm>
            <a:off x="4592029" y="1153494"/>
            <a:ext cx="4044474" cy="2339102"/>
          </a:xfrm>
          <a:prstGeom prst="rect">
            <a:avLst/>
          </a:prstGeom>
          <a:noFill/>
          <a:ln>
            <a:noFill/>
          </a:ln>
        </p:spPr>
        <p:txBody>
          <a:bodyPr wrap="square">
            <a:spAutoFit/>
          </a:bodyPr>
          <a:lstStyle>
            <a:lvl1pPr>
              <a:spcBef>
                <a:spcPct val="20000"/>
              </a:spcBef>
              <a:buFont typeface="Arial" panose="020B0604020202020204" pitchFamily="34" charset="0"/>
              <a:buChar char="•"/>
              <a:defRPr sz="3200" b="1">
                <a:solidFill>
                  <a:schemeClr val="accent2"/>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chemeClr val="accent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spcAft>
                <a:spcPts val="600"/>
              </a:spcAft>
              <a:buFontTx/>
              <a:buNone/>
            </a:pPr>
            <a:r>
              <a:rPr lang="en-US" altLang="en-US" sz="1200" u="sng" dirty="0">
                <a:solidFill>
                  <a:srgbClr val="000000"/>
                </a:solidFill>
                <a:latin typeface="65 Helvetica Medium" charset="0"/>
              </a:rPr>
              <a:t>Key Team Organizations</a:t>
            </a:r>
          </a:p>
          <a:p>
            <a:pPr marL="171450" indent="-171450">
              <a:spcBef>
                <a:spcPts val="0"/>
              </a:spcBef>
              <a:spcAft>
                <a:spcPts val="600"/>
              </a:spcAft>
            </a:pPr>
            <a:r>
              <a:rPr lang="en-US" sz="1050" b="0" i="1" dirty="0">
                <a:solidFill>
                  <a:schemeClr val="tx1"/>
                </a:solidFill>
                <a:cs typeface="Arial" panose="020B0604020202020204" pitchFamily="34" charset="0"/>
              </a:rPr>
              <a:t>NASA GSFC/GB: </a:t>
            </a:r>
            <a:r>
              <a:rPr lang="en-US" sz="1050" b="0" dirty="0">
                <a:solidFill>
                  <a:schemeClr val="tx1"/>
                </a:solidFill>
                <a:cs typeface="Arial" panose="020B0604020202020204" pitchFamily="34" charset="0"/>
              </a:rPr>
              <a:t>PI Institute, PI = J. Newmark, GSFC/GB Team. Coronagraph, Science, SE, SM&amp;E, Environmental, etc.</a:t>
            </a:r>
          </a:p>
          <a:p>
            <a:pPr marL="171450" indent="-171450">
              <a:spcBef>
                <a:spcPts val="0"/>
              </a:spcBef>
              <a:spcAft>
                <a:spcPts val="600"/>
              </a:spcAft>
            </a:pPr>
            <a:r>
              <a:rPr lang="en-US" sz="1050" b="0" i="1" dirty="0">
                <a:solidFill>
                  <a:schemeClr val="tx1"/>
                </a:solidFill>
                <a:cs typeface="Arial" panose="020B0604020202020204" pitchFamily="34" charset="0"/>
              </a:rPr>
              <a:t>NASA GSFC/WFF:</a:t>
            </a:r>
            <a:r>
              <a:rPr lang="en-US" sz="1050" b="0" dirty="0">
                <a:solidFill>
                  <a:schemeClr val="tx1"/>
                </a:solidFill>
                <a:cs typeface="Arial" panose="020B0604020202020204" pitchFamily="34" charset="0"/>
              </a:rPr>
              <a:t> PM = L. Thompson, and GSFC/WFF engineering team. Payload SE, pointing, power, mechanical, etc.</a:t>
            </a:r>
          </a:p>
          <a:p>
            <a:pPr marL="171450" indent="-171450">
              <a:spcBef>
                <a:spcPts val="0"/>
              </a:spcBef>
              <a:spcAft>
                <a:spcPts val="600"/>
              </a:spcAft>
            </a:pPr>
            <a:r>
              <a:rPr lang="en-US" sz="1050" b="0" i="1" dirty="0">
                <a:solidFill>
                  <a:schemeClr val="tx1"/>
                </a:solidFill>
                <a:cs typeface="Arial" panose="020B0604020202020204" pitchFamily="34" charset="0"/>
              </a:rPr>
              <a:t>KASI (Korea): </a:t>
            </a:r>
            <a:r>
              <a:rPr lang="en-US" sz="1050" b="0" dirty="0">
                <a:solidFill>
                  <a:schemeClr val="tx1"/>
                </a:solidFill>
                <a:cs typeface="Arial" panose="020B0604020202020204" pitchFamily="34" charset="0"/>
              </a:rPr>
              <a:t>Major partner, Y.-H. Kim, K.-S. Cho and KASI team. Filter wheel, Camera/detector, C&amp;DH computer and FSW.</a:t>
            </a:r>
          </a:p>
          <a:p>
            <a:pPr marL="171450" indent="-171450">
              <a:spcBef>
                <a:spcPts val="0"/>
              </a:spcBef>
              <a:spcAft>
                <a:spcPts val="600"/>
              </a:spcAft>
            </a:pPr>
            <a:r>
              <a:rPr lang="en-US" sz="1050" b="0" i="1" dirty="0">
                <a:solidFill>
                  <a:schemeClr val="tx1"/>
                </a:solidFill>
                <a:cs typeface="Arial" panose="020B0604020202020204" pitchFamily="34" charset="0"/>
              </a:rPr>
              <a:t>NRL: </a:t>
            </a:r>
            <a:r>
              <a:rPr lang="en-US" sz="1050" b="0" dirty="0">
                <a:solidFill>
                  <a:schemeClr val="tx1"/>
                </a:solidFill>
                <a:cs typeface="Arial" panose="020B0604020202020204" pitchFamily="34" charset="0"/>
              </a:rPr>
              <a:t>Science, Calibration:  L. Strachan </a:t>
            </a:r>
          </a:p>
          <a:p>
            <a:pPr marL="171450" indent="-171450">
              <a:spcBef>
                <a:spcPts val="0"/>
              </a:spcBef>
              <a:spcAft>
                <a:spcPts val="600"/>
              </a:spcAft>
            </a:pPr>
            <a:r>
              <a:rPr lang="en-US" sz="1050" b="0" i="1" dirty="0">
                <a:solidFill>
                  <a:schemeClr val="tx1"/>
                </a:solidFill>
                <a:cs typeface="Arial" panose="020B0604020202020204" pitchFamily="34" charset="0"/>
              </a:rPr>
              <a:t>INAF (Italy): </a:t>
            </a:r>
            <a:r>
              <a:rPr lang="en-US" sz="1050" b="0" dirty="0">
                <a:solidFill>
                  <a:schemeClr val="tx1"/>
                </a:solidFill>
                <a:cs typeface="Arial" panose="020B0604020202020204" pitchFamily="34" charset="0"/>
              </a:rPr>
              <a:t>Science: S. Fineschi</a:t>
            </a:r>
            <a:endParaRPr lang="en-US" sz="1050" b="0" dirty="0">
              <a:solidFill>
                <a:schemeClr val="tx1"/>
              </a:solidFill>
            </a:endParaRPr>
          </a:p>
        </p:txBody>
      </p:sp>
      <p:sp>
        <p:nvSpPr>
          <p:cNvPr id="32" name="Title 4">
            <a:extLst>
              <a:ext uri="{FF2B5EF4-FFF2-40B4-BE49-F238E27FC236}">
                <a16:creationId xmlns:a16="http://schemas.microsoft.com/office/drawing/2014/main" xmlns="" id="{9F1E1DDF-F468-D940-9897-3556F15876C2}"/>
              </a:ext>
            </a:extLst>
          </p:cNvPr>
          <p:cNvSpPr txBox="1">
            <a:spLocks/>
          </p:cNvSpPr>
          <p:nvPr/>
        </p:nvSpPr>
        <p:spPr bwMode="auto">
          <a:xfrm>
            <a:off x="628650" y="187817"/>
            <a:ext cx="7886700" cy="47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ctr" rtl="0" eaLnBrk="0" fontAlgn="base" hangingPunct="0">
              <a:spcBef>
                <a:spcPct val="0"/>
              </a:spcBef>
              <a:spcAft>
                <a:spcPct val="0"/>
              </a:spcAft>
              <a:defRPr sz="3200" b="1" i="1">
                <a:solidFill>
                  <a:schemeClr val="tx1"/>
                </a:solidFill>
                <a:latin typeface="+mj-lt"/>
                <a:ea typeface="+mj-ea"/>
                <a:cs typeface="+mj-cs"/>
              </a:defRPr>
            </a:lvl1pPr>
            <a:lvl2pPr algn="ctr" rtl="0" eaLnBrk="0" fontAlgn="base" hangingPunct="0">
              <a:spcBef>
                <a:spcPct val="0"/>
              </a:spcBef>
              <a:spcAft>
                <a:spcPct val="0"/>
              </a:spcAft>
              <a:defRPr sz="3200" b="1" i="1">
                <a:solidFill>
                  <a:schemeClr val="bg1"/>
                </a:solidFill>
                <a:latin typeface="Arial" charset="0"/>
              </a:defRPr>
            </a:lvl2pPr>
            <a:lvl3pPr algn="ctr" rtl="0" eaLnBrk="0" fontAlgn="base" hangingPunct="0">
              <a:spcBef>
                <a:spcPct val="0"/>
              </a:spcBef>
              <a:spcAft>
                <a:spcPct val="0"/>
              </a:spcAft>
              <a:defRPr sz="3200" b="1" i="1">
                <a:solidFill>
                  <a:schemeClr val="bg1"/>
                </a:solidFill>
                <a:latin typeface="Arial" charset="0"/>
              </a:defRPr>
            </a:lvl3pPr>
            <a:lvl4pPr algn="ctr" rtl="0" eaLnBrk="0" fontAlgn="base" hangingPunct="0">
              <a:spcBef>
                <a:spcPct val="0"/>
              </a:spcBef>
              <a:spcAft>
                <a:spcPct val="0"/>
              </a:spcAft>
              <a:defRPr sz="3200" b="1" i="1">
                <a:solidFill>
                  <a:schemeClr val="bg1"/>
                </a:solidFill>
                <a:latin typeface="Arial" charset="0"/>
              </a:defRPr>
            </a:lvl4pPr>
            <a:lvl5pPr algn="ctr" rtl="0" eaLnBrk="0" fontAlgn="base" hangingPunct="0">
              <a:spcBef>
                <a:spcPct val="0"/>
              </a:spcBef>
              <a:spcAft>
                <a:spcPct val="0"/>
              </a:spcAft>
              <a:defRPr sz="3200" b="1" i="1">
                <a:solidFill>
                  <a:schemeClr val="bg1"/>
                </a:solidFill>
                <a:latin typeface="Arial" charset="0"/>
              </a:defRPr>
            </a:lvl5pPr>
            <a:lvl6pPr marL="457200" algn="ctr" rtl="0" fontAlgn="base">
              <a:spcBef>
                <a:spcPct val="0"/>
              </a:spcBef>
              <a:spcAft>
                <a:spcPct val="0"/>
              </a:spcAft>
              <a:defRPr sz="3200" b="1" i="1">
                <a:solidFill>
                  <a:schemeClr val="bg1"/>
                </a:solidFill>
                <a:latin typeface="Arial" charset="0"/>
              </a:defRPr>
            </a:lvl6pPr>
            <a:lvl7pPr marL="914400" algn="ctr" rtl="0" fontAlgn="base">
              <a:spcBef>
                <a:spcPct val="0"/>
              </a:spcBef>
              <a:spcAft>
                <a:spcPct val="0"/>
              </a:spcAft>
              <a:defRPr sz="3200" b="1" i="1">
                <a:solidFill>
                  <a:schemeClr val="bg1"/>
                </a:solidFill>
                <a:latin typeface="Arial" charset="0"/>
              </a:defRPr>
            </a:lvl7pPr>
            <a:lvl8pPr marL="1371600" algn="ctr" rtl="0" fontAlgn="base">
              <a:spcBef>
                <a:spcPct val="0"/>
              </a:spcBef>
              <a:spcAft>
                <a:spcPct val="0"/>
              </a:spcAft>
              <a:defRPr sz="3200" b="1" i="1">
                <a:solidFill>
                  <a:schemeClr val="bg1"/>
                </a:solidFill>
                <a:latin typeface="Arial" charset="0"/>
              </a:defRPr>
            </a:lvl8pPr>
            <a:lvl9pPr marL="1828800" algn="ctr" rtl="0" fontAlgn="base">
              <a:spcBef>
                <a:spcPct val="0"/>
              </a:spcBef>
              <a:spcAft>
                <a:spcPct val="0"/>
              </a:spcAft>
              <a:defRPr sz="3200" b="1" i="1">
                <a:solidFill>
                  <a:schemeClr val="bg1"/>
                </a:solidFill>
                <a:latin typeface="Arial" charset="0"/>
              </a:defRPr>
            </a:lvl9pPr>
          </a:lstStyle>
          <a:p>
            <a:r>
              <a:rPr lang="en-US" kern="0" dirty="0">
                <a:solidFill>
                  <a:schemeClr val="bg1"/>
                </a:solidFill>
              </a:rPr>
              <a:t>CODEX Quad Chart</a:t>
            </a:r>
          </a:p>
        </p:txBody>
      </p:sp>
      <p:sp>
        <p:nvSpPr>
          <p:cNvPr id="33" name="Rectangle 32">
            <a:extLst>
              <a:ext uri="{FF2B5EF4-FFF2-40B4-BE49-F238E27FC236}">
                <a16:creationId xmlns:a16="http://schemas.microsoft.com/office/drawing/2014/main" xmlns="" id="{E5E3124E-C325-574F-B5EF-AEAB4DBB15AA}"/>
              </a:ext>
            </a:extLst>
          </p:cNvPr>
          <p:cNvSpPr/>
          <p:nvPr/>
        </p:nvSpPr>
        <p:spPr>
          <a:xfrm>
            <a:off x="369859" y="4033415"/>
            <a:ext cx="4077259" cy="2154436"/>
          </a:xfrm>
          <a:prstGeom prst="rect">
            <a:avLst/>
          </a:prstGeom>
          <a:noFill/>
        </p:spPr>
        <p:txBody>
          <a:bodyPr wrap="square">
            <a:spAutoFit/>
          </a:bodyPr>
          <a:lstStyle/>
          <a:p>
            <a:pPr eaLnBrk="0" hangingPunct="0">
              <a:spcAft>
                <a:spcPts val="300"/>
              </a:spcAft>
              <a:defRPr/>
            </a:pPr>
            <a:r>
              <a:rPr lang="en-US" sz="800" b="0" dirty="0">
                <a:latin typeface="Arial" pitchFamily="34" charset="0"/>
                <a:cs typeface="Arial" pitchFamily="34" charset="0"/>
              </a:rPr>
              <a:t>Internal SRR			Dec. 2019</a:t>
            </a:r>
          </a:p>
          <a:p>
            <a:pPr eaLnBrk="0" hangingPunct="0">
              <a:spcAft>
                <a:spcPts val="300"/>
              </a:spcAft>
              <a:defRPr/>
            </a:pPr>
            <a:r>
              <a:rPr lang="en-US" sz="800" b="0" dirty="0">
                <a:latin typeface="Arial" pitchFamily="34" charset="0"/>
                <a:cs typeface="Arial" pitchFamily="34" charset="0"/>
              </a:rPr>
              <a:t>Internal KASI PDR			Feb. 2020</a:t>
            </a:r>
          </a:p>
          <a:p>
            <a:pPr eaLnBrk="0" hangingPunct="0">
              <a:spcAft>
                <a:spcPts val="300"/>
              </a:spcAft>
              <a:defRPr/>
            </a:pPr>
            <a:r>
              <a:rPr lang="en-US" sz="800" b="0" dirty="0">
                <a:latin typeface="Arial" pitchFamily="34" charset="0"/>
                <a:cs typeface="Arial" pitchFamily="34" charset="0"/>
              </a:rPr>
              <a:t>CODEX PDR			May 2020</a:t>
            </a:r>
          </a:p>
          <a:p>
            <a:pPr>
              <a:spcAft>
                <a:spcPts val="300"/>
              </a:spcAft>
              <a:defRPr/>
            </a:pPr>
            <a:r>
              <a:rPr lang="en-US" sz="800" dirty="0">
                <a:cs typeface="Arial" pitchFamily="34" charset="0"/>
              </a:rPr>
              <a:t>Safety Review #0/1			Jun. 2020</a:t>
            </a:r>
            <a:endParaRPr lang="en-US" sz="800" b="0" dirty="0">
              <a:latin typeface="Arial" pitchFamily="34" charset="0"/>
              <a:cs typeface="Arial" pitchFamily="34" charset="0"/>
            </a:endParaRPr>
          </a:p>
          <a:p>
            <a:pPr eaLnBrk="0" hangingPunct="0">
              <a:spcAft>
                <a:spcPts val="300"/>
              </a:spcAft>
              <a:defRPr/>
            </a:pPr>
            <a:r>
              <a:rPr lang="en-US" sz="800" dirty="0">
                <a:cs typeface="Arial" pitchFamily="34" charset="0"/>
              </a:rPr>
              <a:t>Internal KASI CDR			Nov. 2020</a:t>
            </a:r>
          </a:p>
          <a:p>
            <a:pPr>
              <a:spcAft>
                <a:spcPts val="300"/>
              </a:spcAft>
              <a:defRPr/>
            </a:pPr>
            <a:r>
              <a:rPr lang="en-US" sz="800" dirty="0">
                <a:cs typeface="Arial" pitchFamily="34" charset="0"/>
              </a:rPr>
              <a:t>CODEX CDR			Dec. 2021</a:t>
            </a:r>
          </a:p>
          <a:p>
            <a:pPr eaLnBrk="0" hangingPunct="0">
              <a:spcAft>
                <a:spcPts val="300"/>
              </a:spcAft>
              <a:defRPr/>
            </a:pPr>
            <a:r>
              <a:rPr lang="en-US" sz="800" dirty="0">
                <a:cs typeface="Arial" pitchFamily="34" charset="0"/>
              </a:rPr>
              <a:t>Safety Review #2			Jan. 2021</a:t>
            </a:r>
          </a:p>
          <a:p>
            <a:pPr eaLnBrk="0" hangingPunct="0">
              <a:spcAft>
                <a:spcPts val="300"/>
              </a:spcAft>
              <a:defRPr/>
            </a:pPr>
            <a:r>
              <a:rPr lang="en-US" sz="800" dirty="0">
                <a:cs typeface="Arial" pitchFamily="34" charset="0"/>
              </a:rPr>
              <a:t>Pre-Environmental Review		Aug. 2022</a:t>
            </a:r>
          </a:p>
          <a:p>
            <a:pPr eaLnBrk="0" hangingPunct="0">
              <a:spcAft>
                <a:spcPts val="300"/>
              </a:spcAft>
              <a:defRPr/>
            </a:pPr>
            <a:r>
              <a:rPr lang="en-US" sz="800" b="0" dirty="0">
                <a:latin typeface="Arial" pitchFamily="34" charset="0"/>
                <a:cs typeface="Arial" pitchFamily="34" charset="0"/>
              </a:rPr>
              <a:t>Safety Review #3			Nov. 2022</a:t>
            </a:r>
          </a:p>
          <a:p>
            <a:pPr eaLnBrk="0" hangingPunct="0">
              <a:spcAft>
                <a:spcPts val="300"/>
              </a:spcAft>
              <a:defRPr/>
            </a:pPr>
            <a:r>
              <a:rPr lang="en-US" sz="800" dirty="0">
                <a:cs typeface="Arial" pitchFamily="34" charset="0"/>
              </a:rPr>
              <a:t>Pre-ship Review			Dec. 2022</a:t>
            </a:r>
          </a:p>
          <a:p>
            <a:pPr eaLnBrk="0" hangingPunct="0">
              <a:spcAft>
                <a:spcPts val="300"/>
              </a:spcAft>
              <a:defRPr/>
            </a:pPr>
            <a:r>
              <a:rPr lang="en-US" sz="800" dirty="0">
                <a:cs typeface="Arial" pitchFamily="34" charset="0"/>
              </a:rPr>
              <a:t>FRR/MRR			Jan. 2023</a:t>
            </a:r>
          </a:p>
          <a:p>
            <a:pPr eaLnBrk="0" hangingPunct="0">
              <a:spcAft>
                <a:spcPts val="300"/>
              </a:spcAft>
              <a:defRPr/>
            </a:pPr>
            <a:r>
              <a:rPr lang="en-US" sz="800" b="0" dirty="0">
                <a:latin typeface="Arial" pitchFamily="34" charset="0"/>
                <a:cs typeface="Arial" pitchFamily="34" charset="0"/>
              </a:rPr>
              <a:t>Launch			Feb. 2023</a:t>
            </a:r>
          </a:p>
          <a:p>
            <a:pPr eaLnBrk="0" hangingPunct="0">
              <a:defRPr/>
            </a:pPr>
            <a:endParaRPr lang="en-US" sz="800" b="0" dirty="0">
              <a:latin typeface="Arial" pitchFamily="34" charset="0"/>
              <a:cs typeface="Arial" pitchFamily="34" charset="0"/>
            </a:endParaRPr>
          </a:p>
        </p:txBody>
      </p:sp>
      <p:cxnSp>
        <p:nvCxnSpPr>
          <p:cNvPr id="5" name="Straight Connector 4"/>
          <p:cNvCxnSpPr/>
          <p:nvPr/>
        </p:nvCxnSpPr>
        <p:spPr bwMode="auto">
          <a:xfrm flipH="1">
            <a:off x="4448175" y="1109133"/>
            <a:ext cx="8389" cy="5008302"/>
          </a:xfrm>
          <a:prstGeom prst="line">
            <a:avLst/>
          </a:prstGeom>
          <a:solidFill>
            <a:schemeClr val="accent1"/>
          </a:solidFill>
          <a:ln w="47625" cap="flat" cmpd="sng" algn="ctr">
            <a:solidFill>
              <a:srgbClr val="003399"/>
            </a:solidFill>
            <a:prstDash val="solid"/>
            <a:round/>
            <a:headEnd type="none" w="med" len="med"/>
            <a:tailEnd type="none" w="med" len="med"/>
          </a:ln>
          <a:effectLst/>
        </p:spPr>
      </p:cxnSp>
      <p:cxnSp>
        <p:nvCxnSpPr>
          <p:cNvPr id="21" name="Straight Connector 20"/>
          <p:cNvCxnSpPr/>
          <p:nvPr/>
        </p:nvCxnSpPr>
        <p:spPr bwMode="auto">
          <a:xfrm>
            <a:off x="203220" y="3561484"/>
            <a:ext cx="8368314" cy="0"/>
          </a:xfrm>
          <a:prstGeom prst="line">
            <a:avLst/>
          </a:prstGeom>
          <a:solidFill>
            <a:schemeClr val="accent1"/>
          </a:solidFill>
          <a:ln w="47625" cap="flat" cmpd="sng" algn="ctr">
            <a:solidFill>
              <a:srgbClr val="003399"/>
            </a:solidFill>
            <a:prstDash val="solid"/>
            <a:round/>
            <a:headEnd type="none" w="med" len="med"/>
            <a:tailEnd type="none" w="med" len="med"/>
          </a:ln>
          <a:effectLst/>
        </p:spPr>
      </p:cxnSp>
      <p:sp>
        <p:nvSpPr>
          <p:cNvPr id="25" name="Text Box 12"/>
          <p:cNvSpPr txBox="1">
            <a:spLocks noChangeArrowheads="1"/>
          </p:cNvSpPr>
          <p:nvPr/>
        </p:nvSpPr>
        <p:spPr bwMode="auto">
          <a:xfrm>
            <a:off x="372083" y="1186149"/>
            <a:ext cx="3963362" cy="415498"/>
          </a:xfrm>
          <a:prstGeom prst="rect">
            <a:avLst/>
          </a:prstGeom>
          <a:noFill/>
          <a:ln w="25400">
            <a:solidFill>
              <a:srgbClr val="6B472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ヒラギノ角ゴ Pro W3" pitchFamily="-112" charset="-128"/>
              </a:defRPr>
            </a:lvl1pPr>
            <a:lvl2pPr marL="742950" indent="-285750" eaLnBrk="0" hangingPunct="0">
              <a:defRPr>
                <a:solidFill>
                  <a:schemeClr val="tx1"/>
                </a:solidFill>
                <a:latin typeface="Arial" panose="020B0604020202020204" pitchFamily="34" charset="0"/>
                <a:ea typeface="ヒラギノ角ゴ Pro W3" pitchFamily="-112" charset="-128"/>
              </a:defRPr>
            </a:lvl2pPr>
            <a:lvl3pPr marL="1143000" indent="-228600" eaLnBrk="0" hangingPunct="0">
              <a:defRPr>
                <a:solidFill>
                  <a:schemeClr val="tx1"/>
                </a:solidFill>
                <a:latin typeface="Arial" panose="020B0604020202020204" pitchFamily="34" charset="0"/>
                <a:ea typeface="ヒラギノ角ゴ Pro W3" pitchFamily="-112" charset="-128"/>
              </a:defRPr>
            </a:lvl3pPr>
            <a:lvl4pPr marL="1600200" indent="-228600" eaLnBrk="0" hangingPunct="0">
              <a:defRPr>
                <a:solidFill>
                  <a:schemeClr val="tx1"/>
                </a:solidFill>
                <a:latin typeface="Arial" panose="020B0604020202020204" pitchFamily="34" charset="0"/>
                <a:ea typeface="ヒラギノ角ゴ Pro W3" pitchFamily="-112" charset="-128"/>
              </a:defRPr>
            </a:lvl4pPr>
            <a:lvl5pPr marL="2057400" indent="-228600" eaLnBrk="0" hangingPunct="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pPr algn="ctr">
              <a:spcBef>
                <a:spcPts val="200"/>
              </a:spcBef>
            </a:pPr>
            <a:r>
              <a:rPr lang="en-US" sz="1050" b="1" dirty="0">
                <a:solidFill>
                  <a:srgbClr val="004990"/>
                </a:solidFill>
                <a:latin typeface="Helvetica" panose="020B0604020202020204" pitchFamily="34" charset="0"/>
                <a:cs typeface="Helvetica" panose="020B0604020202020204" pitchFamily="34" charset="0"/>
              </a:rPr>
              <a:t>What are the sources and acceleration mechanisms of the solar wind? </a:t>
            </a:r>
            <a:endParaRPr lang="en-US" sz="1050" b="1" dirty="0">
              <a:solidFill>
                <a:srgbClr val="004990"/>
              </a:solidFill>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28" name="Rectangle 27"/>
          <p:cNvSpPr/>
          <p:nvPr/>
        </p:nvSpPr>
        <p:spPr>
          <a:xfrm>
            <a:off x="4569294" y="1109133"/>
            <a:ext cx="4136210" cy="2312619"/>
          </a:xfrm>
          <a:prstGeom prst="rect">
            <a:avLst/>
          </a:prstGeom>
          <a:noFill/>
          <a:ln cap="flat"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lumMod val="75000"/>
                </a:srgbClr>
              </a:solidFill>
            </a:endParaRPr>
          </a:p>
        </p:txBody>
      </p:sp>
      <p:sp>
        <p:nvSpPr>
          <p:cNvPr id="22" name="Title 1">
            <a:extLst>
              <a:ext uri="{FF2B5EF4-FFF2-40B4-BE49-F238E27FC236}">
                <a16:creationId xmlns:a16="http://schemas.microsoft.com/office/drawing/2014/main" xmlns="" id="{A2D9D31D-84FD-F242-83A5-2CBF0BE8165A}"/>
              </a:ext>
            </a:extLst>
          </p:cNvPr>
          <p:cNvSpPr>
            <a:spLocks noGrp="1"/>
          </p:cNvSpPr>
          <p:nvPr>
            <p:ph type="title"/>
          </p:nvPr>
        </p:nvSpPr>
        <p:spPr>
          <a:xfrm>
            <a:off x="838200" y="76200"/>
            <a:ext cx="7239000" cy="609600"/>
          </a:xfrm>
        </p:spPr>
        <p:txBody>
          <a:bodyPr/>
          <a:lstStyle/>
          <a:p>
            <a:r>
              <a:rPr lang="en-US" sz="2800" dirty="0"/>
              <a:t>CODEX QUAD Chart</a:t>
            </a:r>
          </a:p>
        </p:txBody>
      </p:sp>
    </p:spTree>
    <p:extLst>
      <p:ext uri="{BB962C8B-B14F-4D97-AF65-F5344CB8AC3E}">
        <p14:creationId xmlns:p14="http://schemas.microsoft.com/office/powerpoint/2010/main" val="160309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dirty="0">
                <a:latin typeface="Arial"/>
                <a:cs typeface="Arial"/>
              </a:rPr>
              <a:t>Roles and Responsibilities</a:t>
            </a:r>
          </a:p>
        </p:txBody>
      </p:sp>
      <p:sp>
        <p:nvSpPr>
          <p:cNvPr id="20487" name="Slide Number Placeholder 5"/>
          <p:cNvSpPr txBox="1">
            <a:spLocks/>
          </p:cNvSpPr>
          <p:nvPr/>
        </p:nvSpPr>
        <p:spPr bwMode="auto">
          <a:xfrm>
            <a:off x="0" y="1271588"/>
            <a:ext cx="533400" cy="244475"/>
          </a:xfrm>
          <a:prstGeom prst="rect">
            <a:avLst/>
          </a:prstGeom>
          <a:noFill/>
          <a:ln w="9525">
            <a:noFill/>
            <a:miter lim="800000"/>
            <a:headEnd/>
            <a:tailEnd/>
          </a:ln>
        </p:spPr>
        <p:txBody>
          <a:bodyPr anchor="ctr">
            <a:prstTxWarp prst="textNoShape">
              <a:avLst/>
            </a:prstTxWarp>
          </a:bodyPr>
          <a:lstStyle/>
          <a:p>
            <a:pPr algn="ctr">
              <a:lnSpc>
                <a:spcPct val="80000"/>
              </a:lnSpc>
            </a:pPr>
            <a:fld id="{E3689B01-FF14-4842-994B-A8C517DD4B03}" type="slidenum">
              <a:rPr lang="en-US" sz="1200" b="1">
                <a:solidFill>
                  <a:srgbClr val="FFFFFF"/>
                </a:solidFill>
                <a:latin typeface="Calibri" pitchFamily="44" charset="0"/>
              </a:rPr>
              <a:pPr algn="ctr">
                <a:lnSpc>
                  <a:spcPct val="80000"/>
                </a:lnSpc>
              </a:pPr>
              <a:t>3</a:t>
            </a:fld>
            <a:endParaRPr lang="en-US" sz="1200" b="1">
              <a:solidFill>
                <a:srgbClr val="FFFFFF"/>
              </a:solidFill>
              <a:latin typeface="Calibri" pitchFamily="44" charset="0"/>
            </a:endParaRPr>
          </a:p>
        </p:txBody>
      </p:sp>
      <p:sp>
        <p:nvSpPr>
          <p:cNvPr id="20488" name="Line 5"/>
          <p:cNvSpPr>
            <a:spLocks noChangeShapeType="1"/>
          </p:cNvSpPr>
          <p:nvPr/>
        </p:nvSpPr>
        <p:spPr bwMode="auto">
          <a:xfrm>
            <a:off x="914400" y="771525"/>
            <a:ext cx="7616825" cy="6350"/>
          </a:xfrm>
          <a:prstGeom prst="line">
            <a:avLst/>
          </a:prstGeom>
          <a:noFill/>
          <a:ln w="38100">
            <a:solidFill>
              <a:srgbClr val="A1A4A3"/>
            </a:solidFill>
            <a:round/>
            <a:headEnd/>
            <a:tailEnd/>
          </a:ln>
        </p:spPr>
        <p:txBody>
          <a:bodyPr wrap="none" anchor="ctr">
            <a:prstTxWarp prst="textNoShape">
              <a:avLst/>
            </a:prstTxWarp>
          </a:bodyPr>
          <a:lstStyle/>
          <a:p>
            <a:endParaRPr lang="en-US"/>
          </a:p>
        </p:txBody>
      </p:sp>
      <p:sp>
        <p:nvSpPr>
          <p:cNvPr id="20496" name="TextBox 30"/>
          <p:cNvSpPr txBox="1">
            <a:spLocks noChangeArrowheads="1"/>
          </p:cNvSpPr>
          <p:nvPr/>
        </p:nvSpPr>
        <p:spPr bwMode="auto">
          <a:xfrm>
            <a:off x="3335338" y="817563"/>
            <a:ext cx="4572000" cy="276225"/>
          </a:xfrm>
          <a:prstGeom prst="rect">
            <a:avLst/>
          </a:prstGeom>
          <a:noFill/>
          <a:ln w="9525">
            <a:noFill/>
            <a:miter lim="800000"/>
            <a:headEnd/>
            <a:tailEnd/>
          </a:ln>
        </p:spPr>
        <p:txBody>
          <a:bodyPr>
            <a:prstTxWarp prst="textNoShape">
              <a:avLst/>
            </a:prstTxWarp>
            <a:spAutoFit/>
          </a:bodyPr>
          <a:lstStyle/>
          <a:p>
            <a:pPr marL="114300" indent="-114300">
              <a:buFont typeface="Wingdings" charset="2"/>
              <a:buChar char="§"/>
            </a:pPr>
            <a:endParaRPr lang="en-US" sz="1200" b="1">
              <a:latin typeface="Calibri" pitchFamily="44" charset="0"/>
              <a:ea typeface="Arial" charset="0"/>
              <a:cs typeface="Arial" charset="0"/>
            </a:endParaRPr>
          </a:p>
        </p:txBody>
      </p:sp>
      <p:graphicFrame>
        <p:nvGraphicFramePr>
          <p:cNvPr id="38" name="Table 37"/>
          <p:cNvGraphicFramePr>
            <a:graphicFrameLocks noGrp="1"/>
          </p:cNvGraphicFramePr>
          <p:nvPr>
            <p:extLst>
              <p:ext uri="{D42A27DB-BD31-4B8C-83A1-F6EECF244321}">
                <p14:modId xmlns:p14="http://schemas.microsoft.com/office/powerpoint/2010/main" val="3078975735"/>
              </p:ext>
            </p:extLst>
          </p:nvPr>
        </p:nvGraphicFramePr>
        <p:xfrm>
          <a:off x="649118" y="889325"/>
          <a:ext cx="7882107" cy="5313363"/>
        </p:xfrm>
        <a:graphic>
          <a:graphicData uri="http://schemas.openxmlformats.org/drawingml/2006/table">
            <a:tbl>
              <a:tblPr firstRow="1" bandRow="1">
                <a:tableStyleId>{5C22544A-7EE6-4342-B048-85BDC9FD1C3A}</a:tableStyleId>
              </a:tblPr>
              <a:tblGrid>
                <a:gridCol w="2045321">
                  <a:extLst>
                    <a:ext uri="{9D8B030D-6E8A-4147-A177-3AD203B41FA5}">
                      <a16:colId xmlns:a16="http://schemas.microsoft.com/office/drawing/2014/main" xmlns="" val="20000"/>
                    </a:ext>
                  </a:extLst>
                </a:gridCol>
                <a:gridCol w="5836786">
                  <a:extLst>
                    <a:ext uri="{9D8B030D-6E8A-4147-A177-3AD203B41FA5}">
                      <a16:colId xmlns:a16="http://schemas.microsoft.com/office/drawing/2014/main" xmlns="" val="20001"/>
                    </a:ext>
                  </a:extLst>
                </a:gridCol>
              </a:tblGrid>
              <a:tr h="1052826">
                <a:tc>
                  <a:txBody>
                    <a:bodyPr/>
                    <a:lstStyle/>
                    <a:p>
                      <a:pPr algn="ctr"/>
                      <a:r>
                        <a:rPr lang="en-US" sz="1400" b="1" dirty="0">
                          <a:solidFill>
                            <a:schemeClr val="bg1"/>
                          </a:solidFill>
                          <a:latin typeface="Arial" panose="020B0604020202020204" pitchFamily="34" charset="0"/>
                          <a:cs typeface="Arial" panose="020B0604020202020204" pitchFamily="34" charset="0"/>
                        </a:rPr>
                        <a:t>GSFC Greenbelt</a:t>
                      </a:r>
                      <a:endParaRPr lang="en-US" sz="1400" b="1" dirty="0">
                        <a:latin typeface="Arial" panose="020B0604020202020204" pitchFamily="34" charset="0"/>
                        <a:cs typeface="Arial" panose="020B0604020202020204" pitchFamily="34" charset="0"/>
                      </a:endParaRPr>
                    </a:p>
                  </a:txBody>
                  <a:tcPr anchor="ctr">
                    <a:solidFill>
                      <a:srgbClr val="009999"/>
                    </a:solidFill>
                  </a:tcPr>
                </a:tc>
                <a:tc>
                  <a:txBody>
                    <a:bodyPr/>
                    <a:lstStyle/>
                    <a:p>
                      <a:pPr marL="169863" marR="0" lvl="0" indent="-169863" algn="l" defTabSz="914400" rtl="0" eaLnBrk="1" fontAlgn="auto" latinLnBrk="0" hangingPunct="1">
                        <a:lnSpc>
                          <a:spcPct val="100000"/>
                        </a:lnSpc>
                        <a:spcBef>
                          <a:spcPts val="0"/>
                        </a:spcBef>
                        <a:spcAft>
                          <a:spcPts val="0"/>
                        </a:spcAft>
                        <a:buClrTx/>
                        <a:buSzTx/>
                        <a:buFont typeface="Arial" pitchFamily="-107" charset="0"/>
                        <a:buChar char="•"/>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Arial" pitchFamily="-107" charset="0"/>
                          <a:cs typeface="Arial" panose="020B0604020202020204" pitchFamily="34" charset="0"/>
                        </a:rPr>
                        <a:t>PI, Co-Is</a:t>
                      </a:r>
                    </a:p>
                    <a:p>
                      <a:pPr marL="169863" marR="0" lvl="0" indent="-169863" algn="l" defTabSz="914400" rtl="0" eaLnBrk="1" fontAlgn="auto" latinLnBrk="0" hangingPunct="1">
                        <a:lnSpc>
                          <a:spcPct val="100000"/>
                        </a:lnSpc>
                        <a:spcBef>
                          <a:spcPts val="0"/>
                        </a:spcBef>
                        <a:spcAft>
                          <a:spcPts val="0"/>
                        </a:spcAft>
                        <a:buClrTx/>
                        <a:buSzTx/>
                        <a:buFont typeface="Arial" pitchFamily="-107" charset="0"/>
                        <a:buChar char="•"/>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Arial" pitchFamily="-107" charset="0"/>
                          <a:cs typeface="Arial" panose="020B0604020202020204" pitchFamily="34" charset="0"/>
                        </a:rPr>
                        <a:t>Coronagraph </a:t>
                      </a:r>
                    </a:p>
                    <a:p>
                      <a:pPr marL="169863" marR="0" lvl="0" indent="-169863" algn="l" defTabSz="914400" rtl="0" eaLnBrk="1" fontAlgn="auto" latinLnBrk="0" hangingPunct="1">
                        <a:lnSpc>
                          <a:spcPct val="100000"/>
                        </a:lnSpc>
                        <a:spcBef>
                          <a:spcPts val="0"/>
                        </a:spcBef>
                        <a:spcAft>
                          <a:spcPts val="0"/>
                        </a:spcAft>
                        <a:buClrTx/>
                        <a:buSzTx/>
                        <a:buFont typeface="Arial" pitchFamily="-107" charset="0"/>
                        <a:buChar char="•"/>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Arial" pitchFamily="-107" charset="0"/>
                          <a:cs typeface="Arial" panose="020B0604020202020204" pitchFamily="34" charset="0"/>
                        </a:rPr>
                        <a:t>Science Operations and Data Center, Data Analysis </a:t>
                      </a:r>
                    </a:p>
                    <a:p>
                      <a:pPr marL="169863" marR="0" lvl="0" indent="-169863" algn="l" defTabSz="914400" rtl="0" eaLnBrk="1" fontAlgn="auto" latinLnBrk="0" hangingPunct="1">
                        <a:lnSpc>
                          <a:spcPct val="100000"/>
                        </a:lnSpc>
                        <a:spcBef>
                          <a:spcPts val="0"/>
                        </a:spcBef>
                        <a:spcAft>
                          <a:spcPts val="0"/>
                        </a:spcAft>
                        <a:buClrTx/>
                        <a:buSzTx/>
                        <a:buFont typeface="Arial" pitchFamily="-107" charset="0"/>
                        <a:buChar char="•"/>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Arial" pitchFamily="-107" charset="0"/>
                          <a:cs typeface="Arial" panose="020B0604020202020204" pitchFamily="34" charset="0"/>
                        </a:rPr>
                        <a:t>Project Systems Engineering, S&amp;MA, Environmental Testing, AI&amp;T</a:t>
                      </a:r>
                    </a:p>
                    <a:p>
                      <a:pPr marL="169863" marR="0" lvl="0" indent="-169863" algn="l" defTabSz="914400" rtl="0" eaLnBrk="1" fontAlgn="auto" latinLnBrk="0" hangingPunct="1">
                        <a:lnSpc>
                          <a:spcPct val="100000"/>
                        </a:lnSpc>
                        <a:spcBef>
                          <a:spcPts val="0"/>
                        </a:spcBef>
                        <a:spcAft>
                          <a:spcPts val="0"/>
                        </a:spcAft>
                        <a:buClrTx/>
                        <a:buSzTx/>
                        <a:buFont typeface="Arial" pitchFamily="-107" charset="0"/>
                        <a:buChar char="•"/>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Arial" pitchFamily="-107" charset="0"/>
                          <a:cs typeface="Arial" panose="020B0604020202020204" pitchFamily="34" charset="0"/>
                        </a:rPr>
                        <a:t>Thermal</a:t>
                      </a:r>
                    </a:p>
                  </a:txBody>
                  <a:tcPr anchor="ctr">
                    <a:solidFill>
                      <a:srgbClr val="00D1CC"/>
                    </a:solidFill>
                  </a:tcPr>
                </a:tc>
                <a:extLst>
                  <a:ext uri="{0D108BD9-81ED-4DB2-BD59-A6C34878D82A}">
                    <a16:rowId xmlns:a16="http://schemas.microsoft.com/office/drawing/2014/main" xmlns="" val="10000"/>
                  </a:ext>
                </a:extLst>
              </a:tr>
              <a:tr h="1102059">
                <a:tc>
                  <a:txBody>
                    <a:bodyPr/>
                    <a:lstStyle/>
                    <a:p>
                      <a:pPr algn="ctr"/>
                      <a:r>
                        <a:rPr lang="en-US" sz="1400" b="1" dirty="0">
                          <a:solidFill>
                            <a:schemeClr val="bg1"/>
                          </a:solidFill>
                          <a:latin typeface="Arial" panose="020B0604020202020204" pitchFamily="34" charset="0"/>
                          <a:cs typeface="Arial" panose="020B0604020202020204" pitchFamily="34" charset="0"/>
                        </a:rPr>
                        <a:t>GSFC Wallops Flight Facility</a:t>
                      </a:r>
                    </a:p>
                  </a:txBody>
                  <a:tcPr anchor="ctr">
                    <a:solidFill>
                      <a:srgbClr val="0070C0"/>
                    </a:solidFill>
                  </a:tcPr>
                </a:tc>
                <a:tc>
                  <a:txBody>
                    <a:bodyPr/>
                    <a:lstStyle/>
                    <a:p>
                      <a:pPr marL="114300" marR="0" lvl="0" indent="-114300" algn="l" defTabSz="914400" rtl="0" eaLnBrk="1" fontAlgn="auto" latinLnBrk="0" hangingPunct="1">
                        <a:lnSpc>
                          <a:spcPct val="100000"/>
                        </a:lnSpc>
                        <a:spcBef>
                          <a:spcPts val="0"/>
                        </a:spcBef>
                        <a:spcAft>
                          <a:spcPts val="0"/>
                        </a:spcAft>
                        <a:buClrTx/>
                        <a:buSzTx/>
                        <a:buFont typeface="Arial" charset="0"/>
                        <a:buChar char="•"/>
                        <a:tabLst>
                          <a:tab pos="2286000" algn="l"/>
                        </a:tabLst>
                        <a:defRPr/>
                      </a:pPr>
                      <a:r>
                        <a:rPr kumimoji="0" lang="en-US" sz="1200" b="1"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rPr>
                        <a:t>PM/DPM</a:t>
                      </a:r>
                    </a:p>
                    <a:p>
                      <a:pPr marL="114300" marR="0" lvl="0" indent="-114300" algn="l" defTabSz="914400" rtl="0" eaLnBrk="1" fontAlgn="auto" latinLnBrk="0" hangingPunct="1">
                        <a:lnSpc>
                          <a:spcPct val="100000"/>
                        </a:lnSpc>
                        <a:spcBef>
                          <a:spcPts val="0"/>
                        </a:spcBef>
                        <a:spcAft>
                          <a:spcPts val="0"/>
                        </a:spcAft>
                        <a:buClrTx/>
                        <a:buSzTx/>
                        <a:buFont typeface="Arial" charset="0"/>
                        <a:buChar char="•"/>
                        <a:tabLst>
                          <a:tab pos="2286000" algn="l"/>
                        </a:tabLst>
                        <a:defRPr/>
                      </a:pPr>
                      <a:r>
                        <a:rPr kumimoji="0" lang="en-US" sz="1200" b="1"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rPr>
                        <a:t>Payload Systems Engineering, S&amp;MA</a:t>
                      </a:r>
                    </a:p>
                    <a:p>
                      <a:pPr marL="114300" marR="0" lvl="0" indent="-114300" algn="l" defTabSz="914400" rtl="0" eaLnBrk="1" fontAlgn="auto" latinLnBrk="0" hangingPunct="1">
                        <a:lnSpc>
                          <a:spcPct val="100000"/>
                        </a:lnSpc>
                        <a:spcBef>
                          <a:spcPts val="0"/>
                        </a:spcBef>
                        <a:spcAft>
                          <a:spcPts val="0"/>
                        </a:spcAft>
                        <a:buClrTx/>
                        <a:buSzTx/>
                        <a:buFont typeface="Arial" charset="0"/>
                        <a:buChar char="•"/>
                        <a:tabLst>
                          <a:tab pos="2286000" algn="l"/>
                        </a:tabLst>
                        <a:defRPr/>
                      </a:pPr>
                      <a:r>
                        <a:rPr kumimoji="0" lang="en-US" sz="1200" b="1"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rPr>
                        <a:t>Pointing System, AI&amp;T</a:t>
                      </a:r>
                    </a:p>
                    <a:p>
                      <a:pPr marL="114300" marR="0" lvl="0" indent="-114300" algn="l" defTabSz="914400" rtl="0" eaLnBrk="1" fontAlgn="auto" latinLnBrk="0" hangingPunct="1">
                        <a:lnSpc>
                          <a:spcPct val="100000"/>
                        </a:lnSpc>
                        <a:spcBef>
                          <a:spcPts val="0"/>
                        </a:spcBef>
                        <a:spcAft>
                          <a:spcPts val="0"/>
                        </a:spcAft>
                        <a:buClrTx/>
                        <a:buSzTx/>
                        <a:buFont typeface="Arial" charset="0"/>
                        <a:buChar char="•"/>
                        <a:tabLst>
                          <a:tab pos="2286000" algn="l"/>
                        </a:tabLst>
                        <a:defRPr/>
                      </a:pPr>
                      <a:r>
                        <a:rPr kumimoji="0" lang="en-US" sz="1200" b="1"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rPr>
                        <a:t>Mechanical Structure/Mechanism</a:t>
                      </a:r>
                    </a:p>
                    <a:p>
                      <a:pPr marL="114300" marR="0" lvl="0" indent="-114300" algn="l" defTabSz="914400" rtl="0" eaLnBrk="1" fontAlgn="auto" latinLnBrk="0" hangingPunct="1">
                        <a:lnSpc>
                          <a:spcPct val="100000"/>
                        </a:lnSpc>
                        <a:spcBef>
                          <a:spcPts val="0"/>
                        </a:spcBef>
                        <a:spcAft>
                          <a:spcPts val="0"/>
                        </a:spcAft>
                        <a:buClrTx/>
                        <a:buSzTx/>
                        <a:buFont typeface="Arial" charset="0"/>
                        <a:buChar char="•"/>
                        <a:tabLst>
                          <a:tab pos="2286000" algn="l"/>
                        </a:tabLst>
                        <a:defRPr/>
                      </a:pPr>
                      <a:r>
                        <a:rPr kumimoji="0" lang="en-US" sz="1200" b="1"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rPr>
                        <a:t>Power Distribution</a:t>
                      </a:r>
                    </a:p>
                  </a:txBody>
                  <a:tcPr anchor="ctr">
                    <a:solidFill>
                      <a:srgbClr val="61B0FF"/>
                    </a:solidFill>
                  </a:tcPr>
                </a:tc>
                <a:extLst>
                  <a:ext uri="{0D108BD9-81ED-4DB2-BD59-A6C34878D82A}">
                    <a16:rowId xmlns:a16="http://schemas.microsoft.com/office/drawing/2014/main" xmlns="" val="10001"/>
                  </a:ext>
                </a:extLst>
              </a:tr>
              <a:tr h="935845">
                <a:tc>
                  <a:txBody>
                    <a:bodyPr/>
                    <a:lstStyle/>
                    <a:p>
                      <a:pPr algn="ctr"/>
                      <a:r>
                        <a:rPr lang="en-US" sz="1400" b="1" dirty="0">
                          <a:latin typeface="Arial" panose="020B0604020202020204" pitchFamily="34" charset="0"/>
                          <a:cs typeface="Arial" panose="020B0604020202020204" pitchFamily="34" charset="0"/>
                        </a:rPr>
                        <a:t>Naval Research Laboratory</a:t>
                      </a:r>
                    </a:p>
                  </a:txBody>
                  <a:tcPr anchor="ctr">
                    <a:solidFill>
                      <a:srgbClr val="FCD5B5"/>
                    </a:solidFill>
                  </a:tcPr>
                </a:tc>
                <a:tc>
                  <a:txBody>
                    <a:bodyPr/>
                    <a:lstStyle/>
                    <a:p>
                      <a:pPr marL="114300" marR="0" lvl="0" indent="-114300" algn="l" defTabSz="914400" rtl="0" eaLnBrk="1" fontAlgn="auto" latinLnBrk="0" hangingPunct="1">
                        <a:lnSpc>
                          <a:spcPct val="100000"/>
                        </a:lnSpc>
                        <a:spcBef>
                          <a:spcPts val="0"/>
                        </a:spcBef>
                        <a:spcAft>
                          <a:spcPts val="0"/>
                        </a:spcAft>
                        <a:buClrTx/>
                        <a:buSzTx/>
                        <a:buFont typeface="Arial"/>
                        <a:buChar char="•"/>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rPr>
                        <a:t>Co-I</a:t>
                      </a:r>
                    </a:p>
                    <a:p>
                      <a:pPr marL="114300" marR="0" lvl="0" indent="-114300" algn="l" defTabSz="914400" rtl="0" eaLnBrk="1" fontAlgn="auto" latinLnBrk="0" hangingPunct="1">
                        <a:lnSpc>
                          <a:spcPct val="100000"/>
                        </a:lnSpc>
                        <a:spcBef>
                          <a:spcPts val="0"/>
                        </a:spcBef>
                        <a:spcAft>
                          <a:spcPts val="0"/>
                        </a:spcAft>
                        <a:buClrTx/>
                        <a:buSzTx/>
                        <a:buFont typeface="Arial"/>
                        <a:buChar char="•"/>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rPr>
                        <a:t>Instrument Calibration</a:t>
                      </a:r>
                    </a:p>
                  </a:txBody>
                  <a:tcPr anchor="ctr">
                    <a:solidFill>
                      <a:srgbClr val="FDE2CB"/>
                    </a:solidFill>
                  </a:tcPr>
                </a:tc>
                <a:extLst>
                  <a:ext uri="{0D108BD9-81ED-4DB2-BD59-A6C34878D82A}">
                    <a16:rowId xmlns:a16="http://schemas.microsoft.com/office/drawing/2014/main" xmlns="" val="10002"/>
                  </a:ext>
                </a:extLst>
              </a:tr>
              <a:tr h="1520749">
                <a:tc>
                  <a:txBody>
                    <a:bodyPr/>
                    <a:lstStyle/>
                    <a:p>
                      <a:pPr algn="ctr"/>
                      <a:r>
                        <a:rPr lang="en-US" sz="1400" b="1" dirty="0">
                          <a:latin typeface="Arial" panose="020B0604020202020204" pitchFamily="34" charset="0"/>
                          <a:cs typeface="Arial" panose="020B0604020202020204" pitchFamily="34" charset="0"/>
                        </a:rPr>
                        <a:t>Korea Astronomy and Space Science Institute</a:t>
                      </a:r>
                    </a:p>
                    <a:p>
                      <a:pPr algn="ctr"/>
                      <a:r>
                        <a:rPr lang="en-US" sz="1400" b="1" dirty="0">
                          <a:latin typeface="Arial" panose="020B0604020202020204" pitchFamily="34" charset="0"/>
                          <a:cs typeface="Arial" panose="020B0604020202020204" pitchFamily="34" charset="0"/>
                        </a:rPr>
                        <a:t>(Contributions)</a:t>
                      </a:r>
                    </a:p>
                  </a:txBody>
                  <a:tcPr anchor="c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 Co-Is </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 Command and Data Handling Computer (purchase GSFC hardware), flight and ground software</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 Detector and readout electronics</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 Filter Wheel Assembly</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 Science Center and data analysis</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endParaRPr>
                    </a:p>
                  </a:txBody>
                  <a:tcPr anchor="ctr">
                    <a:solidFill>
                      <a:srgbClr val="FFDB69"/>
                    </a:solidFill>
                  </a:tcPr>
                </a:tc>
                <a:extLst>
                  <a:ext uri="{0D108BD9-81ED-4DB2-BD59-A6C34878D82A}">
                    <a16:rowId xmlns:a16="http://schemas.microsoft.com/office/drawing/2014/main" xmlns="" val="10003"/>
                  </a:ext>
                </a:extLst>
              </a:tr>
              <a:tr h="701884">
                <a:tc>
                  <a:txBody>
                    <a:bodyPr/>
                    <a:lstStyle/>
                    <a:p>
                      <a:r>
                        <a:rPr lang="en-US" sz="1400" kern="1200" dirty="0" err="1">
                          <a:solidFill>
                            <a:schemeClr val="dk1"/>
                          </a:solidFill>
                          <a:effectLst/>
                          <a:latin typeface="Arial" panose="020B0604020202020204" pitchFamily="34" charset="0"/>
                          <a:ea typeface="+mn-ea"/>
                          <a:cs typeface="Arial" panose="020B0604020202020204" pitchFamily="34" charset="0"/>
                        </a:rPr>
                        <a:t>Istituto</a:t>
                      </a:r>
                      <a:r>
                        <a:rPr lang="en-US" sz="1400" kern="1200" dirty="0">
                          <a:solidFill>
                            <a:schemeClr val="dk1"/>
                          </a:solidFill>
                          <a:effectLst/>
                          <a:latin typeface="Arial" panose="020B0604020202020204" pitchFamily="34" charset="0"/>
                          <a:ea typeface="+mn-ea"/>
                          <a:cs typeface="Arial" panose="020B0604020202020204" pitchFamily="34" charset="0"/>
                        </a:rPr>
                        <a:t> Nazionale Di </a:t>
                      </a:r>
                      <a:r>
                        <a:rPr lang="en-US" sz="1400" kern="1200" dirty="0" err="1">
                          <a:solidFill>
                            <a:schemeClr val="dk1"/>
                          </a:solidFill>
                          <a:effectLst/>
                          <a:latin typeface="Arial" panose="020B0604020202020204" pitchFamily="34" charset="0"/>
                          <a:ea typeface="+mn-ea"/>
                          <a:cs typeface="Arial" panose="020B0604020202020204" pitchFamily="34" charset="0"/>
                        </a:rPr>
                        <a:t>Astrofisica</a:t>
                      </a:r>
                      <a:r>
                        <a:rPr lang="en-US" sz="1400" kern="1200" dirty="0">
                          <a:solidFill>
                            <a:schemeClr val="dk1"/>
                          </a:solidFill>
                          <a:effectLst/>
                          <a:latin typeface="Arial" panose="020B0604020202020204" pitchFamily="34" charset="0"/>
                          <a:ea typeface="+mn-ea"/>
                          <a:cs typeface="Arial" panose="020B0604020202020204" pitchFamily="34" charset="0"/>
                        </a:rPr>
                        <a:t> (INAF)</a:t>
                      </a:r>
                    </a:p>
                  </a:txBody>
                  <a:tcPr anchor="ctr">
                    <a:solidFill>
                      <a:schemeClr val="bg1">
                        <a:lumMod val="6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rPr>
                        <a:t>Collaborator - science</a:t>
                      </a:r>
                    </a:p>
                  </a:txBody>
                  <a:tcPr anchor="ctr">
                    <a:solidFill>
                      <a:schemeClr val="bg1">
                        <a:lumMod val="85000"/>
                      </a:schemeClr>
                    </a:solidFill>
                  </a:tcPr>
                </a:tc>
                <a:extLst>
                  <a:ext uri="{0D108BD9-81ED-4DB2-BD59-A6C34878D82A}">
                    <a16:rowId xmlns:a16="http://schemas.microsoft.com/office/drawing/2014/main" xmlns="" val="10006"/>
                  </a:ext>
                </a:extLst>
              </a:tr>
            </a:tbl>
          </a:graphicData>
        </a:graphic>
      </p:graphicFrame>
      <p:sp>
        <p:nvSpPr>
          <p:cNvPr id="2" name="Date Placeholder 1"/>
          <p:cNvSpPr>
            <a:spLocks noGrp="1"/>
          </p:cNvSpPr>
          <p:nvPr>
            <p:ph type="dt" sz="half" idx="10"/>
          </p:nvPr>
        </p:nvSpPr>
        <p:spPr/>
        <p:txBody>
          <a:bodyPr/>
          <a:lstStyle/>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015569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82568" y="799301"/>
            <a:ext cx="7443363" cy="2421191"/>
          </a:xfrm>
          <a:prstGeom prst="rect">
            <a:avLst/>
          </a:prstGeom>
        </p:spPr>
      </p:pic>
      <p:sp>
        <p:nvSpPr>
          <p:cNvPr id="5" name="Rectangle 4"/>
          <p:cNvSpPr/>
          <p:nvPr/>
        </p:nvSpPr>
        <p:spPr>
          <a:xfrm>
            <a:off x="272448" y="3306938"/>
            <a:ext cx="8581932" cy="3400931"/>
          </a:xfrm>
          <a:prstGeom prst="rect">
            <a:avLst/>
          </a:prstGeom>
        </p:spPr>
        <p:txBody>
          <a:bodyPr wrap="square">
            <a:spAutoFit/>
          </a:bodyPr>
          <a:lstStyle/>
          <a:p>
            <a:pPr marL="214313" indent="-214313">
              <a:spcBef>
                <a:spcPts val="600"/>
              </a:spcBef>
              <a:buFont typeface="Arial" panose="020B0604020202020204" pitchFamily="34" charset="0"/>
              <a:buChar char="•"/>
            </a:pPr>
            <a:r>
              <a:rPr lang="en-US" sz="1500" dirty="0">
                <a:latin typeface="+mn-lt"/>
              </a:rPr>
              <a:t>A </a:t>
            </a:r>
            <a:r>
              <a:rPr lang="en-US" sz="1500" b="1" i="1" dirty="0">
                <a:latin typeface="+mn-lt"/>
              </a:rPr>
              <a:t>crucial gap </a:t>
            </a:r>
            <a:r>
              <a:rPr lang="en-US" sz="1500" dirty="0">
                <a:latin typeface="+mn-lt"/>
              </a:rPr>
              <a:t>in the information on the physical conditions in the solar wind acceleration region (3-9 R</a:t>
            </a:r>
            <a:r>
              <a:rPr lang="en-US" sz="1500" baseline="-25000" dirty="0">
                <a:latin typeface="+mn-lt"/>
                <a:ea typeface="ＭＳ Ｐゴシック" panose="020B0600070205080204" pitchFamily="34" charset="-128"/>
              </a:rPr>
              <a:t>☉</a:t>
            </a:r>
            <a:r>
              <a:rPr lang="en-US" sz="1500" dirty="0">
                <a:latin typeface="+mn-lt"/>
              </a:rPr>
              <a:t>)</a:t>
            </a:r>
          </a:p>
          <a:p>
            <a:pPr marL="214313" indent="-214313">
              <a:spcBef>
                <a:spcPts val="600"/>
              </a:spcBef>
              <a:buFont typeface="Arial" panose="020B0604020202020204" pitchFamily="34" charset="0"/>
              <a:buChar char="•"/>
            </a:pPr>
            <a:r>
              <a:rPr lang="en-US" sz="1500" dirty="0">
                <a:latin typeface="+mn-lt"/>
              </a:rPr>
              <a:t>The gap is between the spectroscopic measurements (&lt;3 R</a:t>
            </a:r>
            <a:r>
              <a:rPr lang="en-US" sz="1500" baseline="-25000" dirty="0">
                <a:latin typeface="+mn-lt"/>
                <a:ea typeface="ＭＳ Ｐゴシック" panose="020B0600070205080204" pitchFamily="34" charset="-128"/>
              </a:rPr>
              <a:t>☉</a:t>
            </a:r>
            <a:r>
              <a:rPr lang="en-US" sz="1500" dirty="0">
                <a:latin typeface="+mn-lt"/>
              </a:rPr>
              <a:t>) and the Parker Solar Probe measurements (&gt;9 R</a:t>
            </a:r>
            <a:r>
              <a:rPr lang="en-US" sz="1500" baseline="-25000" dirty="0">
                <a:latin typeface="+mn-lt"/>
                <a:ea typeface="ＭＳ Ｐゴシック" panose="020B0600070205080204" pitchFamily="34" charset="-128"/>
              </a:rPr>
              <a:t>☉</a:t>
            </a:r>
            <a:r>
              <a:rPr lang="en-US" sz="1500" dirty="0">
                <a:latin typeface="+mn-lt"/>
              </a:rPr>
              <a:t>)</a:t>
            </a:r>
          </a:p>
          <a:p>
            <a:pPr marL="214313" indent="-214313">
              <a:spcBef>
                <a:spcPts val="600"/>
              </a:spcBef>
              <a:buFont typeface="Arial" panose="020B0604020202020204" pitchFamily="34" charset="0"/>
              <a:buChar char="•"/>
            </a:pPr>
            <a:r>
              <a:rPr lang="en-US" sz="1500" dirty="0">
                <a:latin typeface="+mn-lt"/>
              </a:rPr>
              <a:t>An electron temperature variation (blue curve)  is assumed by solar wind models to obtain the speed (red curve)</a:t>
            </a:r>
          </a:p>
          <a:p>
            <a:pPr marL="214313" indent="-214313">
              <a:spcBef>
                <a:spcPts val="600"/>
              </a:spcBef>
              <a:buFont typeface="Arial" panose="020B0604020202020204" pitchFamily="34" charset="0"/>
              <a:buChar char="•"/>
            </a:pPr>
            <a:r>
              <a:rPr lang="en-US" sz="1500" dirty="0">
                <a:latin typeface="+mn-lt"/>
              </a:rPr>
              <a:t>This new capability of combining simultaneous </a:t>
            </a:r>
            <a:r>
              <a:rPr lang="en-US" sz="1500" b="1" dirty="0">
                <a:solidFill>
                  <a:srgbClr val="C00000"/>
                </a:solidFill>
                <a:latin typeface="+mn-lt"/>
              </a:rPr>
              <a:t>electron density, temperature, and velocity </a:t>
            </a:r>
            <a:r>
              <a:rPr lang="en-US" sz="1500" dirty="0">
                <a:latin typeface="+mn-lt"/>
              </a:rPr>
              <a:t>will be the </a:t>
            </a:r>
            <a:r>
              <a:rPr lang="en-US" sz="1500" b="1" i="1" dirty="0">
                <a:latin typeface="+mn-lt"/>
              </a:rPr>
              <a:t>first time all three have ever been measured simultaneously for this FOV, and we will do it globally, nearly daily for 6 months</a:t>
            </a:r>
            <a:r>
              <a:rPr lang="en-US" sz="1500" dirty="0">
                <a:latin typeface="+mn-lt"/>
              </a:rPr>
              <a:t>! This is a comprehensive dataset to test all models of solar wind acceleration and source and will be a regular, systematic, comprehensive validation of space-weather/operational models in the crucial source region of the solar wind. </a:t>
            </a:r>
          </a:p>
          <a:p>
            <a:pPr marL="214313" indent="-214313">
              <a:spcBef>
                <a:spcPts val="600"/>
              </a:spcBef>
              <a:buFont typeface="Arial" panose="020B0604020202020204" pitchFamily="34" charset="0"/>
              <a:buChar char="•"/>
            </a:pPr>
            <a:r>
              <a:rPr lang="en-US" sz="1500" dirty="0">
                <a:latin typeface="+mn-lt"/>
              </a:rPr>
              <a:t>CODEX will provide information on physical conditions in the coronal region not reachable by Parker Solar Probe.</a:t>
            </a:r>
          </a:p>
        </p:txBody>
      </p:sp>
      <p:sp>
        <p:nvSpPr>
          <p:cNvPr id="6" name="Title 5"/>
          <p:cNvSpPr txBox="1">
            <a:spLocks/>
          </p:cNvSpPr>
          <p:nvPr/>
        </p:nvSpPr>
        <p:spPr bwMode="auto">
          <a:xfrm>
            <a:off x="1861460" y="193037"/>
            <a:ext cx="5429250" cy="4572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5pPr>
            <a:lvl6pPr marL="457200" algn="ctr" rtl="0" eaLnBrk="1" fontAlgn="base" hangingPunct="1">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6pPr>
            <a:lvl7pPr marL="914400" algn="ctr" rtl="0" eaLnBrk="1" fontAlgn="base" hangingPunct="1">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7pPr>
            <a:lvl8pPr marL="1371600" algn="ctr" rtl="0" eaLnBrk="1" fontAlgn="base" hangingPunct="1">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8pPr>
            <a:lvl9pPr marL="1828800" algn="ctr" rtl="0" eaLnBrk="1" fontAlgn="base" hangingPunct="1">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9pPr>
          </a:lstStyle>
          <a:p>
            <a:r>
              <a:rPr lang="en-US" sz="2800" kern="0" dirty="0"/>
              <a:t>Science Motivation</a:t>
            </a:r>
          </a:p>
        </p:txBody>
      </p:sp>
      <p:sp>
        <p:nvSpPr>
          <p:cNvPr id="3" name="Rectangle 2"/>
          <p:cNvSpPr/>
          <p:nvPr/>
        </p:nvSpPr>
        <p:spPr>
          <a:xfrm>
            <a:off x="559403" y="1527573"/>
            <a:ext cx="254000" cy="967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006BA"/>
              </a:solidFill>
            </a:endParaRPr>
          </a:p>
        </p:txBody>
      </p:sp>
      <p:sp>
        <p:nvSpPr>
          <p:cNvPr id="7" name="TextBox 6"/>
          <p:cNvSpPr txBox="1"/>
          <p:nvPr/>
        </p:nvSpPr>
        <p:spPr>
          <a:xfrm rot="16200000">
            <a:off x="-118786" y="1746209"/>
            <a:ext cx="1610377" cy="307777"/>
          </a:xfrm>
          <a:prstGeom prst="rect">
            <a:avLst/>
          </a:prstGeom>
          <a:noFill/>
        </p:spPr>
        <p:txBody>
          <a:bodyPr wrap="square" rtlCol="0">
            <a:spAutoFit/>
          </a:bodyPr>
          <a:lstStyle/>
          <a:p>
            <a:pPr algn="ctr"/>
            <a:r>
              <a:rPr lang="en-US" sz="1400" dirty="0">
                <a:solidFill>
                  <a:srgbClr val="2006BA"/>
                </a:solidFill>
              </a:rPr>
              <a:t>Temperature (MK)</a:t>
            </a:r>
          </a:p>
        </p:txBody>
      </p:sp>
      <p:sp>
        <p:nvSpPr>
          <p:cNvPr id="8" name="TextBox 7"/>
          <p:cNvSpPr txBox="1"/>
          <p:nvPr/>
        </p:nvSpPr>
        <p:spPr>
          <a:xfrm>
            <a:off x="6218316" y="958373"/>
            <a:ext cx="1838102" cy="307777"/>
          </a:xfrm>
          <a:prstGeom prst="rect">
            <a:avLst/>
          </a:prstGeom>
          <a:noFill/>
        </p:spPr>
        <p:txBody>
          <a:bodyPr wrap="square" rtlCol="0">
            <a:spAutoFit/>
          </a:bodyPr>
          <a:lstStyle/>
          <a:p>
            <a:r>
              <a:rPr lang="en-US" sz="1400" dirty="0"/>
              <a:t>Abbo et al. 2015</a:t>
            </a:r>
          </a:p>
        </p:txBody>
      </p:sp>
      <p:sp>
        <p:nvSpPr>
          <p:cNvPr id="10" name="TextBox 9">
            <a:extLst>
              <a:ext uri="{FF2B5EF4-FFF2-40B4-BE49-F238E27FC236}">
                <a16:creationId xmlns:a16="http://schemas.microsoft.com/office/drawing/2014/main" xmlns="" id="{0A9F7E1B-79F2-7446-A98F-823B410CE923}"/>
              </a:ext>
            </a:extLst>
          </p:cNvPr>
          <p:cNvSpPr txBox="1"/>
          <p:nvPr/>
        </p:nvSpPr>
        <p:spPr>
          <a:xfrm>
            <a:off x="1825248" y="912206"/>
            <a:ext cx="533400" cy="200055"/>
          </a:xfrm>
          <a:prstGeom prst="rect">
            <a:avLst/>
          </a:prstGeom>
          <a:solidFill>
            <a:schemeClr val="accent5"/>
          </a:solidFill>
        </p:spPr>
        <p:txBody>
          <a:bodyPr wrap="square" rtlCol="0">
            <a:spAutoFit/>
          </a:bodyPr>
          <a:lstStyle/>
          <a:p>
            <a:pPr algn="r"/>
            <a:r>
              <a:rPr lang="en-US" sz="700" b="1" dirty="0">
                <a:solidFill>
                  <a:srgbClr val="FF0000"/>
                </a:solidFill>
              </a:rPr>
              <a:t>CODEX</a:t>
            </a:r>
          </a:p>
        </p:txBody>
      </p:sp>
      <p:sp>
        <p:nvSpPr>
          <p:cNvPr id="9" name="Rectangle 8"/>
          <p:cNvSpPr/>
          <p:nvPr/>
        </p:nvSpPr>
        <p:spPr bwMode="auto">
          <a:xfrm>
            <a:off x="381000" y="802637"/>
            <a:ext cx="4535788" cy="2397763"/>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1" name="Rectangle 10"/>
          <p:cNvSpPr/>
          <p:nvPr/>
        </p:nvSpPr>
        <p:spPr bwMode="auto">
          <a:xfrm>
            <a:off x="4953000" y="809309"/>
            <a:ext cx="3886200" cy="2391091"/>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99631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29686" y="49591"/>
            <a:ext cx="7929243" cy="688125"/>
          </a:xfrm>
        </p:spPr>
        <p:txBody>
          <a:bodyPr>
            <a:noAutofit/>
          </a:bodyPr>
          <a:lstStyle/>
          <a:p>
            <a:pPr eaLnBrk="1" hangingPunct="1"/>
            <a:r>
              <a:rPr lang="en-US" sz="2200" b="1" dirty="0">
                <a:latin typeface="+mn-lt"/>
              </a:rPr>
              <a:t>CODEX Will Provide Breakthrough Science Capability </a:t>
            </a:r>
            <a:endParaRPr lang="en-US" sz="2200" b="1" u="sng" dirty="0">
              <a:latin typeface="+mn-lt"/>
            </a:endParaRPr>
          </a:p>
        </p:txBody>
      </p:sp>
      <p:sp>
        <p:nvSpPr>
          <p:cNvPr id="3075" name="Content Placeholder 2"/>
          <p:cNvSpPr>
            <a:spLocks noGrp="1"/>
          </p:cNvSpPr>
          <p:nvPr>
            <p:ph idx="1"/>
          </p:nvPr>
        </p:nvSpPr>
        <p:spPr>
          <a:xfrm>
            <a:off x="304799" y="822669"/>
            <a:ext cx="6121327" cy="2152351"/>
          </a:xfrm>
        </p:spPr>
        <p:txBody>
          <a:bodyPr>
            <a:normAutofit/>
          </a:bodyPr>
          <a:lstStyle/>
          <a:p>
            <a:pPr>
              <a:spcBef>
                <a:spcPts val="600"/>
              </a:spcBef>
            </a:pPr>
            <a:r>
              <a:rPr lang="en-US" sz="1500" dirty="0"/>
              <a:t>Currently white light coronagraph images provide electron density</a:t>
            </a:r>
          </a:p>
          <a:p>
            <a:pPr marL="400050" indent="-285750">
              <a:spcBef>
                <a:spcPts val="600"/>
              </a:spcBef>
              <a:defRPr/>
            </a:pPr>
            <a:r>
              <a:rPr lang="en-US" sz="1500" dirty="0"/>
              <a:t>CODEX will use spectral information to also determine temperature and flow velocity. Allows fast and slow solar wind models to be tested.</a:t>
            </a:r>
          </a:p>
          <a:p>
            <a:pPr indent="-228600">
              <a:spcBef>
                <a:spcPts val="600"/>
              </a:spcBef>
              <a:defRPr/>
            </a:pPr>
            <a:r>
              <a:rPr lang="en-US" sz="1500" dirty="0"/>
              <a:t>Enhances Parker Solar Probe and Solar Orbiter science</a:t>
            </a:r>
          </a:p>
          <a:p>
            <a:pPr indent="-228600">
              <a:spcBef>
                <a:spcPts val="600"/>
              </a:spcBef>
              <a:defRPr/>
            </a:pPr>
            <a:r>
              <a:rPr lang="en-US" sz="1500" dirty="0"/>
              <a:t>Provides Space Weather relevant data – Coronal Mass Ejections (CMEs)</a:t>
            </a:r>
          </a:p>
        </p:txBody>
      </p:sp>
      <p:grpSp>
        <p:nvGrpSpPr>
          <p:cNvPr id="2" name="Group 16"/>
          <p:cNvGrpSpPr>
            <a:grpSpLocks/>
          </p:cNvGrpSpPr>
          <p:nvPr/>
        </p:nvGrpSpPr>
        <p:grpSpPr bwMode="auto">
          <a:xfrm>
            <a:off x="6426126" y="837151"/>
            <a:ext cx="1905074" cy="1538654"/>
            <a:chOff x="5029200" y="1219200"/>
            <a:chExt cx="3137697" cy="2495138"/>
          </a:xfrm>
        </p:grpSpPr>
        <p:pic>
          <p:nvPicPr>
            <p:cNvPr id="3084" name="Picture 12" descr="Ecl2001_dd_cor_cu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1219200"/>
              <a:ext cx="3137697" cy="2468880"/>
            </a:xfrm>
            <a:prstGeom prst="rect">
              <a:avLst/>
            </a:prstGeom>
            <a:noFill/>
            <a:ln w="9525">
              <a:noFill/>
              <a:miter lim="800000"/>
              <a:headEnd/>
              <a:tailEnd/>
            </a:ln>
          </p:spPr>
        </p:pic>
        <p:sp>
          <p:nvSpPr>
            <p:cNvPr id="3085" name="TextBox 13"/>
            <p:cNvSpPr txBox="1">
              <a:spLocks noChangeArrowheads="1"/>
            </p:cNvSpPr>
            <p:nvPr/>
          </p:nvSpPr>
          <p:spPr bwMode="auto">
            <a:xfrm>
              <a:off x="5707511" y="2965685"/>
              <a:ext cx="2293488" cy="748653"/>
            </a:xfrm>
            <a:prstGeom prst="rect">
              <a:avLst/>
            </a:prstGeom>
            <a:noFill/>
            <a:ln w="9525">
              <a:noFill/>
              <a:miter lim="800000"/>
              <a:headEnd/>
              <a:tailEnd/>
            </a:ln>
          </p:spPr>
          <p:txBody>
            <a:bodyPr wrap="square">
              <a:spAutoFit/>
            </a:bodyPr>
            <a:lstStyle/>
            <a:p>
              <a:r>
                <a:rPr lang="en-US" dirty="0">
                  <a:solidFill>
                    <a:schemeClr val="bg1"/>
                  </a:solidFill>
                </a:rPr>
                <a:t>Density</a:t>
              </a:r>
            </a:p>
          </p:txBody>
        </p:sp>
      </p:grpSp>
      <p:grpSp>
        <p:nvGrpSpPr>
          <p:cNvPr id="3" name="Group 18"/>
          <p:cNvGrpSpPr>
            <a:grpSpLocks/>
          </p:cNvGrpSpPr>
          <p:nvPr/>
        </p:nvGrpSpPr>
        <p:grpSpPr bwMode="auto">
          <a:xfrm>
            <a:off x="6750715" y="4011882"/>
            <a:ext cx="2219456" cy="1738992"/>
            <a:chOff x="2971800" y="3657600"/>
            <a:chExt cx="3137697" cy="2468880"/>
          </a:xfrm>
        </p:grpSpPr>
        <p:pic>
          <p:nvPicPr>
            <p:cNvPr id="3082" name="Picture 11" descr="Ecl2001_dd_cor_cut_Fake Temp.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1800" y="3657600"/>
              <a:ext cx="3137697" cy="2468880"/>
            </a:xfrm>
            <a:prstGeom prst="rect">
              <a:avLst/>
            </a:prstGeom>
            <a:noFill/>
            <a:ln w="9525">
              <a:noFill/>
              <a:miter lim="800000"/>
              <a:headEnd/>
              <a:tailEnd/>
            </a:ln>
          </p:spPr>
        </p:pic>
        <p:sp>
          <p:nvSpPr>
            <p:cNvPr id="3083" name="TextBox 14"/>
            <p:cNvSpPr txBox="1">
              <a:spLocks noChangeArrowheads="1"/>
            </p:cNvSpPr>
            <p:nvPr/>
          </p:nvSpPr>
          <p:spPr bwMode="auto">
            <a:xfrm>
              <a:off x="2971800" y="5426453"/>
              <a:ext cx="2686280" cy="655435"/>
            </a:xfrm>
            <a:prstGeom prst="rect">
              <a:avLst/>
            </a:prstGeom>
            <a:noFill/>
            <a:ln w="9525">
              <a:noFill/>
              <a:miter lim="800000"/>
              <a:headEnd/>
              <a:tailEnd/>
            </a:ln>
          </p:spPr>
          <p:txBody>
            <a:bodyPr wrap="square">
              <a:spAutoFit/>
            </a:bodyPr>
            <a:lstStyle/>
            <a:p>
              <a:r>
                <a:rPr lang="en-US" dirty="0">
                  <a:solidFill>
                    <a:schemeClr val="bg1"/>
                  </a:solidFill>
                </a:rPr>
                <a:t>Temperature</a:t>
              </a:r>
            </a:p>
          </p:txBody>
        </p:sp>
      </p:grpSp>
      <p:grpSp>
        <p:nvGrpSpPr>
          <p:cNvPr id="4" name="Group 17"/>
          <p:cNvGrpSpPr>
            <a:grpSpLocks/>
          </p:cNvGrpSpPr>
          <p:nvPr/>
        </p:nvGrpSpPr>
        <p:grpSpPr bwMode="auto">
          <a:xfrm>
            <a:off x="7120106" y="2356605"/>
            <a:ext cx="1850065" cy="1557854"/>
            <a:chOff x="5334000" y="2362200"/>
            <a:chExt cx="3137697" cy="2616870"/>
          </a:xfrm>
        </p:grpSpPr>
        <p:pic>
          <p:nvPicPr>
            <p:cNvPr id="3080" name="Picture 10" descr="Ecl2001_dd_cor_cut_Fake Velocity.bmp"/>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0" y="2362200"/>
              <a:ext cx="3137697" cy="2468880"/>
            </a:xfrm>
            <a:prstGeom prst="rect">
              <a:avLst/>
            </a:prstGeom>
            <a:noFill/>
            <a:ln w="9525">
              <a:noFill/>
              <a:miter lim="800000"/>
              <a:headEnd/>
              <a:tailEnd/>
            </a:ln>
          </p:spPr>
        </p:pic>
        <p:sp>
          <p:nvSpPr>
            <p:cNvPr id="3081" name="TextBox 15"/>
            <p:cNvSpPr txBox="1">
              <a:spLocks noChangeArrowheads="1"/>
            </p:cNvSpPr>
            <p:nvPr/>
          </p:nvSpPr>
          <p:spPr bwMode="auto">
            <a:xfrm>
              <a:off x="5513131" y="4203569"/>
              <a:ext cx="2716468" cy="775501"/>
            </a:xfrm>
            <a:prstGeom prst="rect">
              <a:avLst/>
            </a:prstGeom>
            <a:noFill/>
            <a:ln w="9525">
              <a:noFill/>
              <a:miter lim="800000"/>
              <a:headEnd/>
              <a:tailEnd/>
            </a:ln>
          </p:spPr>
          <p:txBody>
            <a:bodyPr wrap="square">
              <a:spAutoFit/>
            </a:bodyPr>
            <a:lstStyle/>
            <a:p>
              <a:r>
                <a:rPr lang="en-US" dirty="0">
                  <a:solidFill>
                    <a:schemeClr val="bg1"/>
                  </a:solidFill>
                </a:rPr>
                <a:t>Velocity</a:t>
              </a:r>
            </a:p>
          </p:txBody>
        </p:sp>
      </p:grpSp>
      <p:sp>
        <p:nvSpPr>
          <p:cNvPr id="5" name="Rectangle 4">
            <a:extLst>
              <a:ext uri="{FF2B5EF4-FFF2-40B4-BE49-F238E27FC236}">
                <a16:creationId xmlns:a16="http://schemas.microsoft.com/office/drawing/2014/main" xmlns="" id="{33A9AA22-C85D-1C40-8263-EB5934C3A6C6}"/>
              </a:ext>
            </a:extLst>
          </p:cNvPr>
          <p:cNvSpPr/>
          <p:nvPr/>
        </p:nvSpPr>
        <p:spPr>
          <a:xfrm>
            <a:off x="142984" y="4689604"/>
            <a:ext cx="6694983" cy="1646605"/>
          </a:xfrm>
          <a:prstGeom prst="rect">
            <a:avLst/>
          </a:prstGeom>
        </p:spPr>
        <p:txBody>
          <a:bodyPr wrap="square">
            <a:spAutoFit/>
          </a:bodyPr>
          <a:lstStyle/>
          <a:p>
            <a:pPr marL="214313" indent="-214313">
              <a:spcBef>
                <a:spcPts val="600"/>
              </a:spcBef>
              <a:buFont typeface="Arial" panose="020B0604020202020204" pitchFamily="34" charset="0"/>
              <a:buChar char="•"/>
            </a:pPr>
            <a:r>
              <a:rPr lang="en-US" sz="1600" dirty="0">
                <a:solidFill>
                  <a:srgbClr val="004990"/>
                </a:solidFill>
                <a:latin typeface="Arial" panose="020B0604020202020204" pitchFamily="34" charset="0"/>
                <a:cs typeface="Arial" panose="020B0604020202020204" pitchFamily="34" charset="0"/>
              </a:rPr>
              <a:t>A </a:t>
            </a:r>
            <a:r>
              <a:rPr lang="en-US" sz="1600" b="1" i="1" dirty="0">
                <a:solidFill>
                  <a:srgbClr val="004990"/>
                </a:solidFill>
                <a:latin typeface="Arial" panose="020B0604020202020204" pitchFamily="34" charset="0"/>
                <a:cs typeface="Arial" panose="020B0604020202020204" pitchFamily="34" charset="0"/>
              </a:rPr>
              <a:t>crucial gap </a:t>
            </a:r>
            <a:r>
              <a:rPr lang="en-US" sz="1600" dirty="0">
                <a:solidFill>
                  <a:srgbClr val="004990"/>
                </a:solidFill>
                <a:latin typeface="Arial" panose="020B0604020202020204" pitchFamily="34" charset="0"/>
                <a:cs typeface="Arial" panose="020B0604020202020204" pitchFamily="34" charset="0"/>
              </a:rPr>
              <a:t>in the information on the physical conditions in the solar wind acceleration region (~3-10 R</a:t>
            </a:r>
            <a:r>
              <a:rPr lang="en-US" sz="1600" baseline="-25000" dirty="0">
                <a:solidFill>
                  <a:srgbClr val="004990"/>
                </a:solidFill>
                <a:latin typeface="Arial" panose="020B0604020202020204" pitchFamily="34" charset="0"/>
                <a:ea typeface="ＭＳ Ｐゴシック" panose="020B0600070205080204" pitchFamily="34" charset="-128"/>
                <a:cs typeface="Arial" panose="020B0604020202020204" pitchFamily="34" charset="0"/>
              </a:rPr>
              <a:t>☉</a:t>
            </a:r>
            <a:r>
              <a:rPr lang="en-US" sz="1600" dirty="0">
                <a:solidFill>
                  <a:srgbClr val="004990"/>
                </a:solidFill>
                <a:latin typeface="Arial" panose="020B0604020202020204" pitchFamily="34" charset="0"/>
                <a:cs typeface="Arial" panose="020B0604020202020204" pitchFamily="34" charset="0"/>
              </a:rPr>
              <a:t>)</a:t>
            </a:r>
          </a:p>
          <a:p>
            <a:pPr marL="214313" indent="-214313">
              <a:spcBef>
                <a:spcPts val="600"/>
              </a:spcBef>
              <a:buFont typeface="Arial" panose="020B0604020202020204" pitchFamily="34" charset="0"/>
              <a:buChar char="•"/>
            </a:pPr>
            <a:r>
              <a:rPr lang="en-US" sz="1600" dirty="0">
                <a:solidFill>
                  <a:srgbClr val="004990"/>
                </a:solidFill>
                <a:latin typeface="Arial" panose="020B0604020202020204" pitchFamily="34" charset="0"/>
                <a:cs typeface="Arial" panose="020B0604020202020204" pitchFamily="34" charset="0"/>
              </a:rPr>
              <a:t>This new capability of combining simultaneous electron density, temperature, and velocity will be the </a:t>
            </a:r>
            <a:r>
              <a:rPr lang="en-US" sz="1600" b="1" i="1" dirty="0">
                <a:solidFill>
                  <a:srgbClr val="004990"/>
                </a:solidFill>
                <a:latin typeface="Arial" panose="020B0604020202020204" pitchFamily="34" charset="0"/>
                <a:cs typeface="Arial" panose="020B0604020202020204" pitchFamily="34" charset="0"/>
              </a:rPr>
              <a:t>first time all three have ever been measured simultaneously for this FOV, and we will do it globally, nearly daily for 6 months</a:t>
            </a:r>
            <a:r>
              <a:rPr lang="en-US" sz="1600" dirty="0">
                <a:solidFill>
                  <a:srgbClr val="004990"/>
                </a:solidFill>
                <a:latin typeface="Arial" panose="020B0604020202020204" pitchFamily="34" charset="0"/>
                <a:cs typeface="Arial" panose="020B0604020202020204" pitchFamily="34" charset="0"/>
              </a:rPr>
              <a:t>!</a:t>
            </a:r>
          </a:p>
        </p:txBody>
      </p:sp>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B0D1B106-9B78-43E7-9216-5A30474DFCE2}" type="slidenum">
              <a:rPr lang="en-US" smtClean="0"/>
              <a:pPr/>
              <a:t>5</a:t>
            </a:fld>
            <a:endParaRPr lang="en-US" dirty="0"/>
          </a:p>
        </p:txBody>
      </p:sp>
      <p:pic>
        <p:nvPicPr>
          <p:cNvPr id="10" name="Picture 9">
            <a:extLst>
              <a:ext uri="{FF2B5EF4-FFF2-40B4-BE49-F238E27FC236}">
                <a16:creationId xmlns:a16="http://schemas.microsoft.com/office/drawing/2014/main" xmlns="" id="{B58346E7-BB48-E64A-9A85-D495AA13A6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200" y="2690416"/>
            <a:ext cx="2487983" cy="2082963"/>
          </a:xfrm>
          <a:prstGeom prst="rect">
            <a:avLst/>
          </a:prstGeom>
        </p:spPr>
      </p:pic>
      <p:pic>
        <p:nvPicPr>
          <p:cNvPr id="12" name="Picture 11">
            <a:extLst>
              <a:ext uri="{FF2B5EF4-FFF2-40B4-BE49-F238E27FC236}">
                <a16:creationId xmlns:a16="http://schemas.microsoft.com/office/drawing/2014/main" xmlns="" id="{5329FF08-675C-0A4F-A968-2E2251BE41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95479" y="2689584"/>
            <a:ext cx="2424321" cy="2029664"/>
          </a:xfrm>
          <a:prstGeom prst="rect">
            <a:avLst/>
          </a:prstGeom>
        </p:spPr>
      </p:pic>
    </p:spTree>
    <p:extLst>
      <p:ext uri="{BB962C8B-B14F-4D97-AF65-F5344CB8AC3E}">
        <p14:creationId xmlns:p14="http://schemas.microsoft.com/office/powerpoint/2010/main" val="2793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6433" y="3467976"/>
            <a:ext cx="3229477" cy="2018424"/>
          </a:xfrm>
          <a:prstGeom prst="rect">
            <a:avLst/>
          </a:prstGeom>
          <a:ln>
            <a:solidFill>
              <a:schemeClr val="tx1"/>
            </a:solidFill>
          </a:ln>
        </p:spPr>
      </p:pic>
      <p:sp>
        <p:nvSpPr>
          <p:cNvPr id="4" name="Title 3"/>
          <p:cNvSpPr>
            <a:spLocks noGrp="1"/>
          </p:cNvSpPr>
          <p:nvPr>
            <p:ph type="title"/>
          </p:nvPr>
        </p:nvSpPr>
        <p:spPr>
          <a:xfrm>
            <a:off x="658680" y="103265"/>
            <a:ext cx="7826647" cy="624133"/>
          </a:xfrm>
        </p:spPr>
        <p:txBody>
          <a:bodyPr>
            <a:noAutofit/>
          </a:bodyPr>
          <a:lstStyle/>
          <a:p>
            <a:r>
              <a:rPr lang="en-US" sz="2200" b="1" dirty="0">
                <a:latin typeface="+mn-lt"/>
                <a:cs typeface="Arial" panose="020B0604020202020204" pitchFamily="34" charset="0"/>
              </a:rPr>
              <a:t>Knowledge of the Solar Wind, </a:t>
            </a:r>
            <a:br>
              <a:rPr lang="en-US" sz="2200" b="1" dirty="0">
                <a:latin typeface="+mn-lt"/>
                <a:cs typeface="Arial" panose="020B0604020202020204" pitchFamily="34" charset="0"/>
              </a:rPr>
            </a:br>
            <a:r>
              <a:rPr lang="en-US" sz="2200" b="1" dirty="0">
                <a:latin typeface="+mn-lt"/>
                <a:cs typeface="Arial" panose="020B0604020202020204" pitchFamily="34" charset="0"/>
              </a:rPr>
              <a:t>Fundamental to All of </a:t>
            </a:r>
            <a:r>
              <a:rPr lang="en-US" sz="2200" b="1" dirty="0" err="1">
                <a:latin typeface="+mn-lt"/>
                <a:cs typeface="Arial" panose="020B0604020202020204" pitchFamily="34" charset="0"/>
              </a:rPr>
              <a:t>Heliophysics</a:t>
            </a:r>
            <a:r>
              <a:rPr lang="en-US" sz="2200" b="1" dirty="0">
                <a:latin typeface="+mn-lt"/>
                <a:cs typeface="Arial" panose="020B0604020202020204" pitchFamily="34" charset="0"/>
              </a:rPr>
              <a:t>…Provided by CODEX</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400" y="3124200"/>
            <a:ext cx="1600200" cy="1600200"/>
          </a:xfrm>
          <a:prstGeom prst="rect">
            <a:avLst/>
          </a:prstGeom>
        </p:spPr>
      </p:pic>
      <p:sp>
        <p:nvSpPr>
          <p:cNvPr id="6" name="Right Arrow 5"/>
          <p:cNvSpPr/>
          <p:nvPr/>
        </p:nvSpPr>
        <p:spPr>
          <a:xfrm>
            <a:off x="2579914" y="38100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10319" y="4724400"/>
            <a:ext cx="1528083" cy="1077218"/>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Lo-Res LOS </a:t>
            </a:r>
            <a:r>
              <a:rPr lang="en-US" sz="1600" dirty="0" err="1">
                <a:latin typeface="Arial" panose="020B0604020202020204" pitchFamily="34" charset="0"/>
                <a:cs typeface="Arial" panose="020B0604020202020204" pitchFamily="34" charset="0"/>
              </a:rPr>
              <a:t>Magnetogram</a:t>
            </a:r>
            <a:r>
              <a:rPr lang="en-US" sz="1600" dirty="0">
                <a:latin typeface="Arial" panose="020B0604020202020204" pitchFamily="34" charset="0"/>
                <a:cs typeface="Arial" panose="020B0604020202020204" pitchFamily="34" charset="0"/>
              </a:rPr>
              <a:t> for last full rotation</a:t>
            </a:r>
          </a:p>
        </p:txBody>
      </p:sp>
      <p:sp>
        <p:nvSpPr>
          <p:cNvPr id="8" name="Rectangle 7"/>
          <p:cNvSpPr/>
          <p:nvPr/>
        </p:nvSpPr>
        <p:spPr>
          <a:xfrm>
            <a:off x="2890156" y="3259300"/>
            <a:ext cx="1143000" cy="13321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Potential Field Source Surface Model</a:t>
            </a:r>
          </a:p>
        </p:txBody>
      </p:sp>
      <p:sp>
        <p:nvSpPr>
          <p:cNvPr id="9" name="Right Arrow 8"/>
          <p:cNvSpPr/>
          <p:nvPr/>
        </p:nvSpPr>
        <p:spPr>
          <a:xfrm>
            <a:off x="4098470" y="38100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92384" y="3259301"/>
            <a:ext cx="1143000" cy="13321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Wang, </a:t>
            </a:r>
            <a:r>
              <a:rPr lang="en-US" sz="1400" dirty="0" err="1"/>
              <a:t>Sheely</a:t>
            </a:r>
            <a:r>
              <a:rPr lang="en-US" sz="1400" dirty="0"/>
              <a:t>, </a:t>
            </a:r>
            <a:r>
              <a:rPr lang="en-US" sz="1400" dirty="0" err="1"/>
              <a:t>Arge</a:t>
            </a:r>
            <a:r>
              <a:rPr lang="en-US" sz="1400" dirty="0"/>
              <a:t> Model</a:t>
            </a:r>
          </a:p>
        </p:txBody>
      </p:sp>
      <p:sp>
        <p:nvSpPr>
          <p:cNvPr id="11" name="Right Arrow 10"/>
          <p:cNvSpPr/>
          <p:nvPr/>
        </p:nvSpPr>
        <p:spPr>
          <a:xfrm>
            <a:off x="5561095" y="4360816"/>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555721" y="5597782"/>
            <a:ext cx="1676400"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ENLIL Solar Wind Model</a:t>
            </a:r>
          </a:p>
        </p:txBody>
      </p:sp>
      <p:sp>
        <p:nvSpPr>
          <p:cNvPr id="2" name="TextBox 1"/>
          <p:cNvSpPr txBox="1"/>
          <p:nvPr/>
        </p:nvSpPr>
        <p:spPr>
          <a:xfrm>
            <a:off x="4408712" y="4646859"/>
            <a:ext cx="1126670"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At source surface</a:t>
            </a:r>
          </a:p>
        </p:txBody>
      </p:sp>
      <p:sp>
        <p:nvSpPr>
          <p:cNvPr id="3" name="Right Brace 2"/>
          <p:cNvSpPr/>
          <p:nvPr/>
        </p:nvSpPr>
        <p:spPr>
          <a:xfrm rot="16200000">
            <a:off x="3087358" y="676172"/>
            <a:ext cx="318405" cy="457765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159115" y="1441081"/>
            <a:ext cx="4376267" cy="132343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u="sng" dirty="0"/>
              <a:t>Current State-of-the-Art</a:t>
            </a:r>
          </a:p>
          <a:p>
            <a:r>
              <a:rPr lang="en-US" sz="1400" dirty="0"/>
              <a:t>Surface </a:t>
            </a:r>
            <a:r>
              <a:rPr lang="en-US" sz="1400" dirty="0" err="1"/>
              <a:t>magnetograms</a:t>
            </a:r>
            <a:r>
              <a:rPr lang="en-US" sz="1400" dirty="0"/>
              <a:t> input into a </a:t>
            </a:r>
            <a:r>
              <a:rPr lang="en-US" sz="1400" u="sng" dirty="0"/>
              <a:t>model</a:t>
            </a:r>
            <a:r>
              <a:rPr lang="en-US" sz="1400" dirty="0"/>
              <a:t>, results are then used in an </a:t>
            </a:r>
            <a:r>
              <a:rPr lang="en-US" sz="1400" u="sng" dirty="0"/>
              <a:t>empirical correlation</a:t>
            </a:r>
            <a:r>
              <a:rPr lang="en-US" sz="1400" dirty="0"/>
              <a:t> to estimate the solar wind speed near the Sun  </a:t>
            </a:r>
          </a:p>
          <a:p>
            <a:endParaRPr lang="en-US" sz="1400" dirty="0"/>
          </a:p>
        </p:txBody>
      </p:sp>
      <p:grpSp>
        <p:nvGrpSpPr>
          <p:cNvPr id="19" name="Group 18"/>
          <p:cNvGrpSpPr/>
          <p:nvPr/>
        </p:nvGrpSpPr>
        <p:grpSpPr>
          <a:xfrm>
            <a:off x="319308" y="1423886"/>
            <a:ext cx="5241787" cy="4772228"/>
            <a:chOff x="326253" y="1538186"/>
            <a:chExt cx="5241787" cy="4772228"/>
          </a:xfrm>
        </p:grpSpPr>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440" y="1538186"/>
              <a:ext cx="4800600" cy="4772228"/>
            </a:xfrm>
            <a:prstGeom prst="rect">
              <a:avLst/>
            </a:prstGeom>
          </p:spPr>
        </p:pic>
        <p:sp>
          <p:nvSpPr>
            <p:cNvPr id="18" name="TextBox 17"/>
            <p:cNvSpPr txBox="1"/>
            <p:nvPr/>
          </p:nvSpPr>
          <p:spPr>
            <a:xfrm>
              <a:off x="326253" y="2374485"/>
              <a:ext cx="2286000" cy="1631216"/>
            </a:xfrm>
            <a:prstGeom prst="rect">
              <a:avLst/>
            </a:prstGeom>
            <a:solidFill>
              <a:schemeClr val="accent1">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t>CODEX will provide  solar wind speed </a:t>
              </a:r>
              <a:r>
                <a:rPr lang="en-US" sz="2000" u="sng" dirty="0"/>
                <a:t>data</a:t>
              </a:r>
              <a:r>
                <a:rPr lang="en-US" sz="2000" dirty="0"/>
                <a:t> for input into models like ENLIL</a:t>
              </a:r>
            </a:p>
          </p:txBody>
        </p:sp>
      </p:grpSp>
      <p:sp>
        <p:nvSpPr>
          <p:cNvPr id="21" name="Content Placeholder 19"/>
          <p:cNvSpPr txBox="1">
            <a:spLocks/>
          </p:cNvSpPr>
          <p:nvPr/>
        </p:nvSpPr>
        <p:spPr>
          <a:xfrm>
            <a:off x="5796433" y="1430253"/>
            <a:ext cx="3219871" cy="1922549"/>
          </a:xfrm>
          <a:prstGeom prst="rect">
            <a:avLst/>
          </a:prstGeom>
          <a:solidFill>
            <a:schemeClr val="accent1">
              <a:lumMod val="20000"/>
              <a:lumOff val="80000"/>
            </a:schemeClr>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In addition, very few observations of the solar wind outside of Earth orbital plane exist. CODEX will observe high latitude solar wind every day</a:t>
            </a:r>
          </a:p>
          <a:p>
            <a:pPr marL="0" indent="0">
              <a:buNone/>
            </a:pPr>
            <a:endParaRPr lang="en-US" sz="1800" dirty="0"/>
          </a:p>
        </p:txBody>
      </p:sp>
      <p:cxnSp>
        <p:nvCxnSpPr>
          <p:cNvPr id="23" name="Straight Arrow Connector 22"/>
          <p:cNvCxnSpPr/>
          <p:nvPr/>
        </p:nvCxnSpPr>
        <p:spPr>
          <a:xfrm flipH="1">
            <a:off x="4572004" y="2119996"/>
            <a:ext cx="1224429" cy="603251"/>
          </a:xfrm>
          <a:prstGeom prst="straightConnector1">
            <a:avLst/>
          </a:prstGeom>
          <a:ln w="444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31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9FB577-189E-E44B-9437-ECC8907A516D}"/>
              </a:ext>
            </a:extLst>
          </p:cNvPr>
          <p:cNvSpPr>
            <a:spLocks noGrp="1"/>
          </p:cNvSpPr>
          <p:nvPr>
            <p:ph type="title"/>
          </p:nvPr>
        </p:nvSpPr>
        <p:spPr/>
        <p:txBody>
          <a:bodyPr/>
          <a:lstStyle/>
          <a:p>
            <a:r>
              <a:rPr lang="en-US" sz="2800" dirty="0" smtClean="0"/>
              <a:t>Science </a:t>
            </a:r>
            <a:r>
              <a:rPr lang="en-US" sz="2800" dirty="0"/>
              <a:t>Traceability Matrix</a:t>
            </a:r>
          </a:p>
        </p:txBody>
      </p:sp>
      <p:graphicFrame>
        <p:nvGraphicFramePr>
          <p:cNvPr id="4" name="Content Placeholder 3">
            <a:extLst>
              <a:ext uri="{FF2B5EF4-FFF2-40B4-BE49-F238E27FC236}">
                <a16:creationId xmlns:a16="http://schemas.microsoft.com/office/drawing/2014/main" xmlns="" id="{2E6218E7-1704-EC4B-B128-16731A4EABB7}"/>
              </a:ext>
            </a:extLst>
          </p:cNvPr>
          <p:cNvGraphicFramePr>
            <a:graphicFrameLocks noGrp="1"/>
          </p:cNvGraphicFramePr>
          <p:nvPr>
            <p:ph idx="1"/>
            <p:extLst/>
          </p:nvPr>
        </p:nvGraphicFramePr>
        <p:xfrm>
          <a:off x="304800" y="792024"/>
          <a:ext cx="8382002" cy="5913576"/>
        </p:xfrm>
        <a:graphic>
          <a:graphicData uri="http://schemas.openxmlformats.org/drawingml/2006/table">
            <a:tbl>
              <a:tblPr>
                <a:tableStyleId>{8A107856-5554-42FB-B03E-39F5DBC370BA}</a:tableStyleId>
              </a:tblPr>
              <a:tblGrid>
                <a:gridCol w="1670091">
                  <a:extLst>
                    <a:ext uri="{9D8B030D-6E8A-4147-A177-3AD203B41FA5}">
                      <a16:colId xmlns:a16="http://schemas.microsoft.com/office/drawing/2014/main" xmlns="" val="4204385490"/>
                    </a:ext>
                  </a:extLst>
                </a:gridCol>
                <a:gridCol w="1076281">
                  <a:extLst>
                    <a:ext uri="{9D8B030D-6E8A-4147-A177-3AD203B41FA5}">
                      <a16:colId xmlns:a16="http://schemas.microsoft.com/office/drawing/2014/main" xmlns="" val="316048178"/>
                    </a:ext>
                  </a:extLst>
                </a:gridCol>
                <a:gridCol w="1076281">
                  <a:extLst>
                    <a:ext uri="{9D8B030D-6E8A-4147-A177-3AD203B41FA5}">
                      <a16:colId xmlns:a16="http://schemas.microsoft.com/office/drawing/2014/main" xmlns="" val="3833065817"/>
                    </a:ext>
                  </a:extLst>
                </a:gridCol>
                <a:gridCol w="1670091">
                  <a:extLst>
                    <a:ext uri="{9D8B030D-6E8A-4147-A177-3AD203B41FA5}">
                      <a16:colId xmlns:a16="http://schemas.microsoft.com/office/drawing/2014/main" xmlns="" val="1208527193"/>
                    </a:ext>
                  </a:extLst>
                </a:gridCol>
                <a:gridCol w="1670091">
                  <a:extLst>
                    <a:ext uri="{9D8B030D-6E8A-4147-A177-3AD203B41FA5}">
                      <a16:colId xmlns:a16="http://schemas.microsoft.com/office/drawing/2014/main" xmlns="" val="937014818"/>
                    </a:ext>
                  </a:extLst>
                </a:gridCol>
                <a:gridCol w="1219167">
                  <a:extLst>
                    <a:ext uri="{9D8B030D-6E8A-4147-A177-3AD203B41FA5}">
                      <a16:colId xmlns:a16="http://schemas.microsoft.com/office/drawing/2014/main" xmlns="" val="219670094"/>
                    </a:ext>
                  </a:extLst>
                </a:gridCol>
              </a:tblGrid>
              <a:tr h="143691">
                <a:tc rowSpan="2">
                  <a:txBody>
                    <a:bodyPr/>
                    <a:lstStyle/>
                    <a:p>
                      <a:pPr algn="ctr" fontAlgn="ctr"/>
                      <a:r>
                        <a:rPr lang="en-US" sz="1100" u="none" strike="noStrike" dirty="0">
                          <a:effectLst/>
                        </a:rPr>
                        <a:t>Science Goal </a:t>
                      </a:r>
                      <a:endParaRPr lang="en-US" sz="1100" b="0" i="0" u="none" strike="noStrike" dirty="0">
                        <a:solidFill>
                          <a:srgbClr val="000000"/>
                        </a:solidFill>
                        <a:effectLst/>
                        <a:latin typeface="Calibri" panose="020F0502020204030204" pitchFamily="34" charset="0"/>
                      </a:endParaRPr>
                    </a:p>
                  </a:txBody>
                  <a:tcPr marL="7185" marR="7185" marT="7185" marB="0" anchor="ctr"/>
                </a:tc>
                <a:tc rowSpan="2">
                  <a:txBody>
                    <a:bodyPr/>
                    <a:lstStyle/>
                    <a:p>
                      <a:pPr algn="ctr" fontAlgn="ctr"/>
                      <a:r>
                        <a:rPr lang="en-US" sz="1100" u="none" strike="noStrike" dirty="0">
                          <a:effectLst/>
                        </a:rPr>
                        <a:t>Science Objectives</a:t>
                      </a:r>
                      <a:endParaRPr lang="en-US" sz="1100" b="0" i="0" u="none" strike="noStrike" dirty="0">
                        <a:solidFill>
                          <a:srgbClr val="000000"/>
                        </a:solidFill>
                        <a:effectLst/>
                        <a:latin typeface="Calibri" panose="020F0502020204030204" pitchFamily="34" charset="0"/>
                      </a:endParaRPr>
                    </a:p>
                  </a:txBody>
                  <a:tcPr marL="7185" marR="7185" marT="7185" marB="0" anchor="ctr"/>
                </a:tc>
                <a:tc gridSpan="2">
                  <a:txBody>
                    <a:bodyPr/>
                    <a:lstStyle/>
                    <a:p>
                      <a:pPr algn="ctr" fontAlgn="ctr"/>
                      <a:r>
                        <a:rPr lang="en-US" sz="1100" u="none" strike="noStrike" dirty="0">
                          <a:effectLst/>
                        </a:rPr>
                        <a:t>Scientific Measurement Requirements</a:t>
                      </a:r>
                      <a:endParaRPr lang="en-US" sz="1100" b="0" i="0" u="none" strike="noStrike" dirty="0">
                        <a:solidFill>
                          <a:srgbClr val="000000"/>
                        </a:solidFill>
                        <a:effectLst/>
                        <a:latin typeface="Calibri" panose="020F0502020204030204" pitchFamily="34" charset="0"/>
                      </a:endParaRPr>
                    </a:p>
                  </a:txBody>
                  <a:tcPr marL="7185" marR="7185" marT="7185" marB="0" anchor="ctr"/>
                </a:tc>
                <a:tc hMerge="1">
                  <a:txBody>
                    <a:bodyPr/>
                    <a:lstStyle/>
                    <a:p>
                      <a:endParaRPr lang="en-US"/>
                    </a:p>
                  </a:txBody>
                  <a:tcPr/>
                </a:tc>
                <a:tc rowSpan="2" gridSpan="2">
                  <a:txBody>
                    <a:bodyPr/>
                    <a:lstStyle/>
                    <a:p>
                      <a:pPr algn="ctr" fontAlgn="ctr"/>
                      <a:r>
                        <a:rPr lang="en-US" sz="1100" u="none" strike="noStrike" dirty="0">
                          <a:effectLst/>
                        </a:rPr>
                        <a:t>Instrument Requirements</a:t>
                      </a:r>
                      <a:endParaRPr lang="en-US" sz="1100" b="0" i="0" u="none" strike="noStrike" dirty="0">
                        <a:solidFill>
                          <a:srgbClr val="000000"/>
                        </a:solidFill>
                        <a:effectLst/>
                        <a:latin typeface="Calibri" panose="020F0502020204030204" pitchFamily="34" charset="0"/>
                      </a:endParaRPr>
                    </a:p>
                  </a:txBody>
                  <a:tcPr marL="7185" marR="7185" marT="7185" marB="0" anchor="ctr"/>
                </a:tc>
                <a:tc rowSpan="2" hMerge="1">
                  <a:txBody>
                    <a:bodyPr/>
                    <a:lstStyle/>
                    <a:p>
                      <a:endParaRPr lang="en-US"/>
                    </a:p>
                  </a:txBody>
                  <a:tcPr/>
                </a:tc>
                <a:extLst>
                  <a:ext uri="{0D108BD9-81ED-4DB2-BD59-A6C34878D82A}">
                    <a16:rowId xmlns:a16="http://schemas.microsoft.com/office/drawing/2014/main" xmlns="" val="1602868094"/>
                  </a:ext>
                </a:extLst>
              </a:tr>
              <a:tr h="143691">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Physical Parameters</a:t>
                      </a:r>
                      <a:endParaRPr lang="en-US" sz="1100" b="0" i="0" u="none" strike="noStrike">
                        <a:solidFill>
                          <a:srgbClr val="000000"/>
                        </a:solidFill>
                        <a:effectLst/>
                        <a:latin typeface="Calibri" panose="020F0502020204030204" pitchFamily="34" charset="0"/>
                      </a:endParaRPr>
                    </a:p>
                  </a:txBody>
                  <a:tcPr marL="7185" marR="7185" marT="7185" marB="0" anchor="ctr"/>
                </a:tc>
                <a:tc>
                  <a:txBody>
                    <a:bodyPr/>
                    <a:lstStyle/>
                    <a:p>
                      <a:pPr algn="ctr" fontAlgn="ctr"/>
                      <a:r>
                        <a:rPr lang="en-US" sz="1100" u="none" strike="noStrike" dirty="0">
                          <a:effectLst/>
                        </a:rPr>
                        <a:t>Observables</a:t>
                      </a:r>
                      <a:endParaRPr lang="en-US" sz="1100" b="0" i="0" u="none" strike="noStrike" dirty="0">
                        <a:solidFill>
                          <a:srgbClr val="000000"/>
                        </a:solidFill>
                        <a:effectLst/>
                        <a:latin typeface="Calibri" panose="020F0502020204030204" pitchFamily="34" charset="0"/>
                      </a:endParaRPr>
                    </a:p>
                  </a:txBody>
                  <a:tcPr marL="7185" marR="7185" marT="7185" marB="0" anchor="ct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996801018"/>
                  </a:ext>
                </a:extLst>
              </a:tr>
              <a:tr h="534053">
                <a:tc rowSpan="6">
                  <a:txBody>
                    <a:bodyPr/>
                    <a:lstStyle/>
                    <a:p>
                      <a:pPr algn="ctr">
                        <a:spcBef>
                          <a:spcPts val="200"/>
                        </a:spcBef>
                      </a:pPr>
                      <a:r>
                        <a:rPr lang="en-US" sz="900" b="1" dirty="0"/>
                        <a:t>What are the sources and acceleration mechanisms of the solar wind? </a:t>
                      </a:r>
                      <a:endParaRPr lang="en-US" sz="900" b="1" dirty="0">
                        <a:ea typeface="ＭＳ Ｐゴシック" panose="020B0600070205080204" pitchFamily="34" charset="-128"/>
                      </a:endParaRPr>
                    </a:p>
                  </a:txBody>
                  <a:tcPr marL="7185" marR="7185" marT="7185" marB="0" anchor="ctr"/>
                </a:tc>
                <a:tc rowSpan="3">
                  <a:txBody>
                    <a:bodyPr/>
                    <a:lstStyle/>
                    <a:p>
                      <a:pPr algn="l" fontAlgn="ctr"/>
                      <a:r>
                        <a:rPr lang="en-US" sz="900" u="none" strike="noStrike" dirty="0">
                          <a:effectLst/>
                        </a:rPr>
                        <a:t> </a:t>
                      </a:r>
                      <a:r>
                        <a:rPr lang="en-US" sz="900" dirty="0"/>
                        <a:t>Are the acceleration profiles different on the sub-structure within streamers or coronal holes?</a:t>
                      </a:r>
                      <a:endParaRPr lang="en-US" sz="900" b="0" i="0" u="none" strike="noStrike" dirty="0">
                        <a:solidFill>
                          <a:srgbClr val="000000"/>
                        </a:solidFill>
                        <a:effectLst/>
                        <a:latin typeface="Calibri" panose="020F0502020204030204" pitchFamily="34" charset="0"/>
                      </a:endParaRPr>
                    </a:p>
                  </a:txBody>
                  <a:tcPr marL="7185" marR="7185" marT="7185" marB="0" anchor="ctr"/>
                </a:tc>
                <a:tc rowSpan="3">
                  <a:txBody>
                    <a:bodyPr/>
                    <a:lstStyle/>
                    <a:p>
                      <a:pPr algn="l" fontAlgn="ctr"/>
                      <a:r>
                        <a:rPr lang="en-US" sz="900" u="none" strike="noStrike" dirty="0">
                          <a:effectLst/>
                        </a:rPr>
                        <a:t>Observe the radial temperature and velocity profile of the solar wind at a range of latitudes</a:t>
                      </a:r>
                      <a:endParaRPr lang="en-US" sz="900" b="0" i="0" u="none" strike="noStrike" dirty="0">
                        <a:solidFill>
                          <a:srgbClr val="000000"/>
                        </a:solidFill>
                        <a:effectLst/>
                        <a:latin typeface="Calibri" panose="020F0502020204030204" pitchFamily="34" charset="0"/>
                      </a:endParaRPr>
                    </a:p>
                  </a:txBody>
                  <a:tcPr marL="7185" marR="7185" marT="7185" marB="0" anchor="ctr"/>
                </a:tc>
                <a:tc rowSpan="2">
                  <a:txBody>
                    <a:bodyPr/>
                    <a:lstStyle/>
                    <a:p>
                      <a:pPr algn="l" fontAlgn="ctr"/>
                      <a:r>
                        <a:rPr lang="en-US" sz="900" u="none" strike="noStrike" dirty="0">
                          <a:effectLst/>
                        </a:rPr>
                        <a:t>A time series of images showing the motion and evolution of electron density structures in the solar wind in total brightness (density), temperature, and velocity structures from the tops of streamers out near the sonic point</a:t>
                      </a:r>
                      <a:endParaRPr lang="en-US" sz="900" b="0" i="0" u="none" strike="noStrike" dirty="0">
                        <a:solidFill>
                          <a:srgbClr val="000000"/>
                        </a:solidFill>
                        <a:effectLst/>
                        <a:latin typeface="Calibri" panose="020F0502020204030204" pitchFamily="34" charset="0"/>
                      </a:endParaRPr>
                    </a:p>
                  </a:txBody>
                  <a:tcPr marL="7185" marR="7185" marT="7185" marB="0" anchor="ctr"/>
                </a:tc>
                <a:tc>
                  <a:txBody>
                    <a:bodyPr/>
                    <a:lstStyle/>
                    <a:p>
                      <a:pPr algn="l" fontAlgn="ctr"/>
                      <a:r>
                        <a:rPr lang="en-US" sz="1100" u="none" strike="noStrike" dirty="0">
                          <a:effectLst/>
                        </a:rPr>
                        <a:t>Field of View (FOV)</a:t>
                      </a:r>
                      <a:endParaRPr lang="en-US" sz="1100" b="0" i="0" u="none" strike="noStrike" dirty="0">
                        <a:solidFill>
                          <a:srgbClr val="000000"/>
                        </a:solidFill>
                        <a:effectLst/>
                        <a:latin typeface="Calibri" panose="020F0502020204030204" pitchFamily="34" charset="0"/>
                      </a:endParaRPr>
                    </a:p>
                  </a:txBody>
                  <a:tcPr marL="7185" marR="7185" marT="7185" marB="0" anchor="ctr"/>
                </a:tc>
                <a:tc>
                  <a:txBody>
                    <a:bodyPr/>
                    <a:lstStyle/>
                    <a:p>
                      <a:pPr algn="l" fontAlgn="ctr"/>
                      <a:r>
                        <a:rPr lang="en-US" sz="1100" u="none" strike="noStrike" dirty="0">
                          <a:effectLst/>
                        </a:rPr>
                        <a:t> 3-12 R</a:t>
                      </a:r>
                      <a:r>
                        <a:rPr lang="en-US" sz="1100" baseline="-25000" dirty="0"/>
                        <a:t>☉</a:t>
                      </a:r>
                      <a:endParaRPr lang="en-US" sz="1100" b="0" i="0" u="none" strike="noStrike" dirty="0">
                        <a:solidFill>
                          <a:srgbClr val="000000"/>
                        </a:solidFill>
                        <a:effectLst/>
                        <a:latin typeface="Calibri" panose="020F0502020204030204" pitchFamily="34" charset="0"/>
                      </a:endParaRPr>
                    </a:p>
                  </a:txBody>
                  <a:tcPr marL="7185" marR="7185" marT="7185" marB="0" anchor="ctr"/>
                </a:tc>
                <a:extLst>
                  <a:ext uri="{0D108BD9-81ED-4DB2-BD59-A6C34878D82A}">
                    <a16:rowId xmlns:a16="http://schemas.microsoft.com/office/drawing/2014/main" xmlns="" val="3714819143"/>
                  </a:ext>
                </a:extLst>
              </a:tr>
              <a:tr h="6250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900" u="none" strike="noStrike">
                          <a:effectLst/>
                        </a:rPr>
                        <a:t>Image Cadence</a:t>
                      </a:r>
                      <a:endParaRPr lang="en-US" sz="900" b="0" i="0" u="none" strike="noStrike">
                        <a:solidFill>
                          <a:srgbClr val="000000"/>
                        </a:solidFill>
                        <a:effectLst/>
                        <a:latin typeface="Calibri" panose="020F0502020204030204" pitchFamily="34" charset="0"/>
                      </a:endParaRPr>
                    </a:p>
                  </a:txBody>
                  <a:tcPr marL="7185" marR="7185" marT="7185" marB="0" anchor="ctr"/>
                </a:tc>
                <a:tc>
                  <a:txBody>
                    <a:bodyPr/>
                    <a:lstStyle/>
                    <a:p>
                      <a:pPr algn="l" fontAlgn="ctr"/>
                      <a:r>
                        <a:rPr lang="en-US" sz="900" u="none" strike="noStrike" dirty="0">
                          <a:effectLst/>
                        </a:rPr>
                        <a:t>2 orbits = 3 hours for all measurements using 4 band pass filters</a:t>
                      </a:r>
                      <a:endParaRPr lang="en-US" sz="900" b="0" i="0" u="none" strike="noStrike" dirty="0">
                        <a:solidFill>
                          <a:srgbClr val="000000"/>
                        </a:solidFill>
                        <a:effectLst/>
                        <a:latin typeface="Calibri" panose="020F0502020204030204" pitchFamily="34" charset="0"/>
                      </a:endParaRPr>
                    </a:p>
                  </a:txBody>
                  <a:tcPr marL="7185" marR="7185" marT="7185" marB="0" anchor="ctr"/>
                </a:tc>
                <a:extLst>
                  <a:ext uri="{0D108BD9-81ED-4DB2-BD59-A6C34878D82A}">
                    <a16:rowId xmlns:a16="http://schemas.microsoft.com/office/drawing/2014/main" xmlns="" val="3370745967"/>
                  </a:ext>
                </a:extLst>
              </a:tr>
              <a:tr h="830146">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algn="l" fontAlgn="ctr"/>
                      <a:r>
                        <a:rPr lang="en-US" sz="900" u="none" strike="noStrike" dirty="0">
                          <a:effectLst/>
                        </a:rPr>
                        <a:t>A time series of images showing the evolution of fine scale electron density, temperature, and velocity structures in coronal holes from near the surface to near the sonic point</a:t>
                      </a:r>
                      <a:endParaRPr lang="en-US" sz="900" b="0" i="0" u="none" strike="noStrike" dirty="0">
                        <a:solidFill>
                          <a:srgbClr val="000000"/>
                        </a:solidFill>
                        <a:effectLst/>
                        <a:latin typeface="Calibri" panose="020F0502020204030204" pitchFamily="34" charset="0"/>
                      </a:endParaRPr>
                    </a:p>
                  </a:txBody>
                  <a:tcPr marL="7185" marR="7185" marT="7185" marB="0" anchor="ctr"/>
                </a:tc>
                <a:tc rowSpan="2">
                  <a:txBody>
                    <a:bodyPr/>
                    <a:lstStyle/>
                    <a:p>
                      <a:pPr algn="l" fontAlgn="ctr"/>
                      <a:r>
                        <a:rPr lang="en-US" sz="900" u="none" strike="noStrike" dirty="0">
                          <a:effectLst/>
                        </a:rPr>
                        <a:t>Spatial Resolution</a:t>
                      </a:r>
                      <a:endParaRPr lang="en-US" sz="900" b="0" i="0" u="none" strike="noStrike" dirty="0">
                        <a:solidFill>
                          <a:srgbClr val="000000"/>
                        </a:solidFill>
                        <a:effectLst/>
                        <a:latin typeface="Calibri" panose="020F0502020204030204" pitchFamily="34" charset="0"/>
                      </a:endParaRPr>
                    </a:p>
                  </a:txBody>
                  <a:tcPr marL="7185" marR="7185" marT="7185" marB="0" anchor="ctr"/>
                </a:tc>
                <a:tc rowSpan="2">
                  <a:txBody>
                    <a:bodyPr/>
                    <a:lstStyle/>
                    <a:p>
                      <a:pPr algn="l" fontAlgn="ctr"/>
                      <a:r>
                        <a:rPr lang="en-US" sz="900" u="none" strike="noStrike" baseline="0" dirty="0">
                          <a:effectLst/>
                        </a:rPr>
                        <a:t>30 </a:t>
                      </a:r>
                      <a:r>
                        <a:rPr lang="en-US" sz="900" u="none" strike="noStrike" baseline="0" dirty="0" err="1">
                          <a:effectLst/>
                        </a:rPr>
                        <a:t>arcsec</a:t>
                      </a:r>
                      <a:r>
                        <a:rPr lang="en-US" sz="900" u="none" strike="noStrike" baseline="0" dirty="0">
                          <a:effectLst/>
                        </a:rPr>
                        <a:t> for density</a:t>
                      </a:r>
                    </a:p>
                    <a:p>
                      <a:pPr algn="l" fontAlgn="ctr"/>
                      <a:r>
                        <a:rPr lang="en-US" sz="900" u="none" strike="noStrike" baseline="0" dirty="0">
                          <a:effectLst/>
                        </a:rPr>
                        <a:t>4 </a:t>
                      </a:r>
                      <a:r>
                        <a:rPr lang="en-US" sz="900" u="none" strike="noStrike" baseline="0" dirty="0" err="1">
                          <a:effectLst/>
                        </a:rPr>
                        <a:t>arcmin</a:t>
                      </a:r>
                      <a:r>
                        <a:rPr lang="en-US" sz="900" u="none" strike="noStrike" baseline="0" dirty="0">
                          <a:effectLst/>
                        </a:rPr>
                        <a:t> for temperature</a:t>
                      </a:r>
                    </a:p>
                    <a:p>
                      <a:pPr algn="l" fontAlgn="ctr"/>
                      <a:r>
                        <a:rPr lang="en-US" sz="900" u="none" strike="noStrike" baseline="0" dirty="0">
                          <a:effectLst/>
                        </a:rPr>
                        <a:t>4x10 </a:t>
                      </a:r>
                      <a:r>
                        <a:rPr lang="en-US" sz="900" u="none" strike="noStrike" baseline="0" dirty="0" err="1">
                          <a:effectLst/>
                        </a:rPr>
                        <a:t>arcmin</a:t>
                      </a:r>
                      <a:r>
                        <a:rPr lang="en-US" sz="900" u="none" strike="noStrike" baseline="0" dirty="0">
                          <a:effectLst/>
                        </a:rPr>
                        <a:t> (long direction is radial) for velocity</a:t>
                      </a:r>
                    </a:p>
                    <a:p>
                      <a:pPr algn="l" fontAlgn="ctr"/>
                      <a:endParaRPr lang="en-US" sz="900" b="0" i="0" u="none" strike="noStrike" dirty="0">
                        <a:solidFill>
                          <a:srgbClr val="000000"/>
                        </a:solidFill>
                        <a:effectLst/>
                        <a:latin typeface="Calibri" panose="020F0502020204030204" pitchFamily="34" charset="0"/>
                      </a:endParaRPr>
                    </a:p>
                  </a:txBody>
                  <a:tcPr marL="7185" marR="7185" marT="7185" marB="0" anchor="ctr"/>
                </a:tc>
                <a:extLst>
                  <a:ext uri="{0D108BD9-81ED-4DB2-BD59-A6C34878D82A}">
                    <a16:rowId xmlns:a16="http://schemas.microsoft.com/office/drawing/2014/main" xmlns="" val="10005"/>
                  </a:ext>
                </a:extLst>
              </a:tr>
              <a:tr h="236654">
                <a:tc vMerge="1">
                  <a:txBody>
                    <a:bodyPr/>
                    <a:lstStyle/>
                    <a:p>
                      <a:pPr latinLnBrk="1"/>
                      <a:endParaRPr lang="ko-KR" altLang="en-US"/>
                    </a:p>
                  </a:txBody>
                  <a:tcPr/>
                </a:tc>
                <a:tc rowSpan="3">
                  <a:txBody>
                    <a:bodyPr/>
                    <a:lstStyle/>
                    <a:p>
                      <a:pPr marL="0" indent="0">
                        <a:buFont typeface="Arial" panose="020B0604020202020204" pitchFamily="34" charset="0"/>
                        <a:buNone/>
                      </a:pPr>
                      <a:r>
                        <a:rPr lang="en-US" sz="900" dirty="0"/>
                        <a:t>Is there evidence for magnetic field interchange reconnection contributing plasma from previously closed fields to the solar wind? </a:t>
                      </a:r>
                    </a:p>
                  </a:txBody>
                  <a:tcPr marL="7185" marR="7185" marT="7185" marB="0" anchor="ctr"/>
                </a:tc>
                <a:tc rowSpan="3">
                  <a:txBody>
                    <a:bodyPr/>
                    <a:lstStyle/>
                    <a:p>
                      <a:pPr latinLnBrk="1"/>
                      <a:r>
                        <a:rPr lang="en-US" altLang="ko-KR" sz="900" dirty="0"/>
                        <a:t>Observe the evolution of fine scale electron density structures showing the evolution of outward moving features (blobs) from near the closed field boundaries and streamer stalks</a:t>
                      </a:r>
                      <a:endParaRPr lang="ko-KR" altLang="en-US" sz="900" dirty="0"/>
                    </a:p>
                  </a:txBody>
                  <a:tcPr marL="7185" marR="7185" marT="7185" marB="0" anchor="ctr"/>
                </a:tc>
                <a:tc rowSpan="3">
                  <a:txBody>
                    <a:bodyPr/>
                    <a:lstStyle/>
                    <a:p>
                      <a:pPr algn="l" fontAlgn="ctr"/>
                      <a:r>
                        <a:rPr lang="en-US" sz="900" u="none" strike="noStrike" dirty="0">
                          <a:effectLst/>
                        </a:rPr>
                        <a:t>A time series of total brightness images showing the evolution of fine scale electron density structures in coronal holes from near the surface to near the sonic point</a:t>
                      </a:r>
                      <a:endParaRPr lang="en-US" sz="900" b="0" i="0" u="none" strike="noStrike" dirty="0">
                        <a:solidFill>
                          <a:srgbClr val="000000"/>
                        </a:solidFill>
                        <a:effectLst/>
                        <a:latin typeface="Calibri" panose="020F0502020204030204" pitchFamily="34" charset="0"/>
                      </a:endParaRPr>
                    </a:p>
                  </a:txBody>
                  <a:tcPr marL="7185" marR="7185" marT="7185" marB="0" anchor="ct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xmlns="" val="10006"/>
                  </a:ext>
                </a:extLst>
              </a:tr>
              <a:tr h="685800">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ko-KR" sz="900" u="none" strike="noStrike" dirty="0">
                          <a:effectLst/>
                        </a:rPr>
                        <a:t>Stray light</a:t>
                      </a:r>
                      <a:endParaRPr lang="en-US" altLang="ko-KR" sz="900" b="0" i="0" u="none" strike="noStrike" dirty="0">
                        <a:solidFill>
                          <a:srgbClr val="000000"/>
                        </a:solidFill>
                        <a:effectLst/>
                        <a:latin typeface="Calibri" panose="020F0502020204030204" pitchFamily="34" charset="0"/>
                      </a:endParaRPr>
                    </a:p>
                  </a:txBody>
                  <a:tcPr marL="7185" marR="7185" marT="7185" marB="0" anchor="ctr"/>
                </a:tc>
                <a:tc>
                  <a:txBody>
                    <a:bodyPr/>
                    <a:lstStyle/>
                    <a:p>
                      <a:pPr algn="l" fontAlgn="ctr"/>
                      <a:r>
                        <a:rPr lang="en-US" altLang="ko-KR" sz="900" u="none" strike="noStrike" dirty="0">
                          <a:effectLst/>
                        </a:rPr>
                        <a:t>&lt; 1% of local corona for 3 &lt; r &lt; 12 R</a:t>
                      </a:r>
                      <a:r>
                        <a:rPr lang="en-US" altLang="ko-KR" sz="900" baseline="-25000" dirty="0"/>
                        <a:t>☉</a:t>
                      </a:r>
                      <a:endParaRPr lang="en-US" altLang="ko-KR" sz="900" b="0" i="0" u="none" strike="noStrike" dirty="0">
                        <a:solidFill>
                          <a:srgbClr val="000000"/>
                        </a:solidFill>
                        <a:effectLst/>
                        <a:latin typeface="Calibri" panose="020F0502020204030204" pitchFamily="34" charset="0"/>
                      </a:endParaRPr>
                    </a:p>
                  </a:txBody>
                  <a:tcPr marL="7185" marR="7185" marT="7185" marB="0" anchor="ctr"/>
                </a:tc>
                <a:extLst>
                  <a:ext uri="{0D108BD9-81ED-4DB2-BD59-A6C34878D82A}">
                    <a16:rowId xmlns:a16="http://schemas.microsoft.com/office/drawing/2014/main" xmlns="" val="10007"/>
                  </a:ext>
                </a:extLst>
              </a:tr>
              <a:tr h="554299">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rowSpan="2">
                  <a:txBody>
                    <a:bodyPr/>
                    <a:lstStyle/>
                    <a:p>
                      <a:pPr algn="l" fontAlgn="ctr"/>
                      <a:r>
                        <a:rPr lang="en-US" sz="900" u="none" strike="noStrike" dirty="0">
                          <a:effectLst/>
                        </a:rPr>
                        <a:t>Spectral Bandpass</a:t>
                      </a:r>
                      <a:endParaRPr lang="en-US" sz="900" b="0" i="0" u="none" strike="noStrike" dirty="0">
                        <a:solidFill>
                          <a:srgbClr val="000000"/>
                        </a:solidFill>
                        <a:effectLst/>
                        <a:latin typeface="Calibri" panose="020F0502020204030204" pitchFamily="34" charset="0"/>
                      </a:endParaRPr>
                    </a:p>
                  </a:txBody>
                  <a:tcPr marL="7185" marR="7185" marT="7185" marB="0" anchor="ctr"/>
                </a:tc>
                <a:tc rowSpan="2">
                  <a:txBody>
                    <a:bodyPr/>
                    <a:lstStyle/>
                    <a:p>
                      <a:pPr algn="l" fontAlgn="ctr"/>
                      <a:r>
                        <a:rPr lang="en-US" sz="900" u="none" strike="noStrike" dirty="0">
                          <a:effectLst/>
                        </a:rPr>
                        <a:t>5 nm band pass filter @ 393.5, 405.0, 398.7 and 423.4 nm, plus broadband 380-430</a:t>
                      </a:r>
                      <a:endParaRPr lang="en-US" sz="900" b="0" i="0" u="none" strike="noStrike" dirty="0">
                        <a:solidFill>
                          <a:srgbClr val="000000"/>
                        </a:solidFill>
                        <a:effectLst/>
                        <a:latin typeface="Calibri" panose="020F0502020204030204" pitchFamily="34" charset="0"/>
                      </a:endParaRPr>
                    </a:p>
                  </a:txBody>
                  <a:tcPr marL="7185" marR="7185" marT="7185" marB="0" anchor="ctr"/>
                </a:tc>
                <a:extLst>
                  <a:ext uri="{0D108BD9-81ED-4DB2-BD59-A6C34878D82A}">
                    <a16:rowId xmlns:a16="http://schemas.microsoft.com/office/drawing/2014/main" xmlns="" val="10008"/>
                  </a:ext>
                </a:extLst>
              </a:tr>
              <a:tr h="625709">
                <a:tc rowSpan="3">
                  <a:txBody>
                    <a:bodyPr/>
                    <a:lstStyle/>
                    <a:p>
                      <a:pPr algn="l" fontAlgn="ctr"/>
                      <a:r>
                        <a:rPr lang="en-US" sz="900" u="none" strike="noStrike" dirty="0">
                          <a:effectLst/>
                        </a:rPr>
                        <a:t>Enable and validate the next generation of space weather science  models</a:t>
                      </a:r>
                      <a:endParaRPr lang="en-US" sz="900" b="0" i="0" u="none" strike="noStrike" dirty="0">
                        <a:solidFill>
                          <a:srgbClr val="000000"/>
                        </a:solidFill>
                        <a:effectLst/>
                        <a:latin typeface="Calibri" panose="020F0502020204030204" pitchFamily="34" charset="0"/>
                      </a:endParaRPr>
                    </a:p>
                  </a:txBody>
                  <a:tcPr marL="7185" marR="7185" marT="7185" marB="0" anchor="ctr"/>
                </a:tc>
                <a:tc rowSpan="2">
                  <a:txBody>
                    <a:bodyPr/>
                    <a:lstStyle/>
                    <a:p>
                      <a:r>
                        <a:rPr lang="en-US" altLang="ko-KR" sz="900" dirty="0"/>
                        <a:t>How accurate are present models at predicting the global coronal structure?</a:t>
                      </a:r>
                      <a:endParaRPr lang="ko-KR" altLang="en-US" sz="900" dirty="0"/>
                    </a:p>
                  </a:txBody>
                  <a:tcPr marL="7185" marR="7185" marT="7185" marB="0" anchor="ctr"/>
                </a:tc>
                <a:tc rowSpan="2">
                  <a:txBody>
                    <a:bodyPr/>
                    <a:lstStyle/>
                    <a:p>
                      <a:r>
                        <a:rPr lang="en-US" altLang="ko-KR" sz="900" dirty="0"/>
                        <a:t>Observe the evolution of electron density structures to track the daily evolution of the global corona</a:t>
                      </a:r>
                      <a:endParaRPr lang="ko-KR" altLang="en-US" sz="900" dirty="0"/>
                    </a:p>
                  </a:txBody>
                  <a:tcPr marL="7185" marR="7185" marT="7185" marB="0" anchor="ctr"/>
                </a:tc>
                <a:tc rowSpan="2">
                  <a:txBody>
                    <a:bodyPr/>
                    <a:lstStyle/>
                    <a:p>
                      <a:r>
                        <a:rPr lang="en-US" altLang="ko-KR" sz="900" dirty="0"/>
                        <a:t>An overlapping series of total brightness images showing global structure of coronal density features of the K-corona</a:t>
                      </a:r>
                      <a:endParaRPr lang="ko-KR" altLang="en-US" sz="900" dirty="0"/>
                    </a:p>
                  </a:txBody>
                  <a:tcPr marL="7185" marR="7185" marT="7185" marB="0" anchor="ctr"/>
                </a:tc>
                <a:tc vMerge="1">
                  <a:txBody>
                    <a:bodyPr/>
                    <a:lstStyle/>
                    <a:p>
                      <a:pPr algn="l" fontAlgn="ctr"/>
                      <a:endParaRPr lang="en-US" sz="900" b="0" i="0" u="none" strike="noStrike" dirty="0">
                        <a:solidFill>
                          <a:srgbClr val="000000"/>
                        </a:solidFill>
                        <a:effectLst/>
                        <a:latin typeface="Calibri" panose="020F0502020204030204" pitchFamily="34" charset="0"/>
                      </a:endParaRPr>
                    </a:p>
                  </a:txBody>
                  <a:tcPr marL="7185" marR="7185" marT="7185" marB="0" anchor="ctr"/>
                </a:tc>
                <a:tc vMerge="1">
                  <a:txBody>
                    <a:bodyPr/>
                    <a:lstStyle/>
                    <a:p>
                      <a:pPr algn="ctr" fontAlgn="ctr"/>
                      <a:endParaRPr lang="en-US" sz="900" b="0" i="0" u="none" strike="noStrike" dirty="0">
                        <a:solidFill>
                          <a:srgbClr val="000000"/>
                        </a:solidFill>
                        <a:effectLst/>
                        <a:latin typeface="Calibri" panose="020F0502020204030204" pitchFamily="34" charset="0"/>
                      </a:endParaRPr>
                    </a:p>
                  </a:txBody>
                  <a:tcPr marL="7185" marR="7185" marT="7185" marB="0" anchor="ctr"/>
                </a:tc>
                <a:extLst>
                  <a:ext uri="{0D108BD9-81ED-4DB2-BD59-A6C34878D82A}">
                    <a16:rowId xmlns:a16="http://schemas.microsoft.com/office/drawing/2014/main" xmlns="" val="1621455161"/>
                  </a:ext>
                </a:extLst>
              </a:tr>
              <a:tr h="435231">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rowSpan="2">
                  <a:txBody>
                    <a:bodyPr/>
                    <a:lstStyle/>
                    <a:p>
                      <a:pPr algn="l" fontAlgn="ctr"/>
                      <a:r>
                        <a:rPr lang="en-US" altLang="ko-KR" sz="900" u="none" strike="noStrike" dirty="0">
                          <a:effectLst/>
                        </a:rPr>
                        <a:t>Signal-to-Noise Ratio (SNR)</a:t>
                      </a:r>
                      <a:endParaRPr lang="en-US" altLang="ko-KR" sz="900" b="0" i="0" u="none" strike="noStrike" dirty="0">
                        <a:solidFill>
                          <a:srgbClr val="000000"/>
                        </a:solidFill>
                        <a:effectLst/>
                        <a:latin typeface="Calibri" panose="020F0502020204030204" pitchFamily="34" charset="0"/>
                      </a:endParaRPr>
                    </a:p>
                  </a:txBody>
                  <a:tcPr marL="7185" marR="7185" marT="7185" marB="0" anchor="ct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ko-KR" sz="900" u="none" strike="noStrike" dirty="0">
                          <a:effectLst/>
                        </a:rPr>
                        <a:t>&gt; 200 (for co-added exposures) </a:t>
                      </a:r>
                      <a:endParaRPr lang="en-US" altLang="ko-KR" sz="900" b="0" i="0" u="none" strike="noStrike" dirty="0">
                        <a:solidFill>
                          <a:srgbClr val="000000"/>
                        </a:solidFill>
                        <a:effectLst/>
                        <a:latin typeface="Calibri" panose="020F0502020204030204" pitchFamily="34" charset="0"/>
                      </a:endParaRPr>
                    </a:p>
                  </a:txBody>
                  <a:tcPr marL="7185" marR="7185" marT="7185" marB="0" anchor="ctr"/>
                </a:tc>
                <a:extLst>
                  <a:ext uri="{0D108BD9-81ED-4DB2-BD59-A6C34878D82A}">
                    <a16:rowId xmlns:a16="http://schemas.microsoft.com/office/drawing/2014/main" xmlns="" val="10010"/>
                  </a:ext>
                </a:extLst>
              </a:tr>
              <a:tr h="707769">
                <a:tc vMerge="1">
                  <a:txBody>
                    <a:bodyPr/>
                    <a:lstStyle/>
                    <a:p>
                      <a:pPr latinLnBrk="1"/>
                      <a:endParaRPr lang="ko-KR" altLang="en-US"/>
                    </a:p>
                  </a:txBody>
                  <a:tcPr/>
                </a:tc>
                <a:tc>
                  <a:txBody>
                    <a:bodyPr/>
                    <a:lstStyle/>
                    <a:p>
                      <a:pPr algn="l" fontAlgn="ctr"/>
                      <a:r>
                        <a:rPr lang="en-US" sz="900" u="none" strike="noStrike" dirty="0">
                          <a:effectLst/>
                        </a:rPr>
                        <a:t>Observe the global radial temperature and velocity profile of the solar wind</a:t>
                      </a:r>
                      <a:endParaRPr lang="en-US" sz="900" b="0" i="0" u="none" strike="noStrike" dirty="0">
                        <a:solidFill>
                          <a:srgbClr val="000000"/>
                        </a:solidFill>
                        <a:effectLst/>
                        <a:latin typeface="Calibri" panose="020F0502020204030204" pitchFamily="34" charset="0"/>
                      </a:endParaRPr>
                    </a:p>
                  </a:txBody>
                  <a:tcPr marL="7185" marR="7185" marT="7185" marB="0" anchor="ctr"/>
                </a:tc>
                <a:tc>
                  <a:txBody>
                    <a:bodyPr/>
                    <a:lstStyle/>
                    <a:p>
                      <a:pPr algn="l" fontAlgn="ctr"/>
                      <a:r>
                        <a:rPr lang="en-US" sz="900" u="none" strike="noStrike" dirty="0">
                          <a:effectLst/>
                        </a:rPr>
                        <a:t>Observe the global radial temperature and velocity profile of the solar wind</a:t>
                      </a:r>
                      <a:endParaRPr lang="en-US" sz="900" b="0" i="0" u="none" strike="noStrike" dirty="0">
                        <a:solidFill>
                          <a:srgbClr val="000000"/>
                        </a:solidFill>
                        <a:effectLst/>
                        <a:latin typeface="Calibri" panose="020F0502020204030204" pitchFamily="34" charset="0"/>
                      </a:endParaRPr>
                    </a:p>
                  </a:txBody>
                  <a:tcPr marL="7185" marR="7185" marT="7185" marB="0" anchor="ctr"/>
                </a:tc>
                <a:tc>
                  <a:txBody>
                    <a:bodyPr/>
                    <a:lstStyle/>
                    <a:p>
                      <a:pPr algn="l" fontAlgn="ctr"/>
                      <a:r>
                        <a:rPr lang="en-US" sz="900" u="none" strike="noStrike" dirty="0">
                          <a:effectLst/>
                        </a:rPr>
                        <a:t>A time series of images showing coronal features in total brightness (density), temperature, and velocity of the K-corona to trace magnetic field lines </a:t>
                      </a:r>
                      <a:endParaRPr lang="en-US" sz="900" b="0" i="0" u="none" strike="noStrike" dirty="0">
                        <a:solidFill>
                          <a:srgbClr val="000000"/>
                        </a:solidFill>
                        <a:effectLst/>
                        <a:latin typeface="Calibri" panose="020F0502020204030204" pitchFamily="34" charset="0"/>
                      </a:endParaRPr>
                    </a:p>
                  </a:txBody>
                  <a:tcPr marL="7185" marR="7185" marT="7185" marB="0" anchor="ct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58120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381000"/>
          </a:xfrm>
        </p:spPr>
        <p:txBody>
          <a:bodyPr>
            <a:noAutofit/>
          </a:bodyPr>
          <a:lstStyle/>
          <a:p>
            <a:r>
              <a:rPr lang="en-US" sz="2800" b="1" dirty="0"/>
              <a:t>Why Have a Coronagraph on ISS?</a:t>
            </a:r>
          </a:p>
        </p:txBody>
      </p:sp>
      <p:sp>
        <p:nvSpPr>
          <p:cNvPr id="3" name="Content Placeholder 2"/>
          <p:cNvSpPr>
            <a:spLocks noGrp="1"/>
          </p:cNvSpPr>
          <p:nvPr>
            <p:ph idx="1"/>
          </p:nvPr>
        </p:nvSpPr>
        <p:spPr>
          <a:xfrm>
            <a:off x="381000" y="1066800"/>
            <a:ext cx="4523183" cy="5486400"/>
          </a:xfrm>
          <a:noFill/>
          <a:ln>
            <a:noFill/>
          </a:ln>
          <a:effectLst>
            <a:outerShdw blurRad="50800" dist="38100" dir="2700000" sx="101000" sy="101000" algn="tl" rotWithShape="0">
              <a:prstClr val="black">
                <a:alpha val="40000"/>
              </a:prstClr>
            </a:outerShdw>
          </a:effectLst>
        </p:spPr>
        <p:txBody>
          <a:bodyPr>
            <a:noAutofit/>
          </a:bodyPr>
          <a:lstStyle/>
          <a:p>
            <a:r>
              <a:rPr lang="en-US" sz="1800" dirty="0"/>
              <a:t>Ground testing and the upcoming balloon flight, have proceeded as far as possible, the next step to utilizing this new coronagraph tool is to fly in space.</a:t>
            </a:r>
          </a:p>
          <a:p>
            <a:r>
              <a:rPr lang="en-US" sz="1800" dirty="0"/>
              <a:t>ISS is a </a:t>
            </a:r>
            <a:r>
              <a:rPr lang="en-US" sz="1800" b="1" dirty="0"/>
              <a:t>cost effective </a:t>
            </a:r>
            <a:r>
              <a:rPr lang="en-US" sz="1800" dirty="0"/>
              <a:t>platform to demonstrate the new instrument technology and scientific utility of the new diagnostic coronagraph.</a:t>
            </a:r>
          </a:p>
          <a:p>
            <a:pPr lvl="1"/>
            <a:r>
              <a:rPr lang="en-US" sz="1800" dirty="0"/>
              <a:t>Demonstrates the ability to meet </a:t>
            </a:r>
            <a:r>
              <a:rPr lang="en-US" sz="1800" b="1" dirty="0"/>
              <a:t>future space weather observing needs</a:t>
            </a:r>
            <a:r>
              <a:rPr lang="en-US" sz="1800" dirty="0"/>
              <a:t>.</a:t>
            </a:r>
          </a:p>
          <a:p>
            <a:r>
              <a:rPr lang="en-US" sz="1800" dirty="0"/>
              <a:t>Flying CODEX on ISS serves as a </a:t>
            </a:r>
            <a:r>
              <a:rPr lang="en-US" sz="1800" b="1" dirty="0"/>
              <a:t>pathfinder for a improved instrument to fly on the Lunar Orbiter Platform – Gateway (LOP-G). </a:t>
            </a:r>
            <a:r>
              <a:rPr lang="en-US" sz="1800" dirty="0"/>
              <a:t>This upcoming platform provides extended solar viewing an ideal location for performing continued science and long-term space weather requirements.</a:t>
            </a:r>
          </a:p>
        </p:txBody>
      </p:sp>
      <p:sp>
        <p:nvSpPr>
          <p:cNvPr id="8" name="TextBox 7"/>
          <p:cNvSpPr txBox="1"/>
          <p:nvPr/>
        </p:nvSpPr>
        <p:spPr>
          <a:xfrm>
            <a:off x="4904183" y="5123995"/>
            <a:ext cx="4155283" cy="738664"/>
          </a:xfrm>
          <a:prstGeom prst="rect">
            <a:avLst/>
          </a:prstGeom>
          <a:noFill/>
        </p:spPr>
        <p:txBody>
          <a:bodyPr wrap="square" rtlCol="0">
            <a:spAutoFit/>
          </a:bodyPr>
          <a:lstStyle/>
          <a:p>
            <a:pPr marL="92075" lvl="1" eaLnBrk="0" hangingPunct="0">
              <a:spcBef>
                <a:spcPts val="600"/>
              </a:spcBef>
            </a:pPr>
            <a:r>
              <a:rPr lang="en-US" sz="1400" dirty="0"/>
              <a:t>A coronagraph onboard SKYLAB provided some of the earliest images of  solar Coronal Mass Ejections (CMEs)</a:t>
            </a:r>
          </a:p>
        </p:txBody>
      </p:sp>
      <p:pic>
        <p:nvPicPr>
          <p:cNvPr id="1026" name="Picture 2" descr="http://www.redorbit.com/media/uploads/2011/05/skylab.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2514600"/>
            <a:ext cx="3905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965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863A00-F284-5241-B3F1-1B1924871188}"/>
              </a:ext>
            </a:extLst>
          </p:cNvPr>
          <p:cNvSpPr>
            <a:spLocks noGrp="1"/>
          </p:cNvSpPr>
          <p:nvPr>
            <p:ph type="title"/>
          </p:nvPr>
        </p:nvSpPr>
        <p:spPr/>
        <p:txBody>
          <a:bodyPr/>
          <a:lstStyle/>
          <a:p>
            <a:r>
              <a:rPr lang="en-US" dirty="0"/>
              <a:t>Why Now? Societal Benefits</a:t>
            </a:r>
          </a:p>
        </p:txBody>
      </p:sp>
      <p:sp>
        <p:nvSpPr>
          <p:cNvPr id="3" name="Content Placeholder 2">
            <a:extLst>
              <a:ext uri="{FF2B5EF4-FFF2-40B4-BE49-F238E27FC236}">
                <a16:creationId xmlns:a16="http://schemas.microsoft.com/office/drawing/2014/main" xmlns="" id="{BC65900B-1EAF-FD45-97F3-E25072B69599}"/>
              </a:ext>
            </a:extLst>
          </p:cNvPr>
          <p:cNvSpPr>
            <a:spLocks noGrp="1"/>
          </p:cNvSpPr>
          <p:nvPr>
            <p:ph idx="1"/>
          </p:nvPr>
        </p:nvSpPr>
        <p:spPr>
          <a:xfrm>
            <a:off x="381000" y="838200"/>
            <a:ext cx="8382000" cy="5867400"/>
          </a:xfrm>
        </p:spPr>
        <p:txBody>
          <a:bodyPr/>
          <a:lstStyle/>
          <a:p>
            <a:r>
              <a:rPr lang="en-US" sz="1600" dirty="0"/>
              <a:t>CODEX serves a NASA, national (and international) need to replace aging coronagraphs which provide data in support of space weather modeling used by NASA, NOAA, European Space Agency-Space Situational Awareness and others.</a:t>
            </a:r>
          </a:p>
          <a:p>
            <a:pPr lvl="1"/>
            <a:r>
              <a:rPr lang="en-US" sz="1600" dirty="0"/>
              <a:t>NOAA Space-Weather-Follow-On may not launch </a:t>
            </a:r>
            <a:r>
              <a:rPr lang="en-US" sz="1600" b="1" dirty="0"/>
              <a:t>until 2024 or later!</a:t>
            </a:r>
          </a:p>
          <a:p>
            <a:pPr lvl="1"/>
            <a:r>
              <a:rPr lang="en-US" sz="1600" dirty="0"/>
              <a:t>A successful mission now demonstrates the technology and providing key science and space weather relevant data while this key asset is readily available!</a:t>
            </a:r>
            <a:endParaRPr lang="en-US" sz="1600" b="1" dirty="0"/>
          </a:p>
          <a:p>
            <a:r>
              <a:rPr lang="en-US" sz="1600" dirty="0"/>
              <a:t>CODEX will provide observations that support the </a:t>
            </a:r>
            <a:r>
              <a:rPr lang="en-US" sz="1600" b="1" dirty="0"/>
              <a:t>long term forecasts of CME arrival </a:t>
            </a:r>
            <a:r>
              <a:rPr lang="en-US" sz="1600" dirty="0"/>
              <a:t>by understanding the background solar wind and directly imaging CMEs.</a:t>
            </a:r>
          </a:p>
          <a:p>
            <a:pPr>
              <a:lnSpc>
                <a:spcPct val="110000"/>
              </a:lnSpc>
            </a:pPr>
            <a:r>
              <a:rPr lang="en-US" sz="1600" dirty="0"/>
              <a:t>New data products from CODEX</a:t>
            </a:r>
          </a:p>
          <a:p>
            <a:pPr lvl="1">
              <a:lnSpc>
                <a:spcPct val="110000"/>
              </a:lnSpc>
            </a:pPr>
            <a:r>
              <a:rPr lang="en-US" sz="1600" dirty="0"/>
              <a:t>Will stimulate advances in scientific modeling capabilities to improve modeling of the heliosphere.</a:t>
            </a:r>
          </a:p>
          <a:p>
            <a:pPr lvl="1">
              <a:lnSpc>
                <a:spcPct val="110000"/>
              </a:lnSpc>
            </a:pPr>
            <a:r>
              <a:rPr lang="en-US" sz="1600" dirty="0"/>
              <a:t>Will provide data to continue the development of National and International models in the event of a failure of the SOHO (launched 1995) or STEREO (launched 2006, only 1 currently functioning) coronagraphs (only 2 current coronagraphs in space).</a:t>
            </a:r>
          </a:p>
          <a:p>
            <a:pPr>
              <a:lnSpc>
                <a:spcPct val="110000"/>
              </a:lnSpc>
            </a:pPr>
            <a:r>
              <a:rPr lang="en-US" sz="1600" dirty="0"/>
              <a:t>The improved models will provide the scientific basis to support future space travel to the Moon, Mars, and other destinations in the Solar System.</a:t>
            </a:r>
          </a:p>
          <a:p>
            <a:pPr>
              <a:lnSpc>
                <a:spcPct val="110000"/>
              </a:lnSpc>
            </a:pPr>
            <a:r>
              <a:rPr lang="en-US" sz="1600" dirty="0"/>
              <a:t>Next Generation of Coronagraphs called out in the </a:t>
            </a:r>
            <a:r>
              <a:rPr lang="en-US" sz="1600" b="1" dirty="0"/>
              <a:t>National Space Weather Strategy and Action Plan!</a:t>
            </a:r>
          </a:p>
          <a:p>
            <a:endParaRPr lang="en-US" dirty="0"/>
          </a:p>
        </p:txBody>
      </p:sp>
    </p:spTree>
    <p:extLst>
      <p:ext uri="{BB962C8B-B14F-4D97-AF65-F5344CB8AC3E}">
        <p14:creationId xmlns:p14="http://schemas.microsoft.com/office/powerpoint/2010/main" val="3520895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GOLD Template SV 9-21">
  <a:themeElements>
    <a:clrScheme name="GOLD Template SV 9-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LD Template SV 9-21">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GOLD Template SV 9-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LD Template SV 9-2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LD Template SV 9-2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LD Template SV 9-2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LD Template SV 9-2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LD Template SV 9-2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LD Template SV 9-2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LD Template SV 9-2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LD Template SV 9-2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LD Template SV 9-2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LD Template SV 9-2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LD Template SV 9-2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8_ORIGI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ORIGI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RIGIN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ORIGI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ORIGIN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ORIGIN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ORIGI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ORIGI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ORIGI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84577</TotalTime>
  <Words>1691</Words>
  <Application>Microsoft Office PowerPoint</Application>
  <PresentationFormat>Presentazione su schermo (4:3)</PresentationFormat>
  <Paragraphs>198</Paragraphs>
  <Slides>12</Slides>
  <Notes>6</Notes>
  <HiddenSlides>0</HiddenSlides>
  <MMClips>0</MMClips>
  <ScaleCrop>false</ScaleCrop>
  <HeadingPairs>
    <vt:vector size="6" baseType="variant">
      <vt:variant>
        <vt:lpstr>Caratteri utilizzati</vt:lpstr>
      </vt:variant>
      <vt:variant>
        <vt:i4>16</vt:i4>
      </vt:variant>
      <vt:variant>
        <vt:lpstr>Tema</vt:lpstr>
      </vt:variant>
      <vt:variant>
        <vt:i4>2</vt:i4>
      </vt:variant>
      <vt:variant>
        <vt:lpstr>Titoli diapositive</vt:lpstr>
      </vt:variant>
      <vt:variant>
        <vt:i4>12</vt:i4>
      </vt:variant>
    </vt:vector>
  </HeadingPairs>
  <TitlesOfParts>
    <vt:vector size="30" baseType="lpstr">
      <vt:lpstr>ＭＳ Ｐゴシック</vt:lpstr>
      <vt:lpstr>55 Helvetica Roman</vt:lpstr>
      <vt:lpstr>65 Helvetica Medium</vt:lpstr>
      <vt:lpstr>Arial</vt:lpstr>
      <vt:lpstr>Arial Black</vt:lpstr>
      <vt:lpstr>Arial Narrow</vt:lpstr>
      <vt:lpstr>Bookman Old Style</vt:lpstr>
      <vt:lpstr>Calibri</vt:lpstr>
      <vt:lpstr>Copperplate Gothic Light</vt:lpstr>
      <vt:lpstr>Courier New</vt:lpstr>
      <vt:lpstr>Estrangelo Edessa</vt:lpstr>
      <vt:lpstr>Helvetica</vt:lpstr>
      <vt:lpstr>Times</vt:lpstr>
      <vt:lpstr>Times New Roman</vt:lpstr>
      <vt:lpstr>Wingdings</vt:lpstr>
      <vt:lpstr>ヒラギノ角ゴ Pro W3</vt:lpstr>
      <vt:lpstr>GOLD Template SV 9-21</vt:lpstr>
      <vt:lpstr>48_ORIGINS</vt:lpstr>
      <vt:lpstr>Presentazione standard di PowerPoint</vt:lpstr>
      <vt:lpstr>CODEX QUAD Chart</vt:lpstr>
      <vt:lpstr>Roles and Responsibilities</vt:lpstr>
      <vt:lpstr> </vt:lpstr>
      <vt:lpstr>CODEX Will Provide Breakthrough Science Capability </vt:lpstr>
      <vt:lpstr>Knowledge of the Solar Wind,  Fundamental to All of Heliophysics…Provided by CODEX</vt:lpstr>
      <vt:lpstr>Science Traceability Matrix</vt:lpstr>
      <vt:lpstr>Why Have a Coronagraph on ISS?</vt:lpstr>
      <vt:lpstr>Why Now? Societal Benefits</vt:lpstr>
      <vt:lpstr>Presentazione standard di PowerPoint</vt:lpstr>
      <vt:lpstr>CODEX Coronagraph</vt:lpstr>
      <vt:lpstr>What Aspect of the CODEX Mission  Will Most Engage the General Public ?</vt:lpstr>
    </vt:vector>
  </TitlesOfParts>
  <Company>University of Colorado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Lankton</dc:creator>
  <cp:lastModifiedBy>Silvano Fineschi</cp:lastModifiedBy>
  <cp:revision>2488</cp:revision>
  <cp:lastPrinted>2018-02-08T13:03:56Z</cp:lastPrinted>
  <dcterms:created xsi:type="dcterms:W3CDTF">2013-02-24T22:58:05Z</dcterms:created>
  <dcterms:modified xsi:type="dcterms:W3CDTF">2019-11-10T20:37:56Z</dcterms:modified>
</cp:coreProperties>
</file>