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30" r:id="rId1"/>
  </p:sldMasterIdLst>
  <p:notesMasterIdLst>
    <p:notesMasterId r:id="rId24"/>
  </p:notesMasterIdLst>
  <p:handoutMasterIdLst>
    <p:handoutMasterId r:id="rId25"/>
  </p:handoutMasterIdLst>
  <p:sldIdLst>
    <p:sldId id="380" r:id="rId2"/>
    <p:sldId id="413" r:id="rId3"/>
    <p:sldId id="419" r:id="rId4"/>
    <p:sldId id="420" r:id="rId5"/>
    <p:sldId id="421" r:id="rId6"/>
    <p:sldId id="422" r:id="rId7"/>
    <p:sldId id="423" r:id="rId8"/>
    <p:sldId id="424" r:id="rId9"/>
    <p:sldId id="425" r:id="rId10"/>
    <p:sldId id="426" r:id="rId11"/>
    <p:sldId id="427" r:id="rId12"/>
    <p:sldId id="428" r:id="rId13"/>
    <p:sldId id="429" r:id="rId14"/>
    <p:sldId id="430" r:id="rId15"/>
    <p:sldId id="431" r:id="rId16"/>
    <p:sldId id="432" r:id="rId17"/>
    <p:sldId id="433" r:id="rId18"/>
    <p:sldId id="434" r:id="rId19"/>
    <p:sldId id="436" r:id="rId20"/>
    <p:sldId id="417" r:id="rId21"/>
    <p:sldId id="418" r:id="rId22"/>
    <p:sldId id="408" r:id="rId23"/>
  </p:sldIdLst>
  <p:sldSz cx="9144000" cy="5143500" type="screen16x9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7E64"/>
    <a:srgbClr val="7F7F7F"/>
    <a:srgbClr val="FF0000"/>
    <a:srgbClr val="92D050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F18680-E054-41AD-8BC1-D1AEF772440D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93D81CF-94F2-401A-BA57-92F5A7B2D0C5}" styleName="Stile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Stile medio 1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Stile chiaro 3 - Color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Stile medio 1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5758FB7-9AC5-4552-8A53-C91805E547FA}" styleName="Stile con tema 1 - Color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Stile chiaro 2 - Color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4B1156A-380E-4F78-BDF5-A606A8083BF9}" styleName="Stile medio 4 - Color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202B0CA-FC54-4496-8BCA-5EF66A818D29}" styleName="Stile 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3970" autoAdjust="0"/>
  </p:normalViewPr>
  <p:slideViewPr>
    <p:cSldViewPr snapToGrid="0">
      <p:cViewPr varScale="1">
        <p:scale>
          <a:sx n="116" d="100"/>
          <a:sy n="116" d="100"/>
        </p:scale>
        <p:origin x="379" y="77"/>
      </p:cViewPr>
      <p:guideLst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>
            <a:extLst>
              <a:ext uri="{FF2B5EF4-FFF2-40B4-BE49-F238E27FC236}">
                <a16:creationId xmlns:a16="http://schemas.microsoft.com/office/drawing/2014/main" id="{0BD61B07-F7C9-2748-809F-1DDE1E53F11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0495CE8B-275B-7A49-AE82-F3BE4CCFF49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826A36C4-ADFF-48C3-8FDA-F91308EFFCDD}" type="datetimeFigureOut">
              <a:rPr lang="it-IT"/>
              <a:pPr>
                <a:defRPr/>
              </a:pPr>
              <a:t>04/04/2024</a:t>
            </a:fld>
            <a:endParaRPr lang="it-IT"/>
          </a:p>
        </p:txBody>
      </p:sp>
      <p:sp>
        <p:nvSpPr>
          <p:cNvPr id="160772" name="Rectangle 4">
            <a:extLst>
              <a:ext uri="{FF2B5EF4-FFF2-40B4-BE49-F238E27FC236}">
                <a16:creationId xmlns:a16="http://schemas.microsoft.com/office/drawing/2014/main" id="{B35AACF4-DF83-EA42-8E1A-1CF712993F2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60773" name="Rectangle 5">
            <a:extLst>
              <a:ext uri="{FF2B5EF4-FFF2-40B4-BE49-F238E27FC236}">
                <a16:creationId xmlns:a16="http://schemas.microsoft.com/office/drawing/2014/main" id="{3A1FEED3-A8FD-4749-BCE2-92C70D8E23E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2250210-6BE4-40C7-979B-E2AB2B3DA87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5B840764-EBE1-6543-88DA-4993618B766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29558C05-BC23-434D-9D94-3919E1D6B5F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8E0F6A98-F24E-E941-987F-2A85DC5272E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319D82AD-E32D-6740-BA58-1BF736171EA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3965DFBE-632A-A040-A713-17AFF8474D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20489C0-02CD-49B1-95B9-901C0F4BE97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4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3315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038D047-D871-462F-BDB6-5E23161E7B86}" type="slidenum">
              <a:rPr lang="it-IT" altLang="it-IT" b="0" smtClean="0"/>
              <a:pPr/>
              <a:t>1</a:t>
            </a:fld>
            <a:endParaRPr lang="it-IT" altLang="it-IT" b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FAF1E064-B2C2-874C-937C-6765BA1AE7B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270000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it-IT" altLang="it-IT">
              <a:solidFill>
                <a:schemeClr val="bg1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74975" y="3485087"/>
            <a:ext cx="6858000" cy="83710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Name Surname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/>
              <a:t>‹N›</a:t>
            </a:fld>
            <a:endParaRPr lang="en-US"/>
          </a:p>
        </p:txBody>
      </p:sp>
      <p:pic>
        <p:nvPicPr>
          <p:cNvPr id="8" name="Immagin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842" y="655736"/>
            <a:ext cx="3450314" cy="95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1"/>
          <p:cNvSpPr>
            <a:spLocks noGrp="1"/>
          </p:cNvSpPr>
          <p:nvPr>
            <p:ph type="ctrTitle"/>
          </p:nvPr>
        </p:nvSpPr>
        <p:spPr>
          <a:xfrm>
            <a:off x="742950" y="2101577"/>
            <a:ext cx="7772400" cy="1102519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609113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Name Surname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7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Name Surname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69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AF1E064-B2C2-874C-937C-6765BA1AE7B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270000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it-IT" altLang="it-IT">
              <a:solidFill>
                <a:schemeClr val="bg1"/>
              </a:solidFill>
            </a:endParaRPr>
          </a:p>
        </p:txBody>
      </p:sp>
      <p:pic>
        <p:nvPicPr>
          <p:cNvPr id="5" name="Immagin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842" y="655736"/>
            <a:ext cx="3450314" cy="95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549351"/>
            <a:ext cx="7772400" cy="1102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0A1BF739-E546-D94E-AF3D-DB4AF77D92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71662" y="4004432"/>
            <a:ext cx="5400675" cy="6477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87224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AF1E064-B2C2-874C-937C-6765BA1AE7B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" y="0"/>
            <a:ext cx="9144000" cy="5143500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270000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it-IT" altLang="it-IT">
              <a:solidFill>
                <a:schemeClr val="bg1"/>
              </a:solidFill>
            </a:endParaRPr>
          </a:p>
        </p:txBody>
      </p:sp>
      <p:pic>
        <p:nvPicPr>
          <p:cNvPr id="5" name="Immagin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842" y="3561034"/>
            <a:ext cx="3450314" cy="95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19051" y="811991"/>
            <a:ext cx="7772400" cy="1102519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329848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Title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DE06641-6A6D-4F25-AA8C-5D72AB36D004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39659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30009B2-A5ED-9C49-B7D2-68A94490B33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it-IT" altLang="it-IT" sz="2400" dirty="0">
              <a:solidFill>
                <a:schemeClr val="bg1"/>
              </a:solidFill>
            </a:endParaRPr>
          </a:p>
        </p:txBody>
      </p:sp>
      <p:pic>
        <p:nvPicPr>
          <p:cNvPr id="3" name="Picture 3" descr="SigilloLogoLAST_WhiteOK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3" y="1279525"/>
            <a:ext cx="5781675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27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BFAC34C-73C6-7246-AA90-B2637D97FEF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it-IT" altLang="it-IT" sz="2400" dirty="0">
              <a:solidFill>
                <a:schemeClr val="bg1"/>
              </a:solidFill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AB800B6-A75D-4E47-B291-EB85EFB062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3713" y="1851025"/>
            <a:ext cx="5616575" cy="122555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408024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72EF80B-61F9-E54C-ADA8-10B81E7BD7B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55113" cy="576263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3" name="Immagine 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95263"/>
            <a:ext cx="3036888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671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ACBC8309-646E-E544-8758-E8C2408220B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"/>
            <a:ext cx="9144000" cy="68815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400" dirty="0">
              <a:solidFill>
                <a:schemeClr val="bg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63694" y="129205"/>
            <a:ext cx="5975205" cy="471341"/>
          </a:xfrm>
        </p:spPr>
        <p:txBody>
          <a:bodyPr/>
          <a:lstStyle>
            <a:lvl1pPr algn="r">
              <a:defRPr lang="it-IT" sz="2800" b="1" smtClean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775768"/>
            <a:ext cx="7886700" cy="402769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28650" y="4861523"/>
            <a:ext cx="2440280" cy="274637"/>
          </a:xfrm>
        </p:spPr>
        <p:txBody>
          <a:bodyPr/>
          <a:lstStyle>
            <a:lvl1pPr>
              <a:defRPr sz="900" b="0"/>
            </a:lvl1pPr>
          </a:lstStyle>
          <a:p>
            <a:r>
              <a:rPr lang="en-US" dirty="0"/>
              <a:t>Name Surname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245531" y="4868250"/>
            <a:ext cx="4522155" cy="274637"/>
          </a:xfrm>
        </p:spPr>
        <p:txBody>
          <a:bodyPr/>
          <a:lstStyle>
            <a:lvl1pPr>
              <a:defRPr sz="900" b="0"/>
            </a:lvl1pPr>
          </a:lstStyle>
          <a:p>
            <a:r>
              <a:rPr lang="en-US"/>
              <a:t>Title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074058" y="4861523"/>
            <a:ext cx="441292" cy="274637"/>
          </a:xfrm>
        </p:spPr>
        <p:txBody>
          <a:bodyPr/>
          <a:lstStyle>
            <a:lvl1pPr>
              <a:defRPr sz="900" b="0"/>
            </a:lvl1pPr>
          </a:lstStyle>
          <a:p>
            <a:fld id="{FD9D36C2-D9E9-4CD2-965E-4B0EE48A748B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8" name="Immagine 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0" y="101263"/>
            <a:ext cx="1693478" cy="47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331" y="129205"/>
            <a:ext cx="723103" cy="45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3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Name Surname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07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Name Surname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687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Name Surname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87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Name Surname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12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Name Surname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62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Name Surname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22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Name Surname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03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Name Surname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D36C2-D9E9-4CD2-965E-4B0EE48A748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18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  <p:sldLayoutId id="2147484023" r:id="rId12"/>
    <p:sldLayoutId id="2147484049" r:id="rId13"/>
    <p:sldLayoutId id="2147484029" r:id="rId14"/>
    <p:sldLayoutId id="2147484024" r:id="rId15"/>
    <p:sldLayoutId id="2147484025" r:id="rId16"/>
    <p:sldLayoutId id="2147484027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microsoft.com/office/2007/relationships/hdphoto" Target="../media/hdphoto6.wdp"/><Relationship Id="rId5" Type="http://schemas.openxmlformats.org/officeDocument/2006/relationships/image" Target="../media/image26.png"/><Relationship Id="rId10" Type="http://schemas.openxmlformats.org/officeDocument/2006/relationships/image" Target="../media/image24.wmf"/><Relationship Id="rId4" Type="http://schemas.microsoft.com/office/2007/relationships/hdphoto" Target="../media/hdphoto5.wdp"/><Relationship Id="rId9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oleObject" Target="../embeddings/oleObject3.bin"/><Relationship Id="rId18" Type="http://schemas.openxmlformats.org/officeDocument/2006/relationships/image" Target="../media/image31.wmf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28.wmf"/><Relationship Id="rId1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0.wmf"/><Relationship Id="rId20" Type="http://schemas.openxmlformats.org/officeDocument/2006/relationships/image" Target="../media/image32.wmf"/><Relationship Id="rId1" Type="http://schemas.openxmlformats.org/officeDocument/2006/relationships/vmlDrawing" Target="../drawings/vmlDrawing2.vml"/><Relationship Id="rId6" Type="http://schemas.microsoft.com/office/2007/relationships/hdphoto" Target="../media/hdphoto9.wdp"/><Relationship Id="rId11" Type="http://schemas.openxmlformats.org/officeDocument/2006/relationships/oleObject" Target="../embeddings/oleObject2.bin"/><Relationship Id="rId5" Type="http://schemas.openxmlformats.org/officeDocument/2006/relationships/image" Target="../media/image34.png"/><Relationship Id="rId15" Type="http://schemas.openxmlformats.org/officeDocument/2006/relationships/oleObject" Target="../embeddings/oleObject4.bin"/><Relationship Id="rId10" Type="http://schemas.microsoft.com/office/2007/relationships/hdphoto" Target="../media/hdphoto11.wdp"/><Relationship Id="rId19" Type="http://schemas.openxmlformats.org/officeDocument/2006/relationships/oleObject" Target="../embeddings/oleObject6.bin"/><Relationship Id="rId4" Type="http://schemas.microsoft.com/office/2007/relationships/hdphoto" Target="../media/hdphoto8.wdp"/><Relationship Id="rId9" Type="http://schemas.openxmlformats.org/officeDocument/2006/relationships/image" Target="../media/image36.png"/><Relationship Id="rId14" Type="http://schemas.openxmlformats.org/officeDocument/2006/relationships/image" Target="../media/image29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13.wdp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QR_Q8_KhCs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3"/>
          <p:cNvSpPr>
            <a:spLocks noChangeArrowheads="1"/>
          </p:cNvSpPr>
          <p:nvPr/>
        </p:nvSpPr>
        <p:spPr bwMode="auto">
          <a:xfrm>
            <a:off x="685800" y="1886786"/>
            <a:ext cx="7772400" cy="296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sz="24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</a:t>
            </a:r>
            <a:r>
              <a:rPr lang="it-IT" sz="24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r>
              <a:rPr lang="it-IT" sz="24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a sustainable aerospace industry</a:t>
            </a:r>
            <a:endParaRPr lang="it-IT" altLang="it-IT" sz="24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000" b="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0" dirty="0">
                <a:solidFill>
                  <a:schemeClr val="bg1"/>
                </a:solidFill>
              </a:rPr>
              <a:t>Zahra Shafiei   -   38th </a:t>
            </a:r>
            <a:r>
              <a:rPr lang="it-IT" altLang="it-IT" sz="2000" b="0" dirty="0" err="1">
                <a:solidFill>
                  <a:schemeClr val="bg1"/>
                </a:solidFill>
              </a:rPr>
              <a:t>Cycle</a:t>
            </a:r>
            <a:endParaRPr lang="it-IT" altLang="it-IT" sz="2000" b="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it-IT" sz="1600" b="0" dirty="0">
                <a:solidFill>
                  <a:schemeClr val="bg1"/>
                </a:solidFill>
              </a:rPr>
              <a:t>Supervisor: Prof. </a:t>
            </a:r>
            <a:r>
              <a:rPr lang="en-US" altLang="it-IT" sz="1600" b="0" dirty="0" err="1">
                <a:solidFill>
                  <a:schemeClr val="bg1"/>
                </a:solidFill>
              </a:rPr>
              <a:t>Mirco</a:t>
            </a:r>
            <a:r>
              <a:rPr lang="en-US" altLang="it-IT" sz="1600" b="0" dirty="0">
                <a:solidFill>
                  <a:schemeClr val="bg1"/>
                </a:solidFill>
              </a:rPr>
              <a:t> </a:t>
            </a:r>
            <a:r>
              <a:rPr lang="en-US" altLang="it-IT" sz="1600" b="0" dirty="0" err="1">
                <a:solidFill>
                  <a:schemeClr val="bg1"/>
                </a:solidFill>
              </a:rPr>
              <a:t>Zaccariotto</a:t>
            </a:r>
            <a:r>
              <a:rPr lang="en-US" altLang="it-IT" sz="1600" b="0" dirty="0">
                <a:solidFill>
                  <a:schemeClr val="bg1"/>
                </a:solidFill>
              </a:rPr>
              <a:t> </a:t>
            </a: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it-IT" sz="1600" b="0" dirty="0">
                <a:solidFill>
                  <a:schemeClr val="bg1"/>
                </a:solidFill>
              </a:rPr>
              <a:t>Co-supervisors: Prof. Ugo </a:t>
            </a:r>
            <a:r>
              <a:rPr lang="en-US" altLang="it-IT" sz="1600" b="0" dirty="0" err="1">
                <a:solidFill>
                  <a:schemeClr val="bg1"/>
                </a:solidFill>
              </a:rPr>
              <a:t>Galvanetto</a:t>
            </a:r>
            <a:r>
              <a:rPr lang="en-US" altLang="it-IT" sz="1600" b="0" dirty="0">
                <a:solidFill>
                  <a:schemeClr val="bg1"/>
                </a:solidFill>
              </a:rPr>
              <a:t> and </a:t>
            </a:r>
            <a:r>
              <a:rPr lang="it-IT" sz="1600" b="0" dirty="0">
                <a:solidFill>
                  <a:schemeClr val="bg1"/>
                </a:solidFill>
              </a:rPr>
              <a:t>Dr. Vito Diana</a:t>
            </a:r>
            <a:endParaRPr lang="en-US" altLang="it-IT" sz="1600" b="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it-IT" altLang="it-IT" sz="1600" b="0" dirty="0">
                <a:solidFill>
                  <a:schemeClr val="bg1"/>
                </a:solidFill>
              </a:rPr>
              <a:t>Meeting  -  19 </a:t>
            </a:r>
            <a:r>
              <a:rPr lang="it-IT" altLang="it-IT" sz="1600" b="0" dirty="0" err="1">
                <a:solidFill>
                  <a:schemeClr val="bg1"/>
                </a:solidFill>
              </a:rPr>
              <a:t>October</a:t>
            </a:r>
            <a:endParaRPr lang="en-US" altLang="it-IT" sz="12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657DF-AAC2-48B5-B1E9-D865465F0680}"/>
              </a:ext>
            </a:extLst>
          </p:cNvPr>
          <p:cNvSpPr txBox="1"/>
          <p:nvPr/>
        </p:nvSpPr>
        <p:spPr>
          <a:xfrm>
            <a:off x="348039" y="1016420"/>
            <a:ext cx="4223961" cy="3558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R="0" lv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 sz="1600">
                <a:effectLst/>
                <a:latin typeface="Viner Hand ITC" panose="03070502030502020203" pitchFamily="66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Materials Used in Material Extrusion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0647EC-929D-4E84-85ED-06F6C2ECEA77}"/>
              </a:ext>
            </a:extLst>
          </p:cNvPr>
          <p:cNvSpPr txBox="1"/>
          <p:nvPr/>
        </p:nvSpPr>
        <p:spPr>
          <a:xfrm>
            <a:off x="507853" y="1516123"/>
            <a:ext cx="26450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1- Plastics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7C6754-FD00-4701-9A08-C12CBD89F512}"/>
              </a:ext>
            </a:extLst>
          </p:cNvPr>
          <p:cNvSpPr/>
          <p:nvPr/>
        </p:nvSpPr>
        <p:spPr>
          <a:xfrm>
            <a:off x="2057262" y="1295110"/>
            <a:ext cx="26450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0" dirty="0">
                <a:latin typeface="Times New Roman" panose="02020603050405020304" pitchFamily="18" charset="0"/>
                <a:ea typeface="Calibri" panose="020F0502020204030204" pitchFamily="34" charset="0"/>
              </a:rPr>
              <a:t>PLA (Polylactic Acid)</a:t>
            </a:r>
          </a:p>
          <a:p>
            <a:r>
              <a:rPr lang="en-US" sz="1100" b="0" dirty="0">
                <a:latin typeface="Times New Roman" panose="02020603050405020304" pitchFamily="18" charset="0"/>
                <a:ea typeface="Calibri" panose="020F0502020204030204" pitchFamily="34" charset="0"/>
              </a:rPr>
              <a:t>ABS (Acrylonitrile Butadiene Styrene)</a:t>
            </a:r>
          </a:p>
          <a:p>
            <a:r>
              <a:rPr lang="en-US" sz="1100" b="0" dirty="0">
                <a:latin typeface="Times New Roman" panose="02020603050405020304" pitchFamily="18" charset="0"/>
                <a:ea typeface="Calibri" panose="020F0502020204030204" pitchFamily="34" charset="0"/>
              </a:rPr>
              <a:t>PETG (Polyethylene Terephthalate Glycol)</a:t>
            </a:r>
          </a:p>
          <a:p>
            <a:r>
              <a:rPr lang="en-US" sz="1100" b="0" dirty="0">
                <a:latin typeface="Times New Roman" panose="02020603050405020304" pitchFamily="18" charset="0"/>
                <a:ea typeface="Calibri" panose="020F0502020204030204" pitchFamily="34" charset="0"/>
              </a:rPr>
              <a:t>TPU (Thermoplastic Polyurethane)</a:t>
            </a:r>
            <a:endParaRPr lang="it-IT" sz="1100" b="0" dirty="0"/>
          </a:p>
        </p:txBody>
      </p:sp>
      <p:pic>
        <p:nvPicPr>
          <p:cNvPr id="10" name="Picture 12" descr="PLA (Polylactic Acid): Definition, Applications, and Different Types |  Xometry">
            <a:extLst>
              <a:ext uri="{FF2B5EF4-FFF2-40B4-BE49-F238E27FC236}">
                <a16:creationId xmlns:a16="http://schemas.microsoft.com/office/drawing/2014/main" id="{E5E27B2A-45D8-4367-A509-09899E5CF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091" y="1112767"/>
            <a:ext cx="1076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ABS (Acrylonitrile Butadiene Styrene), Bursa / Sentez Optimum Kimya">
            <a:extLst>
              <a:ext uri="{FF2B5EF4-FFF2-40B4-BE49-F238E27FC236}">
                <a16:creationId xmlns:a16="http://schemas.microsoft.com/office/drawing/2014/main" id="{74044775-9DC8-4066-AB33-310AFB453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307" y="1112767"/>
            <a:ext cx="1244893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PETG- Polyethylene Terephthalate Glycol | Erie Industrial Plastics">
            <a:extLst>
              <a:ext uri="{FF2B5EF4-FFF2-40B4-BE49-F238E27FC236}">
                <a16:creationId xmlns:a16="http://schemas.microsoft.com/office/drawing/2014/main" id="{A7E3B23F-07AA-40C2-A382-EB6772718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091" y="1112767"/>
            <a:ext cx="992091" cy="107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What is TPU? - Lubrizol">
            <a:extLst>
              <a:ext uri="{FF2B5EF4-FFF2-40B4-BE49-F238E27FC236}">
                <a16:creationId xmlns:a16="http://schemas.microsoft.com/office/drawing/2014/main" id="{9D53EE43-031B-40D2-9CDF-7E692BC87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2" r="44095"/>
          <a:stretch/>
        </p:blipFill>
        <p:spPr bwMode="auto">
          <a:xfrm>
            <a:off x="8018073" y="1119851"/>
            <a:ext cx="900192" cy="107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FD88703-9BBB-4CC8-95B7-359540DD9B72}"/>
              </a:ext>
            </a:extLst>
          </p:cNvPr>
          <p:cNvSpPr/>
          <p:nvPr/>
        </p:nvSpPr>
        <p:spPr>
          <a:xfrm>
            <a:off x="1542524" y="2064551"/>
            <a:ext cx="236635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0" dirty="0">
                <a:latin typeface="Times New Roman" panose="02020603050405020304" pitchFamily="18" charset="0"/>
              </a:rPr>
              <a:t>aluminum, stainless steel, and titanium</a:t>
            </a:r>
            <a:endParaRPr lang="it-IT" sz="1100" b="0" dirty="0">
              <a:latin typeface="Times New Roman" panose="02020603050405020304" pitchFamily="18" charset="0"/>
            </a:endParaRPr>
          </a:p>
        </p:txBody>
      </p:sp>
      <p:pic>
        <p:nvPicPr>
          <p:cNvPr id="15" name="Picture 20" descr="Zirconia Ceramic Manufacturers | Zirconia Ceramic Suppliers">
            <a:extLst>
              <a:ext uri="{FF2B5EF4-FFF2-40B4-BE49-F238E27FC236}">
                <a16:creationId xmlns:a16="http://schemas.microsoft.com/office/drawing/2014/main" id="{D0C12FEE-4076-454C-87F7-DF79214DB3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5" t="19761" r="13272" b="18889"/>
          <a:stretch/>
        </p:blipFill>
        <p:spPr bwMode="auto">
          <a:xfrm>
            <a:off x="4265873" y="2473274"/>
            <a:ext cx="1409293" cy="76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E6200C-3EA8-4A49-9B6D-D9B40E1DA0C2}"/>
              </a:ext>
            </a:extLst>
          </p:cNvPr>
          <p:cNvSpPr/>
          <p:nvPr/>
        </p:nvSpPr>
        <p:spPr>
          <a:xfrm>
            <a:off x="5095360" y="2425269"/>
            <a:ext cx="63671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0" dirty="0">
                <a:latin typeface="Times New Roman" panose="02020603050405020304" pitchFamily="18" charset="0"/>
              </a:rPr>
              <a:t>zirconia</a:t>
            </a:r>
            <a:endParaRPr lang="it-IT" sz="1100" b="0" dirty="0">
              <a:latin typeface="Times New Roman" panose="02020603050405020304" pitchFamily="18" charset="0"/>
            </a:endParaRPr>
          </a:p>
        </p:txBody>
      </p:sp>
      <p:pic>
        <p:nvPicPr>
          <p:cNvPr id="17" name="Picture 22" descr="Alumina Single Bore Tubes | LSP Industrial Ceramics">
            <a:extLst>
              <a:ext uri="{FF2B5EF4-FFF2-40B4-BE49-F238E27FC236}">
                <a16:creationId xmlns:a16="http://schemas.microsoft.com/office/drawing/2014/main" id="{9E9C8425-35CE-4E2D-A5BA-4DA348ED0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486" y="2467184"/>
            <a:ext cx="1148334" cy="76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0E007D9-F891-4450-A1EA-73D003532D23}"/>
              </a:ext>
            </a:extLst>
          </p:cNvPr>
          <p:cNvSpPr/>
          <p:nvPr/>
        </p:nvSpPr>
        <p:spPr>
          <a:xfrm>
            <a:off x="5941033" y="2895429"/>
            <a:ext cx="63671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0" dirty="0">
                <a:latin typeface="Times New Roman" panose="02020603050405020304" pitchFamily="18" charset="0"/>
              </a:rPr>
              <a:t>alumina</a:t>
            </a:r>
            <a:endParaRPr lang="it-IT" sz="1100" b="0" dirty="0">
              <a:latin typeface="Times New Roman" panose="02020603050405020304" pitchFamily="18" charset="0"/>
            </a:endParaRPr>
          </a:p>
        </p:txBody>
      </p:sp>
      <p:pic>
        <p:nvPicPr>
          <p:cNvPr id="19" name="Picture 24" descr="Silicon Carbide Ceramics from SGL Group - The Carbon Company | 2016-10-10 |  Industrial Heating">
            <a:extLst>
              <a:ext uri="{FF2B5EF4-FFF2-40B4-BE49-F238E27FC236}">
                <a16:creationId xmlns:a16="http://schemas.microsoft.com/office/drawing/2014/main" id="{10233063-C854-4BA9-B082-9797618522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3" r="13409" b="8430"/>
          <a:stretch/>
        </p:blipFill>
        <p:spPr bwMode="auto">
          <a:xfrm>
            <a:off x="7334140" y="2467185"/>
            <a:ext cx="936509" cy="76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43ECD0A-1EDC-461A-BB5A-A723DD4E8AF8}"/>
              </a:ext>
            </a:extLst>
          </p:cNvPr>
          <p:cNvSpPr/>
          <p:nvPr/>
        </p:nvSpPr>
        <p:spPr>
          <a:xfrm>
            <a:off x="8143964" y="2556074"/>
            <a:ext cx="5999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0" dirty="0">
                <a:latin typeface="Times New Roman" panose="02020603050405020304" pitchFamily="18" charset="0"/>
              </a:rPr>
              <a:t>silicon carbide</a:t>
            </a:r>
            <a:endParaRPr lang="it-IT" sz="1100" b="0" dirty="0">
              <a:latin typeface="Times New Roman" panose="02020603050405020304" pitchFamily="18" charset="0"/>
            </a:endParaRPr>
          </a:p>
        </p:txBody>
      </p:sp>
      <p:pic>
        <p:nvPicPr>
          <p:cNvPr id="21" name="Picture 2" descr="Policaprolattone - Wikipedia">
            <a:extLst>
              <a:ext uri="{FF2B5EF4-FFF2-40B4-BE49-F238E27FC236}">
                <a16:creationId xmlns:a16="http://schemas.microsoft.com/office/drawing/2014/main" id="{A9B0CFB7-E90A-49BF-B5C8-578F93719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664" y="3328914"/>
            <a:ext cx="1316427" cy="87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FD6659D-71AD-449B-8DD5-2E09E84348F4}"/>
              </a:ext>
            </a:extLst>
          </p:cNvPr>
          <p:cNvSpPr txBox="1"/>
          <p:nvPr/>
        </p:nvSpPr>
        <p:spPr>
          <a:xfrm>
            <a:off x="4176170" y="3422063"/>
            <a:ext cx="1409293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sz="1100" b="0"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PCL (Polycaprolactone)</a:t>
            </a:r>
          </a:p>
        </p:txBody>
      </p:sp>
      <p:pic>
        <p:nvPicPr>
          <p:cNvPr id="23" name="Picture 4" descr="Polyhydroxyalkanoates (PHA) - PhaBuilder">
            <a:extLst>
              <a:ext uri="{FF2B5EF4-FFF2-40B4-BE49-F238E27FC236}">
                <a16:creationId xmlns:a16="http://schemas.microsoft.com/office/drawing/2014/main" id="{8D832C47-30EC-4321-8724-0DA6D7CA6A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r="9030"/>
          <a:stretch/>
        </p:blipFill>
        <p:spPr bwMode="auto">
          <a:xfrm>
            <a:off x="5756819" y="3329479"/>
            <a:ext cx="1409293" cy="88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4CF3ADD-4DC8-46F7-8A74-075C10AF40C9}"/>
              </a:ext>
            </a:extLst>
          </p:cNvPr>
          <p:cNvSpPr txBox="1"/>
          <p:nvPr/>
        </p:nvSpPr>
        <p:spPr>
          <a:xfrm>
            <a:off x="6385675" y="3767120"/>
            <a:ext cx="1591537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sz="1100" b="0"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PHA (</a:t>
            </a:r>
            <a:r>
              <a:rPr lang="en-US" dirty="0" err="1"/>
              <a:t>Polyhydroxyalkanoates</a:t>
            </a:r>
            <a:r>
              <a:rPr lang="en-US" dirty="0"/>
              <a:t>)</a:t>
            </a:r>
          </a:p>
        </p:txBody>
      </p:sp>
      <p:sp>
        <p:nvSpPr>
          <p:cNvPr id="26" name="Title 8">
            <a:extLst>
              <a:ext uri="{FF2B5EF4-FFF2-40B4-BE49-F238E27FC236}">
                <a16:creationId xmlns:a16="http://schemas.microsoft.com/office/drawing/2014/main" id="{61BFDBD9-3145-4468-85AA-B0ADEF955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694" y="129205"/>
            <a:ext cx="5975205" cy="471341"/>
          </a:xfrm>
        </p:spPr>
        <p:txBody>
          <a:bodyPr>
            <a:normAutofit/>
          </a:bodyPr>
          <a:lstStyle/>
          <a:p>
            <a:pPr algn="l"/>
            <a:r>
              <a:rPr lang="en-US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Material Extrusion (MEX)</a:t>
            </a:r>
            <a:endParaRPr lang="it-IT" sz="16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3C0B6BA-5F8B-4C0F-A9DF-97BDEA80871B}"/>
              </a:ext>
            </a:extLst>
          </p:cNvPr>
          <p:cNvSpPr txBox="1"/>
          <p:nvPr/>
        </p:nvSpPr>
        <p:spPr>
          <a:xfrm>
            <a:off x="507853" y="1516123"/>
            <a:ext cx="26450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Metals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2052A5-DC61-4EF2-AE6C-E8327E8E4FDB}"/>
              </a:ext>
            </a:extLst>
          </p:cNvPr>
          <p:cNvSpPr txBox="1"/>
          <p:nvPr/>
        </p:nvSpPr>
        <p:spPr>
          <a:xfrm>
            <a:off x="507852" y="1484083"/>
            <a:ext cx="26450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Ceramics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ED99E8-5C16-4BC1-9510-B8AC80EDCAC9}"/>
              </a:ext>
            </a:extLst>
          </p:cNvPr>
          <p:cNvSpPr txBox="1"/>
          <p:nvPr/>
        </p:nvSpPr>
        <p:spPr>
          <a:xfrm>
            <a:off x="507852" y="2956444"/>
            <a:ext cx="26450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 Composites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8FDC90E-9C55-4126-83CD-8A4555E7C3AF}"/>
              </a:ext>
            </a:extLst>
          </p:cNvPr>
          <p:cNvSpPr txBox="1"/>
          <p:nvPr/>
        </p:nvSpPr>
        <p:spPr>
          <a:xfrm>
            <a:off x="507852" y="2981381"/>
            <a:ext cx="26450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 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Biodegradable Materials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D2FE1C-2D6F-4228-8C52-940AE32581C8}"/>
              </a:ext>
            </a:extLst>
          </p:cNvPr>
          <p:cNvSpPr txBox="1"/>
          <p:nvPr/>
        </p:nvSpPr>
        <p:spPr>
          <a:xfrm>
            <a:off x="507852" y="3475905"/>
            <a:ext cx="26450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 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Food-Grade Materials</a:t>
            </a:r>
          </a:p>
        </p:txBody>
      </p:sp>
    </p:spTree>
    <p:extLst>
      <p:ext uri="{BB962C8B-B14F-4D97-AF65-F5344CB8AC3E}">
        <p14:creationId xmlns:p14="http://schemas.microsoft.com/office/powerpoint/2010/main" val="326673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5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0"/>
                            </p:stCondLst>
                            <p:childTnLst>
                              <p:par>
                                <p:cTn id="6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000"/>
                            </p:stCondLst>
                            <p:childTnLst>
                              <p:par>
                                <p:cTn id="7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5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000"/>
                            </p:stCondLst>
                            <p:childTnLst>
                              <p:par>
                                <p:cTn id="8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16" grpId="0"/>
      <p:bldP spid="18" grpId="0"/>
      <p:bldP spid="20" grpId="0"/>
      <p:bldP spid="22" grpId="0"/>
      <p:bldP spid="24" grpId="0"/>
      <p:bldP spid="27" grpId="0"/>
      <p:bldP spid="28" grpId="0"/>
      <p:bldP spid="29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and Aerospace</a:t>
            </a:r>
            <a:endParaRPr lang="en-US" sz="16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Certification of 3D-Printed Aircraft Interiors | designnews.com">
            <a:extLst>
              <a:ext uri="{FF2B5EF4-FFF2-40B4-BE49-F238E27FC236}">
                <a16:creationId xmlns:a16="http://schemas.microsoft.com/office/drawing/2014/main" id="{05633A5A-B2D4-423F-A4FD-4DBF354F5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937" y="1465213"/>
            <a:ext cx="4873413" cy="253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86FF23-A107-4174-B006-155B4D1BDCA2}"/>
              </a:ext>
            </a:extLst>
          </p:cNvPr>
          <p:cNvSpPr txBox="1"/>
          <p:nvPr/>
        </p:nvSpPr>
        <p:spPr>
          <a:xfrm>
            <a:off x="348039" y="1016420"/>
            <a:ext cx="4893812" cy="3558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R="0" lv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 sz="1600">
                <a:effectLst/>
                <a:latin typeface="Viner Hand ITC" panose="03070502030502020203" pitchFamily="66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Applications of Material Extrusion in Aerospace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FFAC49-4C8C-4739-B100-3BCC4FB7C2E9}"/>
              </a:ext>
            </a:extLst>
          </p:cNvPr>
          <p:cNvSpPr txBox="1"/>
          <p:nvPr/>
        </p:nvSpPr>
        <p:spPr>
          <a:xfrm>
            <a:off x="628650" y="1350508"/>
            <a:ext cx="45720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1- Prototyping and Concept Models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2- Customized Components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Ducting and Ventilation Systems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4- Lightweight Structures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 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Cabin Components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6- Tooling and Ground Support Equipment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 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Aircraft Interiors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8- Prototypes for UAVs (Unmanned Aerial Vehicles)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Rapid Repairs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 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Material Selection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12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 Parameters in Modeling</a:t>
            </a:r>
            <a:endParaRPr lang="en-US" sz="16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FBEAF5-916E-4C2A-A691-48BC970E2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125" y="1421709"/>
            <a:ext cx="3728582" cy="26632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E76050-054F-4B13-9AA2-010EDB5C5D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3079" y="1083366"/>
            <a:ext cx="3185820" cy="20015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CA135E-4B14-4B49-BB08-44E915AC9B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2756" y="3210886"/>
            <a:ext cx="2424027" cy="15246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F89932-D9A5-499A-AD67-CF4668AB413F}"/>
              </a:ext>
            </a:extLst>
          </p:cNvPr>
          <p:cNvSpPr/>
          <p:nvPr/>
        </p:nvSpPr>
        <p:spPr>
          <a:xfrm>
            <a:off x="342900" y="817086"/>
            <a:ext cx="66992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dependence of the ME’ </a:t>
            </a:r>
            <a:r>
              <a:rPr lang="en-US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mesostructure</a:t>
            </a: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printing parameters </a:t>
            </a:r>
            <a:r>
              <a:rPr lang="en-US" sz="1400" b="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[2]</a:t>
            </a:r>
            <a:endParaRPr lang="it-IT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A68452-A70E-40BA-9784-CE8D751FFE46}"/>
              </a:ext>
            </a:extLst>
          </p:cNvPr>
          <p:cNvSpPr/>
          <p:nvPr/>
        </p:nvSpPr>
        <p:spPr>
          <a:xfrm>
            <a:off x="6864624" y="2962832"/>
            <a:ext cx="10631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printing speed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215490F2-86BB-470C-9313-960F572D50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0009204"/>
              </p:ext>
            </p:extLst>
          </p:nvPr>
        </p:nvGraphicFramePr>
        <p:xfrm>
          <a:off x="7566783" y="2609499"/>
          <a:ext cx="73342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Equation" r:id="rId9" imgW="736600" imgH="228600" progId="Equation.DSMT4">
                  <p:embed/>
                </p:oleObj>
              </mc:Choice>
              <mc:Fallback>
                <p:oleObj name="Equation" r:id="rId9" imgW="736600" imgH="228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6783" y="2609499"/>
                        <a:ext cx="733425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B625E4D-9F5B-4EF2-A2C1-1C2644F892BB}"/>
              </a:ext>
            </a:extLst>
          </p:cNvPr>
          <p:cNvCxnSpPr/>
          <p:nvPr/>
        </p:nvCxnSpPr>
        <p:spPr>
          <a:xfrm flipH="1">
            <a:off x="7708900" y="2753345"/>
            <a:ext cx="58786" cy="2629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F519F01-B93A-4C57-9BC1-3435A6816300}"/>
              </a:ext>
            </a:extLst>
          </p:cNvPr>
          <p:cNvCxnSpPr/>
          <p:nvPr/>
        </p:nvCxnSpPr>
        <p:spPr>
          <a:xfrm>
            <a:off x="8238899" y="2784098"/>
            <a:ext cx="62570" cy="2317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E9CBBF6-3C1C-48C5-8DF2-2A3E7D563B21}"/>
              </a:ext>
            </a:extLst>
          </p:cNvPr>
          <p:cNvSpPr/>
          <p:nvPr/>
        </p:nvSpPr>
        <p:spPr>
          <a:xfrm>
            <a:off x="8059710" y="2977986"/>
            <a:ext cx="7377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 rate</a:t>
            </a:r>
          </a:p>
        </p:txBody>
      </p:sp>
    </p:spTree>
    <p:extLst>
      <p:ext uri="{BB962C8B-B14F-4D97-AF65-F5344CB8AC3E}">
        <p14:creationId xmlns:p14="http://schemas.microsoft.com/office/powerpoint/2010/main" val="78558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8C41A5-365C-4362-8AF6-B3BCF33CE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1258" y="2683854"/>
            <a:ext cx="2286577" cy="13843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A13D73-2006-442B-BBE8-1CA4BC1BAB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501" y="1341403"/>
            <a:ext cx="2689502" cy="12689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CAD947-8DA5-4A0F-95E5-9AEC384C53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1258" y="1412116"/>
            <a:ext cx="2180887" cy="12638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2745B2-7F98-4152-A3DC-8BED3F8A31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50" y="2797681"/>
            <a:ext cx="2357639" cy="1337507"/>
          </a:xfrm>
          <a:prstGeom prst="rect">
            <a:avLst/>
          </a:prstGeom>
        </p:spPr>
      </p:pic>
      <p:sp>
        <p:nvSpPr>
          <p:cNvPr id="23" name="Titolo 1">
            <a:extLst>
              <a:ext uri="{FF2B5EF4-FFF2-40B4-BE49-F238E27FC236}">
                <a16:creationId xmlns:a16="http://schemas.microsoft.com/office/drawing/2014/main" id="{7EB03BB9-6CE5-4138-98CA-8E15475F3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694" y="129205"/>
            <a:ext cx="5975205" cy="471341"/>
          </a:xfrm>
        </p:spPr>
        <p:txBody>
          <a:bodyPr>
            <a:no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 Parameters in Modeling</a:t>
            </a:r>
            <a:endParaRPr lang="en-US" sz="1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E99B2C-2246-43DF-8149-8F4F9E666012}"/>
              </a:ext>
            </a:extLst>
          </p:cNvPr>
          <p:cNvSpPr/>
          <p:nvPr/>
        </p:nvSpPr>
        <p:spPr>
          <a:xfrm>
            <a:off x="342900" y="817086"/>
            <a:ext cx="53784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dependence of the ME’ </a:t>
            </a:r>
            <a:r>
              <a:rPr lang="en-US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mesostructure</a:t>
            </a: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printing parameters </a:t>
            </a:r>
            <a:r>
              <a:rPr lang="en-US" sz="1400" b="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[2]</a:t>
            </a:r>
            <a:endParaRPr lang="it-IT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9D5499C-1018-4972-9C08-8F65265E98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988838"/>
              </p:ext>
            </p:extLst>
          </p:nvPr>
        </p:nvGraphicFramePr>
        <p:xfrm>
          <a:off x="6132545" y="1536292"/>
          <a:ext cx="4953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" name="Equation" r:id="rId11" imgW="495085" imgH="228501" progId="Equation.DSMT4">
                  <p:embed/>
                </p:oleObj>
              </mc:Choice>
              <mc:Fallback>
                <p:oleObj name="Equation" r:id="rId11" imgW="495085" imgH="228501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2545" y="1536292"/>
                        <a:ext cx="4953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EAB0592C-A53F-44A1-8B50-DC395171CF6F}"/>
              </a:ext>
            </a:extLst>
          </p:cNvPr>
          <p:cNvSpPr/>
          <p:nvPr/>
        </p:nvSpPr>
        <p:spPr>
          <a:xfrm>
            <a:off x="5471600" y="1325558"/>
            <a:ext cx="5790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</a:p>
          <a:p>
            <a:r>
              <a:rPr lang="it-IT" sz="1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tension</a:t>
            </a:r>
            <a:endParaRPr lang="it-IT" sz="1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F1F64F-F16E-4211-8467-67A9BF3D5248}"/>
              </a:ext>
            </a:extLst>
          </p:cNvPr>
          <p:cNvSpPr/>
          <p:nvPr/>
        </p:nvSpPr>
        <p:spPr>
          <a:xfrm>
            <a:off x="6709785" y="1310170"/>
            <a:ext cx="76655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5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Viscosity</a:t>
            </a:r>
            <a:endParaRPr lang="it-IT" sz="105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05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dissipation</a:t>
            </a:r>
            <a:endParaRPr lang="it-IT" sz="105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30BC6BF-6F3E-480C-BDFC-52523F1294A2}"/>
              </a:ext>
            </a:extLst>
          </p:cNvPr>
          <p:cNvCxnSpPr>
            <a:cxnSpLocks/>
            <a:stCxn id="3" idx="3"/>
            <a:endCxn id="8" idx="1"/>
          </p:cNvCxnSpPr>
          <p:nvPr/>
        </p:nvCxnSpPr>
        <p:spPr>
          <a:xfrm flipV="1">
            <a:off x="6627845" y="1517919"/>
            <a:ext cx="81940" cy="1326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6FABF56-1BB9-435D-BFDB-597514269577}"/>
              </a:ext>
            </a:extLst>
          </p:cNvPr>
          <p:cNvCxnSpPr>
            <a:cxnSpLocks/>
            <a:stCxn id="3" idx="1"/>
            <a:endCxn id="7" idx="3"/>
          </p:cNvCxnSpPr>
          <p:nvPr/>
        </p:nvCxnSpPr>
        <p:spPr>
          <a:xfrm flipH="1" flipV="1">
            <a:off x="6050605" y="1525613"/>
            <a:ext cx="81940" cy="1249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C16E67D1-DF4F-451F-A66E-77F99DFEB6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4160290"/>
              </p:ext>
            </p:extLst>
          </p:nvPr>
        </p:nvGraphicFramePr>
        <p:xfrm>
          <a:off x="5340350" y="1937483"/>
          <a:ext cx="224790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" name="Equation" r:id="rId13" imgW="2247900" imgH="393700" progId="Equation.DSMT4">
                  <p:embed/>
                </p:oleObj>
              </mc:Choice>
              <mc:Fallback>
                <p:oleObj name="Equation" r:id="rId13" imgW="2247900" imgH="3937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0350" y="1937483"/>
                        <a:ext cx="2247900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1F9633E8-8CE7-4878-BD22-9585F8E5FF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4294140"/>
              </p:ext>
            </p:extLst>
          </p:nvPr>
        </p:nvGraphicFramePr>
        <p:xfrm>
          <a:off x="5340350" y="2341955"/>
          <a:ext cx="11049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" name="Equation" r:id="rId15" imgW="1104900" imgH="431800" progId="Equation.DSMT4">
                  <p:embed/>
                </p:oleObj>
              </mc:Choice>
              <mc:Fallback>
                <p:oleObj name="Equation" r:id="rId15" imgW="1104900" imgH="4318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0350" y="2341955"/>
                        <a:ext cx="11049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A5260AE1-74DC-461F-849E-FFEC665C22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2872776"/>
              </p:ext>
            </p:extLst>
          </p:nvPr>
        </p:nvGraphicFramePr>
        <p:xfrm>
          <a:off x="5338811" y="2815493"/>
          <a:ext cx="284797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0" name="Equation" r:id="rId17" imgW="2844800" imgH="723900" progId="Equation.DSMT4">
                  <p:embed/>
                </p:oleObj>
              </mc:Choice>
              <mc:Fallback>
                <p:oleObj name="Equation" r:id="rId17" imgW="2844800" imgH="7239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8811" y="2815493"/>
                        <a:ext cx="2847975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808FA075-5190-4BA0-B64E-61B0741E46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3101325"/>
              </p:ext>
            </p:extLst>
          </p:nvPr>
        </p:nvGraphicFramePr>
        <p:xfrm>
          <a:off x="5351463" y="3725863"/>
          <a:ext cx="2403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1" name="Equation" r:id="rId19" imgW="2400120" imgH="685800" progId="Equation.DSMT4">
                  <p:embed/>
                </p:oleObj>
              </mc:Choice>
              <mc:Fallback>
                <p:oleObj name="Equation" r:id="rId19" imgW="2400120" imgH="6858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1463" y="3725863"/>
                        <a:ext cx="2403475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>
            <a:extLst>
              <a:ext uri="{FF2B5EF4-FFF2-40B4-BE49-F238E27FC236}">
                <a16:creationId xmlns:a16="http://schemas.microsoft.com/office/drawing/2014/main" id="{3D60BF26-E4BA-4C4B-9B7B-8317682A7B40}"/>
              </a:ext>
            </a:extLst>
          </p:cNvPr>
          <p:cNvSpPr/>
          <p:nvPr/>
        </p:nvSpPr>
        <p:spPr>
          <a:xfrm>
            <a:off x="6553248" y="2306210"/>
            <a:ext cx="25939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temperature-</a:t>
            </a:r>
            <a:r>
              <a:rPr lang="it-IT" sz="1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r>
              <a:rPr lang="it-IT" sz="1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  <a:r>
              <a:rPr lang="it-IT" sz="1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tension</a:t>
            </a:r>
            <a:endParaRPr lang="it-IT" sz="1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4726DEB-FCD2-4ABA-B36B-768936A98321}"/>
              </a:ext>
            </a:extLst>
          </p:cNvPr>
          <p:cNvSpPr/>
          <p:nvPr/>
        </p:nvSpPr>
        <p:spPr>
          <a:xfrm>
            <a:off x="6553248" y="2519930"/>
            <a:ext cx="6399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 b="0">
                <a:latin typeface="Times New Roman" panose="02020603050405020304" pitchFamily="18" charset="0"/>
                <a:cs typeface="Times New Roman" panose="02020603050405020304" pitchFamily="18" charset="0"/>
              </a:rPr>
              <a:t>viscosity</a:t>
            </a:r>
            <a:endParaRPr lang="it-IT" sz="1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499F997-01AF-4C91-A7CD-0567B203BF7E}"/>
              </a:ext>
            </a:extLst>
          </p:cNvPr>
          <p:cNvCxnSpPr/>
          <p:nvPr/>
        </p:nvCxnSpPr>
        <p:spPr>
          <a:xfrm flipV="1">
            <a:off x="6445250" y="2429320"/>
            <a:ext cx="182595" cy="19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A7DC481-CB0B-4B9F-8662-E4BA541B29B4}"/>
              </a:ext>
            </a:extLst>
          </p:cNvPr>
          <p:cNvCxnSpPr/>
          <p:nvPr/>
        </p:nvCxnSpPr>
        <p:spPr>
          <a:xfrm>
            <a:off x="6464300" y="2629542"/>
            <a:ext cx="163545" cy="37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766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Peridynamic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Theory</a:t>
            </a:r>
            <a:endParaRPr lang="en-US" sz="16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E582CC-D41D-4086-836A-A2C0AEDD0253}"/>
              </a:ext>
            </a:extLst>
          </p:cNvPr>
          <p:cNvSpPr/>
          <p:nvPr/>
        </p:nvSpPr>
        <p:spPr>
          <a:xfrm>
            <a:off x="931709" y="1056780"/>
            <a:ext cx="287771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Classical continuum theory</a:t>
            </a:r>
            <a:endParaRPr lang="fa-I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569B7D-7B6E-4CC4-A4AF-DDCAE27DF9EE}"/>
              </a:ext>
            </a:extLst>
          </p:cNvPr>
          <p:cNvSpPr/>
          <p:nvPr/>
        </p:nvSpPr>
        <p:spPr>
          <a:xfrm>
            <a:off x="1169194" y="1594214"/>
            <a:ext cx="7125510" cy="21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8000" algn="just" rtl="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material node is only related to its adjacent node</a:t>
            </a:r>
            <a:endParaRPr lang="fa-IR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8000" algn="just" rtl="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mass and energy exchange only with adjacent nodes</a:t>
            </a:r>
            <a:endParaRPr lang="fa-I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8000" algn="just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Crack propagation requires special techniques to be managed</a:t>
            </a:r>
          </a:p>
          <a:p>
            <a:pPr marL="285750" indent="-288000" algn="just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Singular stresses at the tip of the crack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Canvas 242">
            <a:extLst>
              <a:ext uri="{FF2B5EF4-FFF2-40B4-BE49-F238E27FC236}">
                <a16:creationId xmlns:a16="http://schemas.microsoft.com/office/drawing/2014/main" id="{A885E7AF-52E9-4714-B6EC-5FDE1A275D57}"/>
              </a:ext>
            </a:extLst>
          </p:cNvPr>
          <p:cNvGrpSpPr/>
          <p:nvPr/>
        </p:nvGrpSpPr>
        <p:grpSpPr>
          <a:xfrm>
            <a:off x="6239008" y="3164980"/>
            <a:ext cx="1881699" cy="1568947"/>
            <a:chOff x="0" y="0"/>
            <a:chExt cx="1881699" cy="156894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0740627-392A-4FFF-BD3D-DBB3F6F464AC}"/>
                </a:ext>
              </a:extLst>
            </p:cNvPr>
            <p:cNvSpPr/>
            <p:nvPr/>
          </p:nvSpPr>
          <p:spPr>
            <a:xfrm>
              <a:off x="0" y="0"/>
              <a:ext cx="1638300" cy="1202690"/>
            </a:xfrm>
            <a:prstGeom prst="rect">
              <a:avLst/>
            </a:prstGeom>
          </p:spPr>
          <p:txBody>
            <a:bodyPr/>
            <a:lstStyle/>
            <a:p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B41C201-8ABC-4024-B345-D9F745583152}"/>
                </a:ext>
              </a:extLst>
            </p:cNvPr>
            <p:cNvCxnSpPr>
              <a:cxnSpLocks/>
              <a:stCxn id="15" idx="4"/>
              <a:endCxn id="21" idx="1"/>
            </p:cNvCxnSpPr>
            <p:nvPr/>
          </p:nvCxnSpPr>
          <p:spPr>
            <a:xfrm>
              <a:off x="325618" y="958029"/>
              <a:ext cx="553856" cy="1740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Freeform 69">
              <a:extLst>
                <a:ext uri="{FF2B5EF4-FFF2-40B4-BE49-F238E27FC236}">
                  <a16:creationId xmlns:a16="http://schemas.microsoft.com/office/drawing/2014/main" id="{FA76BC50-99E9-40F5-A2D3-DE85F4116D10}"/>
                </a:ext>
              </a:extLst>
            </p:cNvPr>
            <p:cNvSpPr/>
            <p:nvPr/>
          </p:nvSpPr>
          <p:spPr>
            <a:xfrm>
              <a:off x="35999" y="36162"/>
              <a:ext cx="1282004" cy="714409"/>
            </a:xfrm>
            <a:custGeom>
              <a:avLst/>
              <a:gdLst>
                <a:gd name="connsiteX0" fmla="*/ 206275 w 1282004"/>
                <a:gd name="connsiteY0" fmla="*/ 550176 h 714409"/>
                <a:gd name="connsiteX1" fmla="*/ 6250 w 1282004"/>
                <a:gd name="connsiteY1" fmla="*/ 331101 h 714409"/>
                <a:gd name="connsiteX2" fmla="*/ 120550 w 1282004"/>
                <a:gd name="connsiteY2" fmla="*/ 26301 h 714409"/>
                <a:gd name="connsiteX3" fmla="*/ 777775 w 1282004"/>
                <a:gd name="connsiteY3" fmla="*/ 54876 h 714409"/>
                <a:gd name="connsiteX4" fmla="*/ 1244500 w 1282004"/>
                <a:gd name="connsiteY4" fmla="*/ 369201 h 714409"/>
                <a:gd name="connsiteX5" fmla="*/ 1177825 w 1282004"/>
                <a:gd name="connsiteY5" fmla="*/ 712101 h 714409"/>
                <a:gd name="connsiteX6" fmla="*/ 577750 w 1282004"/>
                <a:gd name="connsiteY6" fmla="*/ 521601 h 714409"/>
                <a:gd name="connsiteX7" fmla="*/ 206275 w 1282004"/>
                <a:gd name="connsiteY7" fmla="*/ 550176 h 714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2004" h="714409">
                  <a:moveTo>
                    <a:pt x="206275" y="550176"/>
                  </a:moveTo>
                  <a:cubicBezTo>
                    <a:pt x="111025" y="518426"/>
                    <a:pt x="20537" y="418413"/>
                    <a:pt x="6250" y="331101"/>
                  </a:cubicBezTo>
                  <a:cubicBezTo>
                    <a:pt x="-8038" y="243788"/>
                    <a:pt x="-8037" y="72338"/>
                    <a:pt x="120550" y="26301"/>
                  </a:cubicBezTo>
                  <a:cubicBezTo>
                    <a:pt x="249137" y="-19736"/>
                    <a:pt x="590450" y="-2274"/>
                    <a:pt x="777775" y="54876"/>
                  </a:cubicBezTo>
                  <a:cubicBezTo>
                    <a:pt x="965100" y="112026"/>
                    <a:pt x="1177825" y="259663"/>
                    <a:pt x="1244500" y="369201"/>
                  </a:cubicBezTo>
                  <a:cubicBezTo>
                    <a:pt x="1311175" y="478738"/>
                    <a:pt x="1288950" y="686701"/>
                    <a:pt x="1177825" y="712101"/>
                  </a:cubicBezTo>
                  <a:cubicBezTo>
                    <a:pt x="1066700" y="737501"/>
                    <a:pt x="738088" y="545413"/>
                    <a:pt x="577750" y="521601"/>
                  </a:cubicBezTo>
                  <a:cubicBezTo>
                    <a:pt x="417413" y="497788"/>
                    <a:pt x="301525" y="581926"/>
                    <a:pt x="206275" y="55017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a-IR"/>
            </a:p>
          </p:txBody>
        </p:sp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C0FFC8B5-2DC6-4B87-A4B8-75F4442D1675}"/>
                </a:ext>
              </a:extLst>
            </p:cNvPr>
            <p:cNvSpPr/>
            <p:nvPr/>
          </p:nvSpPr>
          <p:spPr>
            <a:xfrm>
              <a:off x="318473" y="224387"/>
              <a:ext cx="182880" cy="182880"/>
            </a:xfrm>
            <a:prstGeom prst="cub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a-IR"/>
            </a:p>
          </p:txBody>
        </p:sp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4A177AA7-8922-4BCE-B659-ECE57BD79B2E}"/>
                </a:ext>
              </a:extLst>
            </p:cNvPr>
            <p:cNvSpPr/>
            <p:nvPr/>
          </p:nvSpPr>
          <p:spPr>
            <a:xfrm>
              <a:off x="442299" y="871113"/>
              <a:ext cx="123825" cy="142875"/>
            </a:xfrm>
            <a:prstGeom prst="cub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a-IR"/>
            </a:p>
          </p:txBody>
        </p:sp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EAF80680-737B-481C-BE9C-149CE7F6EC46}"/>
                </a:ext>
              </a:extLst>
            </p:cNvPr>
            <p:cNvSpPr/>
            <p:nvPr/>
          </p:nvSpPr>
          <p:spPr>
            <a:xfrm>
              <a:off x="232749" y="871113"/>
              <a:ext cx="123825" cy="142875"/>
            </a:xfrm>
            <a:prstGeom prst="cub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a-IR"/>
            </a:p>
          </p:txBody>
        </p:sp>
        <p:sp>
          <p:nvSpPr>
            <p:cNvPr id="16" name="Cube 15">
              <a:extLst>
                <a:ext uri="{FF2B5EF4-FFF2-40B4-BE49-F238E27FC236}">
                  <a16:creationId xmlns:a16="http://schemas.microsoft.com/office/drawing/2014/main" id="{196164E2-AC4F-4C5D-BFDB-9F580BD528C2}"/>
                </a:ext>
              </a:extLst>
            </p:cNvPr>
            <p:cNvSpPr/>
            <p:nvPr/>
          </p:nvSpPr>
          <p:spPr>
            <a:xfrm>
              <a:off x="650874" y="871113"/>
              <a:ext cx="123825" cy="142875"/>
            </a:xfrm>
            <a:prstGeom prst="cub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a-IR"/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5D007D0E-2493-4960-8F5C-A2ECCD000AA0}"/>
                </a:ext>
              </a:extLst>
            </p:cNvPr>
            <p:cNvSpPr/>
            <p:nvPr/>
          </p:nvSpPr>
          <p:spPr>
            <a:xfrm>
              <a:off x="461349" y="661563"/>
              <a:ext cx="123825" cy="142875"/>
            </a:xfrm>
            <a:prstGeom prst="cub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a-IR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39AC4ADA-04A6-4D84-A5F6-2BBC3705FE32}"/>
                </a:ext>
              </a:extLst>
            </p:cNvPr>
            <p:cNvSpPr/>
            <p:nvPr/>
          </p:nvSpPr>
          <p:spPr>
            <a:xfrm>
              <a:off x="442299" y="1060638"/>
              <a:ext cx="123825" cy="142875"/>
            </a:xfrm>
            <a:prstGeom prst="cub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a-IR"/>
            </a:p>
          </p:txBody>
        </p:sp>
        <p:sp>
          <p:nvSpPr>
            <p:cNvPr id="19" name="Text Box 246">
              <a:extLst>
                <a:ext uri="{FF2B5EF4-FFF2-40B4-BE49-F238E27FC236}">
                  <a16:creationId xmlns:a16="http://schemas.microsoft.com/office/drawing/2014/main" id="{63D7BB27-8ED5-4593-8278-6E05412D5E65}"/>
                </a:ext>
              </a:extLst>
            </p:cNvPr>
            <p:cNvSpPr txBox="1"/>
            <p:nvPr/>
          </p:nvSpPr>
          <p:spPr>
            <a:xfrm>
              <a:off x="258149" y="176762"/>
              <a:ext cx="266065" cy="18288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800"/>
                </a:spcAft>
              </a:pP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B Zar" panose="00000400000000000000" pitchFamily="2" charset="-78"/>
                </a:rPr>
                <a:t>x</a:t>
              </a:r>
            </a:p>
          </p:txBody>
        </p:sp>
        <p:sp>
          <p:nvSpPr>
            <p:cNvPr id="20" name="Text Box 246">
              <a:extLst>
                <a:ext uri="{FF2B5EF4-FFF2-40B4-BE49-F238E27FC236}">
                  <a16:creationId xmlns:a16="http://schemas.microsoft.com/office/drawing/2014/main" id="{1BC38433-5DE2-4BC3-AACE-B3ACB92146E8}"/>
                </a:ext>
              </a:extLst>
            </p:cNvPr>
            <p:cNvSpPr txBox="1"/>
            <p:nvPr/>
          </p:nvSpPr>
          <p:spPr>
            <a:xfrm>
              <a:off x="365759" y="803463"/>
              <a:ext cx="266065" cy="23812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800"/>
                </a:spcAft>
              </a:pP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B Zar" panose="00000400000000000000" pitchFamily="2" charset="-78"/>
                </a:rPr>
                <a:t>x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1" name="Text Box 248">
              <a:extLst>
                <a:ext uri="{FF2B5EF4-FFF2-40B4-BE49-F238E27FC236}">
                  <a16:creationId xmlns:a16="http://schemas.microsoft.com/office/drawing/2014/main" id="{66ED8CAB-DECC-40FE-ADA2-32064CBA352C}"/>
                </a:ext>
              </a:extLst>
            </p:cNvPr>
            <p:cNvSpPr txBox="1"/>
            <p:nvPr/>
          </p:nvSpPr>
          <p:spPr>
            <a:xfrm>
              <a:off x="879474" y="695203"/>
              <a:ext cx="1002225" cy="873744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1400" dirty="0">
                  <a:solidFill>
                    <a:srgbClr val="A50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nodes associated with the x</a:t>
              </a:r>
              <a:endParaRPr lang="en-US" sz="1400" b="1" dirty="0"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FE582F5-63EF-4303-8D61-D716D0D2224C}"/>
                </a:ext>
              </a:extLst>
            </p:cNvPr>
            <p:cNvCxnSpPr>
              <a:cxnSpLocks/>
            </p:cNvCxnSpPr>
            <p:nvPr/>
          </p:nvCxnSpPr>
          <p:spPr>
            <a:xfrm>
              <a:off x="631824" y="750571"/>
              <a:ext cx="349118" cy="1205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B34A821-B21D-4B88-9703-18AA2BED88D3}"/>
                </a:ext>
              </a:extLst>
            </p:cNvPr>
            <p:cNvCxnSpPr>
              <a:cxnSpLocks/>
            </p:cNvCxnSpPr>
            <p:nvPr/>
          </p:nvCxnSpPr>
          <p:spPr>
            <a:xfrm>
              <a:off x="650874" y="1148314"/>
              <a:ext cx="237150" cy="997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A300027-A0BB-42AF-ABE7-4E60F7903FC2}"/>
                </a:ext>
              </a:extLst>
            </p:cNvPr>
            <p:cNvCxnSpPr>
              <a:cxnSpLocks/>
            </p:cNvCxnSpPr>
            <p:nvPr/>
          </p:nvCxnSpPr>
          <p:spPr>
            <a:xfrm>
              <a:off x="832824" y="929239"/>
              <a:ext cx="93300" cy="847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856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15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Canvas 280">
            <a:extLst>
              <a:ext uri="{FF2B5EF4-FFF2-40B4-BE49-F238E27FC236}">
                <a16:creationId xmlns:a16="http://schemas.microsoft.com/office/drawing/2014/main" id="{170D30F6-58AB-41A5-817C-03D05D2297A4}"/>
              </a:ext>
            </a:extLst>
          </p:cNvPr>
          <p:cNvGrpSpPr/>
          <p:nvPr/>
        </p:nvGrpSpPr>
        <p:grpSpPr>
          <a:xfrm>
            <a:off x="5834749" y="1514107"/>
            <a:ext cx="1863429" cy="1455188"/>
            <a:chOff x="0" y="0"/>
            <a:chExt cx="1533525" cy="1202690"/>
          </a:xfrm>
        </p:grpSpPr>
        <p:sp>
          <p:nvSpPr>
            <p:cNvPr id="9" name="Freeform 89">
              <a:extLst>
                <a:ext uri="{FF2B5EF4-FFF2-40B4-BE49-F238E27FC236}">
                  <a16:creationId xmlns:a16="http://schemas.microsoft.com/office/drawing/2014/main" id="{C5C13420-7F31-4461-93C0-FABB4E48554C}"/>
                </a:ext>
              </a:extLst>
            </p:cNvPr>
            <p:cNvSpPr/>
            <p:nvPr/>
          </p:nvSpPr>
          <p:spPr>
            <a:xfrm>
              <a:off x="35999" y="36153"/>
              <a:ext cx="1497526" cy="1004740"/>
            </a:xfrm>
            <a:custGeom>
              <a:avLst/>
              <a:gdLst>
                <a:gd name="connsiteX0" fmla="*/ 206275 w 1282004"/>
                <a:gd name="connsiteY0" fmla="*/ 550176 h 714409"/>
                <a:gd name="connsiteX1" fmla="*/ 6250 w 1282004"/>
                <a:gd name="connsiteY1" fmla="*/ 331101 h 714409"/>
                <a:gd name="connsiteX2" fmla="*/ 120550 w 1282004"/>
                <a:gd name="connsiteY2" fmla="*/ 26301 h 714409"/>
                <a:gd name="connsiteX3" fmla="*/ 777775 w 1282004"/>
                <a:gd name="connsiteY3" fmla="*/ 54876 h 714409"/>
                <a:gd name="connsiteX4" fmla="*/ 1244500 w 1282004"/>
                <a:gd name="connsiteY4" fmla="*/ 369201 h 714409"/>
                <a:gd name="connsiteX5" fmla="*/ 1177825 w 1282004"/>
                <a:gd name="connsiteY5" fmla="*/ 712101 h 714409"/>
                <a:gd name="connsiteX6" fmla="*/ 577750 w 1282004"/>
                <a:gd name="connsiteY6" fmla="*/ 521601 h 714409"/>
                <a:gd name="connsiteX7" fmla="*/ 206275 w 1282004"/>
                <a:gd name="connsiteY7" fmla="*/ 550176 h 714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2004" h="714409">
                  <a:moveTo>
                    <a:pt x="206275" y="550176"/>
                  </a:moveTo>
                  <a:cubicBezTo>
                    <a:pt x="111025" y="518426"/>
                    <a:pt x="20537" y="418413"/>
                    <a:pt x="6250" y="331101"/>
                  </a:cubicBezTo>
                  <a:cubicBezTo>
                    <a:pt x="-8038" y="243788"/>
                    <a:pt x="-8037" y="72338"/>
                    <a:pt x="120550" y="26301"/>
                  </a:cubicBezTo>
                  <a:cubicBezTo>
                    <a:pt x="249137" y="-19736"/>
                    <a:pt x="590450" y="-2274"/>
                    <a:pt x="777775" y="54876"/>
                  </a:cubicBezTo>
                  <a:cubicBezTo>
                    <a:pt x="965100" y="112026"/>
                    <a:pt x="1177825" y="259663"/>
                    <a:pt x="1244500" y="369201"/>
                  </a:cubicBezTo>
                  <a:cubicBezTo>
                    <a:pt x="1311175" y="478738"/>
                    <a:pt x="1288950" y="686701"/>
                    <a:pt x="1177825" y="712101"/>
                  </a:cubicBezTo>
                  <a:cubicBezTo>
                    <a:pt x="1066700" y="737501"/>
                    <a:pt x="738088" y="545413"/>
                    <a:pt x="577750" y="521601"/>
                  </a:cubicBezTo>
                  <a:cubicBezTo>
                    <a:pt x="417413" y="497788"/>
                    <a:pt x="301525" y="581926"/>
                    <a:pt x="206275" y="55017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a-IR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861519-2DC2-4C64-87F7-BF3F8A829F59}"/>
                </a:ext>
              </a:extLst>
            </p:cNvPr>
            <p:cNvSpPr/>
            <p:nvPr/>
          </p:nvSpPr>
          <p:spPr>
            <a:xfrm>
              <a:off x="0" y="0"/>
              <a:ext cx="1533525" cy="1202690"/>
            </a:xfrm>
            <a:prstGeom prst="rect">
              <a:avLst/>
            </a:prstGeom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F3A96658-A686-4579-8CDE-FC19BFBD0F06}"/>
              </a:ext>
            </a:extLst>
          </p:cNvPr>
          <p:cNvSpPr/>
          <p:nvPr/>
        </p:nvSpPr>
        <p:spPr>
          <a:xfrm>
            <a:off x="697554" y="982942"/>
            <a:ext cx="352981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molecular or atomistic simulation</a:t>
            </a:r>
            <a:endParaRPr lang="fa-I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DDD8D7-9D15-4F75-AA5F-C49570F5AF0E}"/>
              </a:ext>
            </a:extLst>
          </p:cNvPr>
          <p:cNvSpPr/>
          <p:nvPr/>
        </p:nvSpPr>
        <p:spPr>
          <a:xfrm>
            <a:off x="1004989" y="1567086"/>
            <a:ext cx="4657094" cy="96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Time-consuming and costly for real engineering structures</a:t>
            </a:r>
            <a:endParaRPr lang="fa-IR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Canvas 153">
            <a:extLst>
              <a:ext uri="{FF2B5EF4-FFF2-40B4-BE49-F238E27FC236}">
                <a16:creationId xmlns:a16="http://schemas.microsoft.com/office/drawing/2014/main" id="{6B120ED7-077C-4377-BC78-7D65F7E48145}"/>
              </a:ext>
            </a:extLst>
          </p:cNvPr>
          <p:cNvGrpSpPr/>
          <p:nvPr/>
        </p:nvGrpSpPr>
        <p:grpSpPr>
          <a:xfrm>
            <a:off x="7007087" y="1292102"/>
            <a:ext cx="1848302" cy="1580981"/>
            <a:chOff x="0" y="-60358"/>
            <a:chExt cx="1727993" cy="123955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6BC2C0F-184C-41C8-A756-71A0564DAA0E}"/>
                </a:ext>
              </a:extLst>
            </p:cNvPr>
            <p:cNvSpPr/>
            <p:nvPr/>
          </p:nvSpPr>
          <p:spPr>
            <a:xfrm>
              <a:off x="0" y="0"/>
              <a:ext cx="1559560" cy="1179195"/>
            </a:xfrm>
            <a:prstGeom prst="rect">
              <a:avLst/>
            </a:prstGeom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 Box 248">
              <a:extLst>
                <a:ext uri="{FF2B5EF4-FFF2-40B4-BE49-F238E27FC236}">
                  <a16:creationId xmlns:a16="http://schemas.microsoft.com/office/drawing/2014/main" id="{3AEAD84D-8D3F-4EDB-AAB6-3DBCC05A73C1}"/>
                </a:ext>
              </a:extLst>
            </p:cNvPr>
            <p:cNvSpPr txBox="1"/>
            <p:nvPr/>
          </p:nvSpPr>
          <p:spPr>
            <a:xfrm>
              <a:off x="261144" y="-60358"/>
              <a:ext cx="1466849" cy="395838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rgbClr val="CC002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Each node is associated with all nodes </a:t>
              </a:r>
              <a:endParaRPr lang="en-US" sz="2400" dirty="0">
                <a:solidFill>
                  <a:srgbClr val="CC002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7E58AFA-9784-466E-8B86-636541F5C371}"/>
              </a:ext>
            </a:extLst>
          </p:cNvPr>
          <p:cNvSpPr/>
          <p:nvPr/>
        </p:nvSpPr>
        <p:spPr>
          <a:xfrm>
            <a:off x="697554" y="2742226"/>
            <a:ext cx="185820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nonlocal theories</a:t>
            </a:r>
            <a:endParaRPr lang="fa-I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1EA6DF-F45D-42AC-9E68-1C1405C622B5}"/>
              </a:ext>
            </a:extLst>
          </p:cNvPr>
          <p:cNvSpPr/>
          <p:nvPr/>
        </p:nvSpPr>
        <p:spPr>
          <a:xfrm>
            <a:off x="1004989" y="3238477"/>
            <a:ext cx="3754735" cy="96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 between material nodes are within finite rang</a:t>
            </a:r>
            <a:endParaRPr lang="fa-I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248">
            <a:extLst>
              <a:ext uri="{FF2B5EF4-FFF2-40B4-BE49-F238E27FC236}">
                <a16:creationId xmlns:a16="http://schemas.microsoft.com/office/drawing/2014/main" id="{E55E2123-0ED2-4CE7-8977-BE644E0CFAF1}"/>
              </a:ext>
            </a:extLst>
          </p:cNvPr>
          <p:cNvSpPr txBox="1"/>
          <p:nvPr/>
        </p:nvSpPr>
        <p:spPr>
          <a:xfrm>
            <a:off x="7771790" y="3496838"/>
            <a:ext cx="988130" cy="87374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sz="1400" dirty="0">
                <a:solidFill>
                  <a:srgbClr val="CC00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nodes associated with the x</a:t>
            </a:r>
            <a:endParaRPr lang="en-US" sz="1400" b="1" dirty="0">
              <a:solidFill>
                <a:srgbClr val="CC0027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itolo 1">
            <a:extLst>
              <a:ext uri="{FF2B5EF4-FFF2-40B4-BE49-F238E27FC236}">
                <a16:creationId xmlns:a16="http://schemas.microsoft.com/office/drawing/2014/main" id="{06CC3601-F02F-459E-8358-A3E4CC09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694" y="129205"/>
            <a:ext cx="5975205" cy="471341"/>
          </a:xfrm>
        </p:spPr>
        <p:txBody>
          <a:bodyPr>
            <a:noAutofit/>
          </a:bodyPr>
          <a:lstStyle/>
          <a:p>
            <a:pPr algn="l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Peridynamic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Theory</a:t>
            </a:r>
            <a:endParaRPr lang="en-US" sz="1600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5003FAA-C3DA-4A5C-8314-ED88202C43C7}"/>
              </a:ext>
            </a:extLst>
          </p:cNvPr>
          <p:cNvCxnSpPr>
            <a:cxnSpLocks/>
          </p:cNvCxnSpPr>
          <p:nvPr/>
        </p:nvCxnSpPr>
        <p:spPr>
          <a:xfrm>
            <a:off x="6770709" y="1606574"/>
            <a:ext cx="0" cy="822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B16336D-41F4-4DC2-859B-03864C9B9096}"/>
              </a:ext>
            </a:extLst>
          </p:cNvPr>
          <p:cNvCxnSpPr>
            <a:cxnSpLocks/>
          </p:cNvCxnSpPr>
          <p:nvPr/>
        </p:nvCxnSpPr>
        <p:spPr>
          <a:xfrm>
            <a:off x="5889933" y="2153643"/>
            <a:ext cx="17373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46EE039-87AC-4B5E-A498-4B3A4FC1A191}"/>
              </a:ext>
            </a:extLst>
          </p:cNvPr>
          <p:cNvCxnSpPr>
            <a:cxnSpLocks/>
          </p:cNvCxnSpPr>
          <p:nvPr/>
        </p:nvCxnSpPr>
        <p:spPr>
          <a:xfrm flipH="1">
            <a:off x="6772583" y="2457959"/>
            <a:ext cx="91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6955FD5-ABDF-4E56-888A-56D1B500D360}"/>
              </a:ext>
            </a:extLst>
          </p:cNvPr>
          <p:cNvCxnSpPr>
            <a:cxnSpLocks/>
          </p:cNvCxnSpPr>
          <p:nvPr/>
        </p:nvCxnSpPr>
        <p:spPr>
          <a:xfrm>
            <a:off x="7274597" y="2235224"/>
            <a:ext cx="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5A7FCD1-C51F-4D5A-AF06-C18615B08DD0}"/>
              </a:ext>
            </a:extLst>
          </p:cNvPr>
          <p:cNvCxnSpPr>
            <a:cxnSpLocks/>
          </p:cNvCxnSpPr>
          <p:nvPr/>
        </p:nvCxnSpPr>
        <p:spPr>
          <a:xfrm flipH="1">
            <a:off x="5883583" y="1854709"/>
            <a:ext cx="1463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D0C5CEB-3747-4576-8690-0767A16A9214}"/>
              </a:ext>
            </a:extLst>
          </p:cNvPr>
          <p:cNvCxnSpPr>
            <a:cxnSpLocks/>
          </p:cNvCxnSpPr>
          <p:nvPr/>
        </p:nvCxnSpPr>
        <p:spPr>
          <a:xfrm flipV="1">
            <a:off x="7274597" y="1803424"/>
            <a:ext cx="0" cy="822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76AF1E5-5059-4B6E-A28B-852C60DEC107}"/>
              </a:ext>
            </a:extLst>
          </p:cNvPr>
          <p:cNvCxnSpPr>
            <a:cxnSpLocks/>
          </p:cNvCxnSpPr>
          <p:nvPr/>
        </p:nvCxnSpPr>
        <p:spPr>
          <a:xfrm>
            <a:off x="6247771" y="1574824"/>
            <a:ext cx="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8F5B506-6146-4745-BB52-95D6A24C7E7E}"/>
              </a:ext>
            </a:extLst>
          </p:cNvPr>
          <p:cNvCxnSpPr>
            <a:cxnSpLocks/>
          </p:cNvCxnSpPr>
          <p:nvPr/>
        </p:nvCxnSpPr>
        <p:spPr>
          <a:xfrm>
            <a:off x="6005349" y="1631974"/>
            <a:ext cx="0" cy="731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FFA4F19-7B73-4ED2-B996-296F4A467F07}"/>
              </a:ext>
            </a:extLst>
          </p:cNvPr>
          <p:cNvCxnSpPr>
            <a:cxnSpLocks/>
          </p:cNvCxnSpPr>
          <p:nvPr/>
        </p:nvCxnSpPr>
        <p:spPr>
          <a:xfrm>
            <a:off x="5928033" y="1702530"/>
            <a:ext cx="11887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0D333AF-951D-49B2-A2BD-C05B69AAB307}"/>
              </a:ext>
            </a:extLst>
          </p:cNvPr>
          <p:cNvCxnSpPr>
            <a:cxnSpLocks/>
          </p:cNvCxnSpPr>
          <p:nvPr/>
        </p:nvCxnSpPr>
        <p:spPr>
          <a:xfrm>
            <a:off x="6511379" y="1574824"/>
            <a:ext cx="0" cy="8831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538819C5-F6C0-4FD0-AD1C-5459CDB150FA}"/>
              </a:ext>
            </a:extLst>
          </p:cNvPr>
          <p:cNvCxnSpPr>
            <a:cxnSpLocks/>
          </p:cNvCxnSpPr>
          <p:nvPr/>
        </p:nvCxnSpPr>
        <p:spPr>
          <a:xfrm>
            <a:off x="5870883" y="2001484"/>
            <a:ext cx="16459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D3D7FBD-4EFB-4B14-AB0B-65AF08AD135F}"/>
              </a:ext>
            </a:extLst>
          </p:cNvPr>
          <p:cNvCxnSpPr>
            <a:cxnSpLocks/>
          </p:cNvCxnSpPr>
          <p:nvPr/>
        </p:nvCxnSpPr>
        <p:spPr>
          <a:xfrm>
            <a:off x="7025828" y="1670074"/>
            <a:ext cx="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39756F06-8B3A-4A76-B022-3FED8469E0F6}"/>
              </a:ext>
            </a:extLst>
          </p:cNvPr>
          <p:cNvCxnSpPr>
            <a:cxnSpLocks/>
          </p:cNvCxnSpPr>
          <p:nvPr/>
        </p:nvCxnSpPr>
        <p:spPr>
          <a:xfrm flipH="1">
            <a:off x="5959783" y="2303110"/>
            <a:ext cx="17373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0ADECEE6-6FB7-4F7C-B1B3-012FCED7F84D}"/>
              </a:ext>
            </a:extLst>
          </p:cNvPr>
          <p:cNvCxnSpPr>
            <a:cxnSpLocks/>
          </p:cNvCxnSpPr>
          <p:nvPr/>
        </p:nvCxnSpPr>
        <p:spPr>
          <a:xfrm flipV="1">
            <a:off x="7531822" y="2032024"/>
            <a:ext cx="0" cy="731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77C8F264-6B88-404B-B138-C1B1041D9771}"/>
              </a:ext>
            </a:extLst>
          </p:cNvPr>
          <p:cNvCxnSpPr>
            <a:cxnSpLocks/>
          </p:cNvCxnSpPr>
          <p:nvPr/>
        </p:nvCxnSpPr>
        <p:spPr>
          <a:xfrm flipH="1">
            <a:off x="7102783" y="2598375"/>
            <a:ext cx="5778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55C852B1-CBCD-4CEC-9241-DC581713D300}"/>
              </a:ext>
            </a:extLst>
          </p:cNvPr>
          <p:cNvCxnSpPr>
            <a:cxnSpLocks/>
          </p:cNvCxnSpPr>
          <p:nvPr/>
        </p:nvCxnSpPr>
        <p:spPr>
          <a:xfrm>
            <a:off x="5877791" y="1885974"/>
            <a:ext cx="0" cy="1828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F2917433-41A6-444B-9F3F-1485A3BDF1C9}"/>
              </a:ext>
            </a:extLst>
          </p:cNvPr>
          <p:cNvCxnSpPr>
            <a:cxnSpLocks/>
          </p:cNvCxnSpPr>
          <p:nvPr/>
        </p:nvCxnSpPr>
        <p:spPr>
          <a:xfrm>
            <a:off x="6130807" y="1574824"/>
            <a:ext cx="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E5F4619B-BA80-468F-9607-D38534614550}"/>
              </a:ext>
            </a:extLst>
          </p:cNvPr>
          <p:cNvCxnSpPr/>
          <p:nvPr/>
        </p:nvCxnSpPr>
        <p:spPr>
          <a:xfrm>
            <a:off x="6383787" y="1560376"/>
            <a:ext cx="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798F0DF5-5A50-4301-BEFB-5AE79F31C091}"/>
              </a:ext>
            </a:extLst>
          </p:cNvPr>
          <p:cNvCxnSpPr>
            <a:cxnSpLocks/>
          </p:cNvCxnSpPr>
          <p:nvPr/>
        </p:nvCxnSpPr>
        <p:spPr>
          <a:xfrm>
            <a:off x="6643709" y="1593874"/>
            <a:ext cx="0" cy="822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6AD8B2D2-60A2-4A41-AFDE-9C3348DB23F6}"/>
              </a:ext>
            </a:extLst>
          </p:cNvPr>
          <p:cNvCxnSpPr>
            <a:cxnSpLocks/>
          </p:cNvCxnSpPr>
          <p:nvPr/>
        </p:nvCxnSpPr>
        <p:spPr>
          <a:xfrm>
            <a:off x="6897709" y="1638324"/>
            <a:ext cx="0" cy="8870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75FC8DB3-6F20-4FB4-84B9-3AB60ADF2E9B}"/>
              </a:ext>
            </a:extLst>
          </p:cNvPr>
          <p:cNvCxnSpPr>
            <a:cxnSpLocks/>
          </p:cNvCxnSpPr>
          <p:nvPr/>
        </p:nvCxnSpPr>
        <p:spPr>
          <a:xfrm>
            <a:off x="7145359" y="1733574"/>
            <a:ext cx="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A9EC1676-709A-4E6A-80DB-BF9963B9EE0E}"/>
              </a:ext>
            </a:extLst>
          </p:cNvPr>
          <p:cNvCxnSpPr>
            <a:cxnSpLocks/>
          </p:cNvCxnSpPr>
          <p:nvPr/>
        </p:nvCxnSpPr>
        <p:spPr>
          <a:xfrm>
            <a:off x="7399359" y="1917724"/>
            <a:ext cx="0" cy="822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7CB7D224-7ED0-4D10-8244-A30A509DB73C}"/>
              </a:ext>
            </a:extLst>
          </p:cNvPr>
          <p:cNvCxnSpPr/>
          <p:nvPr/>
        </p:nvCxnSpPr>
        <p:spPr>
          <a:xfrm>
            <a:off x="7649247" y="2209824"/>
            <a:ext cx="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BFFE3FAC-484E-43E3-839B-52E7C223A3E9}"/>
              </a:ext>
            </a:extLst>
          </p:cNvPr>
          <p:cNvCxnSpPr>
            <a:cxnSpLocks/>
          </p:cNvCxnSpPr>
          <p:nvPr/>
        </p:nvCxnSpPr>
        <p:spPr>
          <a:xfrm flipH="1">
            <a:off x="6120469" y="2457958"/>
            <a:ext cx="27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 Box 246">
            <a:extLst>
              <a:ext uri="{FF2B5EF4-FFF2-40B4-BE49-F238E27FC236}">
                <a16:creationId xmlns:a16="http://schemas.microsoft.com/office/drawing/2014/main" id="{2CF88305-7091-4249-AE88-E98B129D95B4}"/>
              </a:ext>
            </a:extLst>
          </p:cNvPr>
          <p:cNvSpPr txBox="1"/>
          <p:nvPr/>
        </p:nvSpPr>
        <p:spPr>
          <a:xfrm>
            <a:off x="6326529" y="1765202"/>
            <a:ext cx="266065" cy="18288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Zar" panose="00000400000000000000" pitchFamily="2" charset="-78"/>
              </a:rPr>
              <a:t>x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78EA3D7-F4F7-4FEA-B7DB-4BBC1ECF0E63}"/>
              </a:ext>
            </a:extLst>
          </p:cNvPr>
          <p:cNvSpPr/>
          <p:nvPr/>
        </p:nvSpPr>
        <p:spPr>
          <a:xfrm>
            <a:off x="6380101" y="1859180"/>
            <a:ext cx="132901" cy="13928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83E48F8F-8E86-4AE7-9E1E-1B8563CF14F1}"/>
              </a:ext>
            </a:extLst>
          </p:cNvPr>
          <p:cNvCxnSpPr>
            <a:stCxn id="128" idx="2"/>
          </p:cNvCxnSpPr>
          <p:nvPr/>
        </p:nvCxnSpPr>
        <p:spPr>
          <a:xfrm flipH="1">
            <a:off x="6198411" y="1953297"/>
            <a:ext cx="255935" cy="426142"/>
          </a:xfrm>
          <a:prstGeom prst="straightConnector1">
            <a:avLst/>
          </a:prstGeom>
          <a:ln w="3175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B386CBBC-6F88-4952-A23E-3E3610AEAA33}"/>
              </a:ext>
            </a:extLst>
          </p:cNvPr>
          <p:cNvCxnSpPr>
            <a:cxnSpLocks/>
            <a:stCxn id="128" idx="2"/>
          </p:cNvCxnSpPr>
          <p:nvPr/>
        </p:nvCxnSpPr>
        <p:spPr>
          <a:xfrm>
            <a:off x="6454346" y="1953297"/>
            <a:ext cx="140433" cy="288404"/>
          </a:xfrm>
          <a:prstGeom prst="straightConnector1">
            <a:avLst/>
          </a:prstGeom>
          <a:ln w="3175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59C3A0EC-018E-42AD-B58C-6DCEA5F01AC2}"/>
              </a:ext>
            </a:extLst>
          </p:cNvPr>
          <p:cNvCxnSpPr>
            <a:cxnSpLocks/>
            <a:stCxn id="128" idx="2"/>
          </p:cNvCxnSpPr>
          <p:nvPr/>
        </p:nvCxnSpPr>
        <p:spPr>
          <a:xfrm>
            <a:off x="6454346" y="1953297"/>
            <a:ext cx="535796" cy="434273"/>
          </a:xfrm>
          <a:prstGeom prst="straightConnector1">
            <a:avLst/>
          </a:prstGeom>
          <a:ln w="3175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0BD5F959-83BB-47BA-AADB-F005F147F74E}"/>
              </a:ext>
            </a:extLst>
          </p:cNvPr>
          <p:cNvCxnSpPr>
            <a:cxnSpLocks/>
            <a:stCxn id="128" idx="2"/>
          </p:cNvCxnSpPr>
          <p:nvPr/>
        </p:nvCxnSpPr>
        <p:spPr>
          <a:xfrm>
            <a:off x="6454346" y="1953297"/>
            <a:ext cx="890967" cy="135111"/>
          </a:xfrm>
          <a:prstGeom prst="straightConnector1">
            <a:avLst/>
          </a:prstGeom>
          <a:ln w="3175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2EF3664C-C6B8-4FCE-A3DA-D5096863F777}"/>
              </a:ext>
            </a:extLst>
          </p:cNvPr>
          <p:cNvCxnSpPr>
            <a:cxnSpLocks/>
            <a:stCxn id="128" idx="2"/>
          </p:cNvCxnSpPr>
          <p:nvPr/>
        </p:nvCxnSpPr>
        <p:spPr>
          <a:xfrm flipV="1">
            <a:off x="6454346" y="1786291"/>
            <a:ext cx="498427" cy="167006"/>
          </a:xfrm>
          <a:prstGeom prst="straightConnector1">
            <a:avLst/>
          </a:prstGeom>
          <a:ln w="3175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73B77352-1F11-44DB-902C-95F777C09B08}"/>
              </a:ext>
            </a:extLst>
          </p:cNvPr>
          <p:cNvCxnSpPr>
            <a:cxnSpLocks/>
            <a:stCxn id="128" idx="2"/>
          </p:cNvCxnSpPr>
          <p:nvPr/>
        </p:nvCxnSpPr>
        <p:spPr>
          <a:xfrm flipH="1" flipV="1">
            <a:off x="6056431" y="1777600"/>
            <a:ext cx="397915" cy="175697"/>
          </a:xfrm>
          <a:prstGeom prst="straightConnector1">
            <a:avLst/>
          </a:prstGeom>
          <a:ln w="3175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8" name="Text Box 246">
            <a:extLst>
              <a:ext uri="{FF2B5EF4-FFF2-40B4-BE49-F238E27FC236}">
                <a16:creationId xmlns:a16="http://schemas.microsoft.com/office/drawing/2014/main" id="{DAC7ADD5-A888-41D6-B0F0-C7B0E9DF709B}"/>
              </a:ext>
            </a:extLst>
          </p:cNvPr>
          <p:cNvSpPr txBox="1"/>
          <p:nvPr/>
        </p:nvSpPr>
        <p:spPr>
          <a:xfrm>
            <a:off x="6321313" y="1770417"/>
            <a:ext cx="266065" cy="18288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Zar" panose="00000400000000000000" pitchFamily="2" charset="-78"/>
              </a:rPr>
              <a:t>x</a:t>
            </a:r>
          </a:p>
        </p:txBody>
      </p:sp>
      <p:grpSp>
        <p:nvGrpSpPr>
          <p:cNvPr id="147" name="Canvas 280">
            <a:extLst>
              <a:ext uri="{FF2B5EF4-FFF2-40B4-BE49-F238E27FC236}">
                <a16:creationId xmlns:a16="http://schemas.microsoft.com/office/drawing/2014/main" id="{2F7549E0-A779-4B17-9A5E-E748082B70C1}"/>
              </a:ext>
            </a:extLst>
          </p:cNvPr>
          <p:cNvGrpSpPr/>
          <p:nvPr/>
        </p:nvGrpSpPr>
        <p:grpSpPr>
          <a:xfrm>
            <a:off x="5866820" y="3332352"/>
            <a:ext cx="1863429" cy="1455188"/>
            <a:chOff x="0" y="0"/>
            <a:chExt cx="1533525" cy="1202690"/>
          </a:xfrm>
        </p:grpSpPr>
        <p:sp>
          <p:nvSpPr>
            <p:cNvPr id="148" name="Freeform 89">
              <a:extLst>
                <a:ext uri="{FF2B5EF4-FFF2-40B4-BE49-F238E27FC236}">
                  <a16:creationId xmlns:a16="http://schemas.microsoft.com/office/drawing/2014/main" id="{B24902F7-5D44-441D-B6BF-6C3AB5FC7856}"/>
                </a:ext>
              </a:extLst>
            </p:cNvPr>
            <p:cNvSpPr/>
            <p:nvPr/>
          </p:nvSpPr>
          <p:spPr>
            <a:xfrm>
              <a:off x="35999" y="36153"/>
              <a:ext cx="1497526" cy="1004740"/>
            </a:xfrm>
            <a:custGeom>
              <a:avLst/>
              <a:gdLst>
                <a:gd name="connsiteX0" fmla="*/ 206275 w 1282004"/>
                <a:gd name="connsiteY0" fmla="*/ 550176 h 714409"/>
                <a:gd name="connsiteX1" fmla="*/ 6250 w 1282004"/>
                <a:gd name="connsiteY1" fmla="*/ 331101 h 714409"/>
                <a:gd name="connsiteX2" fmla="*/ 120550 w 1282004"/>
                <a:gd name="connsiteY2" fmla="*/ 26301 h 714409"/>
                <a:gd name="connsiteX3" fmla="*/ 777775 w 1282004"/>
                <a:gd name="connsiteY3" fmla="*/ 54876 h 714409"/>
                <a:gd name="connsiteX4" fmla="*/ 1244500 w 1282004"/>
                <a:gd name="connsiteY4" fmla="*/ 369201 h 714409"/>
                <a:gd name="connsiteX5" fmla="*/ 1177825 w 1282004"/>
                <a:gd name="connsiteY5" fmla="*/ 712101 h 714409"/>
                <a:gd name="connsiteX6" fmla="*/ 577750 w 1282004"/>
                <a:gd name="connsiteY6" fmla="*/ 521601 h 714409"/>
                <a:gd name="connsiteX7" fmla="*/ 206275 w 1282004"/>
                <a:gd name="connsiteY7" fmla="*/ 550176 h 714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2004" h="714409">
                  <a:moveTo>
                    <a:pt x="206275" y="550176"/>
                  </a:moveTo>
                  <a:cubicBezTo>
                    <a:pt x="111025" y="518426"/>
                    <a:pt x="20537" y="418413"/>
                    <a:pt x="6250" y="331101"/>
                  </a:cubicBezTo>
                  <a:cubicBezTo>
                    <a:pt x="-8038" y="243788"/>
                    <a:pt x="-8037" y="72338"/>
                    <a:pt x="120550" y="26301"/>
                  </a:cubicBezTo>
                  <a:cubicBezTo>
                    <a:pt x="249137" y="-19736"/>
                    <a:pt x="590450" y="-2274"/>
                    <a:pt x="777775" y="54876"/>
                  </a:cubicBezTo>
                  <a:cubicBezTo>
                    <a:pt x="965100" y="112026"/>
                    <a:pt x="1177825" y="259663"/>
                    <a:pt x="1244500" y="369201"/>
                  </a:cubicBezTo>
                  <a:cubicBezTo>
                    <a:pt x="1311175" y="478738"/>
                    <a:pt x="1288950" y="686701"/>
                    <a:pt x="1177825" y="712101"/>
                  </a:cubicBezTo>
                  <a:cubicBezTo>
                    <a:pt x="1066700" y="737501"/>
                    <a:pt x="738088" y="545413"/>
                    <a:pt x="577750" y="521601"/>
                  </a:cubicBezTo>
                  <a:cubicBezTo>
                    <a:pt x="417413" y="497788"/>
                    <a:pt x="301525" y="581926"/>
                    <a:pt x="206275" y="55017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a-IR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3D8679A1-A105-4FEB-BDA8-5F0060E0869B}"/>
                </a:ext>
              </a:extLst>
            </p:cNvPr>
            <p:cNvSpPr/>
            <p:nvPr/>
          </p:nvSpPr>
          <p:spPr>
            <a:xfrm>
              <a:off x="0" y="0"/>
              <a:ext cx="1533525" cy="1202690"/>
            </a:xfrm>
            <a:prstGeom prst="rect">
              <a:avLst/>
            </a:prstGeom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1" name="Rectangle 150">
            <a:extLst>
              <a:ext uri="{FF2B5EF4-FFF2-40B4-BE49-F238E27FC236}">
                <a16:creationId xmlns:a16="http://schemas.microsoft.com/office/drawing/2014/main" id="{33D27569-AAF9-4B6E-A104-9AC8A2491771}"/>
              </a:ext>
            </a:extLst>
          </p:cNvPr>
          <p:cNvSpPr/>
          <p:nvPr/>
        </p:nvSpPr>
        <p:spPr>
          <a:xfrm>
            <a:off x="5296189" y="3085274"/>
            <a:ext cx="1668142" cy="150399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4121B62C-23FE-4148-A6B1-159F68CFCBED}"/>
              </a:ext>
            </a:extLst>
          </p:cNvPr>
          <p:cNvCxnSpPr>
            <a:cxnSpLocks/>
          </p:cNvCxnSpPr>
          <p:nvPr/>
        </p:nvCxnSpPr>
        <p:spPr>
          <a:xfrm>
            <a:off x="6802780" y="3551819"/>
            <a:ext cx="0" cy="365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6D1BA4BE-AD84-412B-A9D0-034991CB9EA6}"/>
              </a:ext>
            </a:extLst>
          </p:cNvPr>
          <p:cNvCxnSpPr>
            <a:cxnSpLocks/>
          </p:cNvCxnSpPr>
          <p:nvPr/>
        </p:nvCxnSpPr>
        <p:spPr>
          <a:xfrm>
            <a:off x="6201404" y="3965538"/>
            <a:ext cx="5486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DC77AB37-2901-4B04-99D5-2A6864987C42}"/>
              </a:ext>
            </a:extLst>
          </p:cNvPr>
          <p:cNvCxnSpPr>
            <a:cxnSpLocks/>
          </p:cNvCxnSpPr>
          <p:nvPr/>
        </p:nvCxnSpPr>
        <p:spPr>
          <a:xfrm flipH="1">
            <a:off x="6118854" y="3666604"/>
            <a:ext cx="731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111C4ED3-F5C4-4A0D-8776-F5C42BC2914A}"/>
              </a:ext>
            </a:extLst>
          </p:cNvPr>
          <p:cNvCxnSpPr>
            <a:cxnSpLocks/>
          </p:cNvCxnSpPr>
          <p:nvPr/>
        </p:nvCxnSpPr>
        <p:spPr>
          <a:xfrm>
            <a:off x="6279842" y="3462919"/>
            <a:ext cx="0" cy="548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CC95388C-D5DD-44EB-B791-8B8C28C131F1}"/>
              </a:ext>
            </a:extLst>
          </p:cNvPr>
          <p:cNvCxnSpPr>
            <a:cxnSpLocks/>
          </p:cNvCxnSpPr>
          <p:nvPr/>
        </p:nvCxnSpPr>
        <p:spPr>
          <a:xfrm flipV="1">
            <a:off x="6195054" y="3520555"/>
            <a:ext cx="5598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4C0637D4-CD73-40BB-8C41-01336F695701}"/>
              </a:ext>
            </a:extLst>
          </p:cNvPr>
          <p:cNvCxnSpPr>
            <a:cxnSpLocks/>
          </p:cNvCxnSpPr>
          <p:nvPr/>
        </p:nvCxnSpPr>
        <p:spPr>
          <a:xfrm>
            <a:off x="6549800" y="3393069"/>
            <a:ext cx="0" cy="6939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FA0514C0-CE84-44E3-ACDE-E524678599E8}"/>
              </a:ext>
            </a:extLst>
          </p:cNvPr>
          <p:cNvCxnSpPr>
            <a:cxnSpLocks/>
          </p:cNvCxnSpPr>
          <p:nvPr/>
        </p:nvCxnSpPr>
        <p:spPr>
          <a:xfrm>
            <a:off x="6118854" y="3819729"/>
            <a:ext cx="731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C7B46878-8F94-4D52-BD4E-5C5EB1341055}"/>
              </a:ext>
            </a:extLst>
          </p:cNvPr>
          <p:cNvCxnSpPr>
            <a:cxnSpLocks/>
          </p:cNvCxnSpPr>
          <p:nvPr/>
        </p:nvCxnSpPr>
        <p:spPr>
          <a:xfrm>
            <a:off x="6162878" y="3551819"/>
            <a:ext cx="0" cy="365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B9739FCE-00C5-41A1-B3AD-339FCB3798FA}"/>
              </a:ext>
            </a:extLst>
          </p:cNvPr>
          <p:cNvCxnSpPr>
            <a:cxnSpLocks/>
          </p:cNvCxnSpPr>
          <p:nvPr/>
        </p:nvCxnSpPr>
        <p:spPr>
          <a:xfrm flipH="1">
            <a:off x="6405822" y="3384971"/>
            <a:ext cx="0" cy="7020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EB9323FC-FF88-40EC-9296-29140A03421E}"/>
              </a:ext>
            </a:extLst>
          </p:cNvPr>
          <p:cNvCxnSpPr>
            <a:cxnSpLocks/>
          </p:cNvCxnSpPr>
          <p:nvPr/>
        </p:nvCxnSpPr>
        <p:spPr>
          <a:xfrm>
            <a:off x="6682130" y="3450219"/>
            <a:ext cx="0" cy="561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Text Box 246">
            <a:extLst>
              <a:ext uri="{FF2B5EF4-FFF2-40B4-BE49-F238E27FC236}">
                <a16:creationId xmlns:a16="http://schemas.microsoft.com/office/drawing/2014/main" id="{DDA96BA4-FB69-4C1A-8095-A88F9CE491E3}"/>
              </a:ext>
            </a:extLst>
          </p:cNvPr>
          <p:cNvSpPr txBox="1"/>
          <p:nvPr/>
        </p:nvSpPr>
        <p:spPr>
          <a:xfrm>
            <a:off x="6358600" y="3583447"/>
            <a:ext cx="266065" cy="18288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Zar" panose="00000400000000000000" pitchFamily="2" charset="-78"/>
              </a:rPr>
              <a:t>x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2FC55EE8-2A90-42A1-8495-42E9009B87DE}"/>
              </a:ext>
            </a:extLst>
          </p:cNvPr>
          <p:cNvSpPr/>
          <p:nvPr/>
        </p:nvSpPr>
        <p:spPr>
          <a:xfrm>
            <a:off x="6412172" y="3677425"/>
            <a:ext cx="132901" cy="13928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15DC73E7-53FA-4244-ADD0-C9F11C99C54B}"/>
              </a:ext>
            </a:extLst>
          </p:cNvPr>
          <p:cNvSpPr/>
          <p:nvPr/>
        </p:nvSpPr>
        <p:spPr>
          <a:xfrm>
            <a:off x="6115110" y="3393607"/>
            <a:ext cx="742103" cy="6934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FB9D2363-A02A-4547-AE5F-4E70CEE4D209}"/>
              </a:ext>
            </a:extLst>
          </p:cNvPr>
          <p:cNvCxnSpPr>
            <a:stCxn id="185" idx="2"/>
          </p:cNvCxnSpPr>
          <p:nvPr/>
        </p:nvCxnSpPr>
        <p:spPr>
          <a:xfrm flipV="1">
            <a:off x="6486417" y="3583447"/>
            <a:ext cx="157292" cy="18809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67F70441-EE35-421E-B934-9A43E0080758}"/>
              </a:ext>
            </a:extLst>
          </p:cNvPr>
          <p:cNvCxnSpPr>
            <a:stCxn id="185" idx="2"/>
          </p:cNvCxnSpPr>
          <p:nvPr/>
        </p:nvCxnSpPr>
        <p:spPr>
          <a:xfrm>
            <a:off x="6486417" y="3771542"/>
            <a:ext cx="106177" cy="25802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A7C63143-03DE-4566-922B-3B17D9593880}"/>
              </a:ext>
            </a:extLst>
          </p:cNvPr>
          <p:cNvCxnSpPr>
            <a:stCxn id="185" idx="2"/>
          </p:cNvCxnSpPr>
          <p:nvPr/>
        </p:nvCxnSpPr>
        <p:spPr>
          <a:xfrm flipH="1">
            <a:off x="6459561" y="3771542"/>
            <a:ext cx="26856" cy="26303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75A063BD-A04D-4868-B179-4AE421850302}"/>
              </a:ext>
            </a:extLst>
          </p:cNvPr>
          <p:cNvCxnSpPr>
            <a:stCxn id="185" idx="2"/>
          </p:cNvCxnSpPr>
          <p:nvPr/>
        </p:nvCxnSpPr>
        <p:spPr>
          <a:xfrm flipH="1" flipV="1">
            <a:off x="6221439" y="3766327"/>
            <a:ext cx="264978" cy="5215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Text Box 246">
            <a:extLst>
              <a:ext uri="{FF2B5EF4-FFF2-40B4-BE49-F238E27FC236}">
                <a16:creationId xmlns:a16="http://schemas.microsoft.com/office/drawing/2014/main" id="{B521AB4E-EA90-44E7-A13E-73D8BA2F8D4C}"/>
              </a:ext>
            </a:extLst>
          </p:cNvPr>
          <p:cNvSpPr txBox="1"/>
          <p:nvPr/>
        </p:nvSpPr>
        <p:spPr>
          <a:xfrm>
            <a:off x="6353384" y="3588662"/>
            <a:ext cx="266065" cy="18288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Zar" panose="00000400000000000000" pitchFamily="2" charset="-78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65931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2" grpId="0" animBg="1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16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1A8F83-F88D-484F-B1BF-9A16AC48CF1E}"/>
              </a:ext>
            </a:extLst>
          </p:cNvPr>
          <p:cNvSpPr/>
          <p:nvPr/>
        </p:nvSpPr>
        <p:spPr>
          <a:xfrm>
            <a:off x="462545" y="937432"/>
            <a:ext cx="54644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Each material node interact with the material nodes in certain radius around it which is called the neighborhood radius (</a:t>
            </a: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</a:rPr>
              <a:t>δ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) of that material node</a:t>
            </a:r>
            <a:endParaRPr lang="fa-IR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Down Arrow 192">
            <a:extLst>
              <a:ext uri="{FF2B5EF4-FFF2-40B4-BE49-F238E27FC236}">
                <a16:creationId xmlns:a16="http://schemas.microsoft.com/office/drawing/2014/main" id="{EB3EA395-8216-47FA-B2F8-F3C14AF27CD5}"/>
              </a:ext>
            </a:extLst>
          </p:cNvPr>
          <p:cNvSpPr/>
          <p:nvPr/>
        </p:nvSpPr>
        <p:spPr>
          <a:xfrm>
            <a:off x="3042360" y="2023250"/>
            <a:ext cx="304800" cy="307777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0E5D34-F752-4974-94DE-5B490BE60257}"/>
              </a:ext>
            </a:extLst>
          </p:cNvPr>
          <p:cNvSpPr/>
          <p:nvPr/>
        </p:nvSpPr>
        <p:spPr>
          <a:xfrm>
            <a:off x="907983" y="2465575"/>
            <a:ext cx="47871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Each material node is affected by all material nodes in its neighborhood, and the effect is defined by micro-potential </a:t>
            </a:r>
            <a:r>
              <a:rPr lang="en-US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B Zar" panose="00000400000000000000" pitchFamily="2" charset="-78"/>
              </a:rPr>
              <a:t>w</a:t>
            </a:r>
            <a:r>
              <a:rPr lang="en-US" b="1" i="1" baseline="-25000" dirty="0" err="1">
                <a:latin typeface="Times New Roman" panose="02020603050405020304" pitchFamily="18" charset="0"/>
                <a:ea typeface="Calibri" panose="020F0502020204030204" pitchFamily="34" charset="0"/>
                <a:cs typeface="B Zar" panose="00000400000000000000" pitchFamily="2" charset="-78"/>
              </a:rPr>
              <a:t>kj</a:t>
            </a:r>
            <a:endParaRPr lang="fa-IR" b="1" dirty="0"/>
          </a:p>
        </p:txBody>
      </p:sp>
      <p:grpSp>
        <p:nvGrpSpPr>
          <p:cNvPr id="10" name="Canvas 2">
            <a:extLst>
              <a:ext uri="{FF2B5EF4-FFF2-40B4-BE49-F238E27FC236}">
                <a16:creationId xmlns:a16="http://schemas.microsoft.com/office/drawing/2014/main" id="{A6C8F205-BA50-4B38-932C-5100917B5AF9}"/>
              </a:ext>
            </a:extLst>
          </p:cNvPr>
          <p:cNvGrpSpPr/>
          <p:nvPr/>
        </p:nvGrpSpPr>
        <p:grpSpPr>
          <a:xfrm>
            <a:off x="4929778" y="1868724"/>
            <a:ext cx="3454025" cy="2337344"/>
            <a:chOff x="0" y="-43472"/>
            <a:chExt cx="3248026" cy="213262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1D536F0-B76B-42A2-A6C4-D05092265966}"/>
                </a:ext>
              </a:extLst>
            </p:cNvPr>
            <p:cNvSpPr/>
            <p:nvPr/>
          </p:nvSpPr>
          <p:spPr>
            <a:xfrm>
              <a:off x="0" y="0"/>
              <a:ext cx="3248025" cy="2089150"/>
            </a:xfrm>
            <a:prstGeom prst="rect">
              <a:avLst/>
            </a:prstGeom>
          </p:spPr>
          <p:txBody>
            <a:bodyPr/>
            <a:lstStyle/>
            <a:p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2519198-B1C8-4438-8592-585041A512F5}"/>
                </a:ext>
              </a:extLst>
            </p:cNvPr>
            <p:cNvCxnSpPr/>
            <p:nvPr/>
          </p:nvCxnSpPr>
          <p:spPr>
            <a:xfrm>
              <a:off x="266700" y="1800225"/>
              <a:ext cx="4191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AE7D144-3331-4310-B320-2072019383B2}"/>
                </a:ext>
              </a:extLst>
            </p:cNvPr>
            <p:cNvCxnSpPr/>
            <p:nvPr/>
          </p:nvCxnSpPr>
          <p:spPr>
            <a:xfrm flipV="1">
              <a:off x="266700" y="1371600"/>
              <a:ext cx="0" cy="4286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E237C43-9BD9-4815-89BC-97C464BEBF13}"/>
                </a:ext>
              </a:extLst>
            </p:cNvPr>
            <p:cNvCxnSpPr/>
            <p:nvPr/>
          </p:nvCxnSpPr>
          <p:spPr>
            <a:xfrm flipH="1">
              <a:off x="0" y="1800225"/>
              <a:ext cx="266700" cy="2762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E258399-BCC0-4C8B-AED9-32E41598050E}"/>
                </a:ext>
              </a:extLst>
            </p:cNvPr>
            <p:cNvSpPr/>
            <p:nvPr/>
          </p:nvSpPr>
          <p:spPr>
            <a:xfrm>
              <a:off x="885826" y="0"/>
              <a:ext cx="2362200" cy="14478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a-IR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FEEEA79-7C97-4E4E-BAE9-74332C825D92}"/>
                </a:ext>
              </a:extLst>
            </p:cNvPr>
            <p:cNvCxnSpPr>
              <a:stCxn id="15" idx="1"/>
              <a:endCxn id="15" idx="3"/>
            </p:cNvCxnSpPr>
            <p:nvPr/>
          </p:nvCxnSpPr>
          <p:spPr>
            <a:xfrm>
              <a:off x="885825" y="723900"/>
              <a:ext cx="2362200" cy="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A422453-8AD8-459E-95F1-50D122F2A3CF}"/>
                </a:ext>
              </a:extLst>
            </p:cNvPr>
            <p:cNvCxnSpPr>
              <a:stCxn id="15" idx="0"/>
            </p:cNvCxnSpPr>
            <p:nvPr/>
          </p:nvCxnSpPr>
          <p:spPr>
            <a:xfrm>
              <a:off x="2066925" y="0"/>
              <a:ext cx="0" cy="144780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D38CF5B-EF60-47C2-BB44-96A88DFA1798}"/>
                </a:ext>
              </a:extLst>
            </p:cNvPr>
            <p:cNvCxnSpPr/>
            <p:nvPr/>
          </p:nvCxnSpPr>
          <p:spPr>
            <a:xfrm flipV="1">
              <a:off x="1481138" y="9525"/>
              <a:ext cx="0" cy="144000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7A6A9C-DBAB-43DB-B396-A3DD874C059B}"/>
                </a:ext>
              </a:extLst>
            </p:cNvPr>
            <p:cNvCxnSpPr/>
            <p:nvPr/>
          </p:nvCxnSpPr>
          <p:spPr>
            <a:xfrm>
              <a:off x="895349" y="1085850"/>
              <a:ext cx="2340000" cy="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C3D22B5-BAB8-4C8C-83EA-947E95AF63D6}"/>
                </a:ext>
              </a:extLst>
            </p:cNvPr>
            <p:cNvCxnSpPr/>
            <p:nvPr/>
          </p:nvCxnSpPr>
          <p:spPr>
            <a:xfrm flipV="1">
              <a:off x="1178719" y="9525"/>
              <a:ext cx="0" cy="144000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038E961-2B0C-4D6F-9EA2-9AC030F6126C}"/>
                </a:ext>
              </a:extLst>
            </p:cNvPr>
            <p:cNvCxnSpPr/>
            <p:nvPr/>
          </p:nvCxnSpPr>
          <p:spPr>
            <a:xfrm flipV="1">
              <a:off x="1768135" y="8550"/>
              <a:ext cx="0" cy="1439545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27743D9-AD26-4909-8381-38562B6221BD}"/>
                </a:ext>
              </a:extLst>
            </p:cNvPr>
            <p:cNvCxnSpPr/>
            <p:nvPr/>
          </p:nvCxnSpPr>
          <p:spPr>
            <a:xfrm flipV="1">
              <a:off x="2662215" y="-2245"/>
              <a:ext cx="0" cy="1439545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891B3B1-3A93-491C-9A02-36563C0C0DDC}"/>
                </a:ext>
              </a:extLst>
            </p:cNvPr>
            <p:cNvCxnSpPr/>
            <p:nvPr/>
          </p:nvCxnSpPr>
          <p:spPr>
            <a:xfrm flipV="1">
              <a:off x="2956220" y="6010"/>
              <a:ext cx="0" cy="1439545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AB2746B-07C3-4FAD-B0A8-03B40A29E41F}"/>
                </a:ext>
              </a:extLst>
            </p:cNvPr>
            <p:cNvCxnSpPr/>
            <p:nvPr/>
          </p:nvCxnSpPr>
          <p:spPr>
            <a:xfrm flipV="1">
              <a:off x="2364400" y="14265"/>
              <a:ext cx="0" cy="1439545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8EE601D-5D33-4970-8E75-AC9404DF095F}"/>
                </a:ext>
              </a:extLst>
            </p:cNvPr>
            <p:cNvCxnSpPr/>
            <p:nvPr/>
          </p:nvCxnSpPr>
          <p:spPr>
            <a:xfrm>
              <a:off x="893740" y="1265850"/>
              <a:ext cx="2339975" cy="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3D1D145-ECBB-44AF-BB1E-763935AFCE15}"/>
                </a:ext>
              </a:extLst>
            </p:cNvPr>
            <p:cNvCxnSpPr/>
            <p:nvPr/>
          </p:nvCxnSpPr>
          <p:spPr>
            <a:xfrm>
              <a:off x="893740" y="903900"/>
              <a:ext cx="2339975" cy="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CE38C6F-B38D-4EBC-B8AA-AEF0881412C6}"/>
                </a:ext>
              </a:extLst>
            </p:cNvPr>
            <p:cNvCxnSpPr/>
            <p:nvPr/>
          </p:nvCxnSpPr>
          <p:spPr>
            <a:xfrm>
              <a:off x="903265" y="360975"/>
              <a:ext cx="2339975" cy="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2649CF7-F6D9-41FA-8EDF-89AFC722B696}"/>
                </a:ext>
              </a:extLst>
            </p:cNvPr>
            <p:cNvCxnSpPr/>
            <p:nvPr/>
          </p:nvCxnSpPr>
          <p:spPr>
            <a:xfrm>
              <a:off x="903265" y="541950"/>
              <a:ext cx="2339975" cy="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8327CDD4-4FED-47CD-9C37-F2401FD156C4}"/>
                </a:ext>
              </a:extLst>
            </p:cNvPr>
            <p:cNvSpPr/>
            <p:nvPr/>
          </p:nvSpPr>
          <p:spPr>
            <a:xfrm>
              <a:off x="1019175" y="438150"/>
              <a:ext cx="36000" cy="360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Zar" panose="00000400000000000000" pitchFamily="2" charset="-78"/>
              </a:endParaRPr>
            </a:p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B Zar" panose="00000400000000000000" pitchFamily="2" charset="-78"/>
                </a:rPr>
                <a:t> </a:t>
              </a:r>
            </a:p>
          </p:txBody>
        </p:sp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79CAE089-AA7F-4804-84A2-F33363C26838}"/>
                </a:ext>
              </a:extLst>
            </p:cNvPr>
            <p:cNvSpPr/>
            <p:nvPr/>
          </p:nvSpPr>
          <p:spPr>
            <a:xfrm>
              <a:off x="1027725" y="24667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6B399F33-A1B9-4638-8E7F-8447915FDA65}"/>
                </a:ext>
              </a:extLst>
            </p:cNvPr>
            <p:cNvSpPr/>
            <p:nvPr/>
          </p:nvSpPr>
          <p:spPr>
            <a:xfrm>
              <a:off x="1018200" y="60862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2" name="Flowchart: Connector 31">
              <a:extLst>
                <a:ext uri="{FF2B5EF4-FFF2-40B4-BE49-F238E27FC236}">
                  <a16:creationId xmlns:a16="http://schemas.microsoft.com/office/drawing/2014/main" id="{188C1067-F9CD-4602-B59F-75DF4C525391}"/>
                </a:ext>
              </a:extLst>
            </p:cNvPr>
            <p:cNvSpPr/>
            <p:nvPr/>
          </p:nvSpPr>
          <p:spPr>
            <a:xfrm>
              <a:off x="1018200" y="78960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3" name="Flowchart: Connector 32">
              <a:extLst>
                <a:ext uri="{FF2B5EF4-FFF2-40B4-BE49-F238E27FC236}">
                  <a16:creationId xmlns:a16="http://schemas.microsoft.com/office/drawing/2014/main" id="{267C1D24-D1C0-418B-A281-1FB45D82ACD6}"/>
                </a:ext>
              </a:extLst>
            </p:cNvPr>
            <p:cNvSpPr/>
            <p:nvPr/>
          </p:nvSpPr>
          <p:spPr>
            <a:xfrm>
              <a:off x="1028700" y="970575"/>
              <a:ext cx="36000" cy="360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a-IR"/>
            </a:p>
          </p:txBody>
        </p:sp>
        <p:sp>
          <p:nvSpPr>
            <p:cNvPr id="34" name="Flowchart: Connector 33">
              <a:extLst>
                <a:ext uri="{FF2B5EF4-FFF2-40B4-BE49-F238E27FC236}">
                  <a16:creationId xmlns:a16="http://schemas.microsoft.com/office/drawing/2014/main" id="{D64E4A96-149C-4F1F-BA7E-A22B7C8B946D}"/>
                </a:ext>
              </a:extLst>
            </p:cNvPr>
            <p:cNvSpPr/>
            <p:nvPr/>
          </p:nvSpPr>
          <p:spPr>
            <a:xfrm>
              <a:off x="1018200" y="7522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5" name="Flowchart: Connector 34">
              <a:extLst>
                <a:ext uri="{FF2B5EF4-FFF2-40B4-BE49-F238E27FC236}">
                  <a16:creationId xmlns:a16="http://schemas.microsoft.com/office/drawing/2014/main" id="{22859097-13A4-4189-AB95-15CA24B7B749}"/>
                </a:ext>
              </a:extLst>
            </p:cNvPr>
            <p:cNvSpPr/>
            <p:nvPr/>
          </p:nvSpPr>
          <p:spPr>
            <a:xfrm>
              <a:off x="1027725" y="115155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6" name="Flowchart: Connector 35">
              <a:extLst>
                <a:ext uri="{FF2B5EF4-FFF2-40B4-BE49-F238E27FC236}">
                  <a16:creationId xmlns:a16="http://schemas.microsoft.com/office/drawing/2014/main" id="{85CE9AC3-C6D1-4DE3-8309-C6475D0D0E45}"/>
                </a:ext>
              </a:extLst>
            </p:cNvPr>
            <p:cNvSpPr/>
            <p:nvPr/>
          </p:nvSpPr>
          <p:spPr>
            <a:xfrm>
              <a:off x="1018200" y="134205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7" name="Flowchart: Connector 36">
              <a:extLst>
                <a:ext uri="{FF2B5EF4-FFF2-40B4-BE49-F238E27FC236}">
                  <a16:creationId xmlns:a16="http://schemas.microsoft.com/office/drawing/2014/main" id="{BEE87D07-2EC9-403C-A2D1-6BB138906E3A}"/>
                </a:ext>
              </a:extLst>
            </p:cNvPr>
            <p:cNvSpPr/>
            <p:nvPr/>
          </p:nvSpPr>
          <p:spPr>
            <a:xfrm>
              <a:off x="1303950" y="7522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8" name="Flowchart: Connector 37">
              <a:extLst>
                <a:ext uri="{FF2B5EF4-FFF2-40B4-BE49-F238E27FC236}">
                  <a16:creationId xmlns:a16="http://schemas.microsoft.com/office/drawing/2014/main" id="{71FE4795-72D0-4A84-A34E-A92596A305C9}"/>
                </a:ext>
              </a:extLst>
            </p:cNvPr>
            <p:cNvSpPr/>
            <p:nvPr/>
          </p:nvSpPr>
          <p:spPr>
            <a:xfrm>
              <a:off x="1309960" y="25620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9" name="Flowchart: Connector 38">
              <a:extLst>
                <a:ext uri="{FF2B5EF4-FFF2-40B4-BE49-F238E27FC236}">
                  <a16:creationId xmlns:a16="http://schemas.microsoft.com/office/drawing/2014/main" id="{2739F664-628E-4AAA-92A1-5560BF16C3B4}"/>
                </a:ext>
              </a:extLst>
            </p:cNvPr>
            <p:cNvSpPr/>
            <p:nvPr/>
          </p:nvSpPr>
          <p:spPr>
            <a:xfrm>
              <a:off x="1320755" y="133252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0" name="Flowchart: Connector 39">
              <a:extLst>
                <a:ext uri="{FF2B5EF4-FFF2-40B4-BE49-F238E27FC236}">
                  <a16:creationId xmlns:a16="http://schemas.microsoft.com/office/drawing/2014/main" id="{0E9111CB-C4C0-4773-A40A-3E07FA363566}"/>
                </a:ext>
              </a:extLst>
            </p:cNvPr>
            <p:cNvSpPr/>
            <p:nvPr/>
          </p:nvSpPr>
          <p:spPr>
            <a:xfrm>
              <a:off x="1608750" y="6472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1" name="Flowchart: Connector 40">
              <a:extLst>
                <a:ext uri="{FF2B5EF4-FFF2-40B4-BE49-F238E27FC236}">
                  <a16:creationId xmlns:a16="http://schemas.microsoft.com/office/drawing/2014/main" id="{803BD7EB-B3BF-4DCC-A785-5ED9F2FCB872}"/>
                </a:ext>
              </a:extLst>
            </p:cNvPr>
            <p:cNvSpPr/>
            <p:nvPr/>
          </p:nvSpPr>
          <p:spPr>
            <a:xfrm>
              <a:off x="1313725" y="115756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2" name="Flowchart: Connector 41">
              <a:extLst>
                <a:ext uri="{FF2B5EF4-FFF2-40B4-BE49-F238E27FC236}">
                  <a16:creationId xmlns:a16="http://schemas.microsoft.com/office/drawing/2014/main" id="{371D41E4-50F8-4B17-B72D-E93822FA250E}"/>
                </a:ext>
              </a:extLst>
            </p:cNvPr>
            <p:cNvSpPr/>
            <p:nvPr/>
          </p:nvSpPr>
          <p:spPr>
            <a:xfrm>
              <a:off x="1310255" y="98557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id="{1053A2C4-97B2-4929-95E0-FD2D8DD0EFA2}"/>
                </a:ext>
              </a:extLst>
            </p:cNvPr>
            <p:cNvSpPr/>
            <p:nvPr/>
          </p:nvSpPr>
          <p:spPr>
            <a:xfrm>
              <a:off x="1317240" y="80513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a-IR"/>
            </a:p>
          </p:txBody>
        </p:sp>
        <p:sp>
          <p:nvSpPr>
            <p:cNvPr id="44" name="Flowchart: Connector 43">
              <a:extLst>
                <a:ext uri="{FF2B5EF4-FFF2-40B4-BE49-F238E27FC236}">
                  <a16:creationId xmlns:a16="http://schemas.microsoft.com/office/drawing/2014/main" id="{0F17DBEF-B8C5-47AF-9FFA-8DEA0305EE7A}"/>
                </a:ext>
              </a:extLst>
            </p:cNvPr>
            <p:cNvSpPr/>
            <p:nvPr/>
          </p:nvSpPr>
          <p:spPr>
            <a:xfrm>
              <a:off x="1608750" y="25268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5" name="Flowchart: Connector 44">
              <a:extLst>
                <a:ext uri="{FF2B5EF4-FFF2-40B4-BE49-F238E27FC236}">
                  <a16:creationId xmlns:a16="http://schemas.microsoft.com/office/drawing/2014/main" id="{A4648B8D-0670-4F2F-BCC6-78800076D6ED}"/>
                </a:ext>
              </a:extLst>
            </p:cNvPr>
            <p:cNvSpPr/>
            <p:nvPr/>
          </p:nvSpPr>
          <p:spPr>
            <a:xfrm>
              <a:off x="1319780" y="61463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B Zar" panose="00000400000000000000" pitchFamily="2" charset="-78"/>
                </a:rPr>
                <a:t> 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ECE85530-9069-494A-B5CE-C1D905A0A7BF}"/>
                </a:ext>
              </a:extLst>
            </p:cNvPr>
            <p:cNvSpPr/>
            <p:nvPr/>
          </p:nvSpPr>
          <p:spPr>
            <a:xfrm>
              <a:off x="1319780" y="42413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7" name="Flowchart: Connector 46">
              <a:extLst>
                <a:ext uri="{FF2B5EF4-FFF2-40B4-BE49-F238E27FC236}">
                  <a16:creationId xmlns:a16="http://schemas.microsoft.com/office/drawing/2014/main" id="{E409B183-21C7-4A70-A322-D130976D4750}"/>
                </a:ext>
              </a:extLst>
            </p:cNvPr>
            <p:cNvSpPr/>
            <p:nvPr/>
          </p:nvSpPr>
          <p:spPr>
            <a:xfrm>
              <a:off x="1607775" y="43268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8" name="Flowchart: Connector 47">
              <a:extLst>
                <a:ext uri="{FF2B5EF4-FFF2-40B4-BE49-F238E27FC236}">
                  <a16:creationId xmlns:a16="http://schemas.microsoft.com/office/drawing/2014/main" id="{7766534B-67FB-4D4F-B795-9257EFEEF491}"/>
                </a:ext>
              </a:extLst>
            </p:cNvPr>
            <p:cNvSpPr/>
            <p:nvPr/>
          </p:nvSpPr>
          <p:spPr>
            <a:xfrm>
              <a:off x="1894500" y="134205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B Zar" panose="00000400000000000000" pitchFamily="2" charset="-78"/>
                </a:rPr>
                <a:t> 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9" name="Flowchart: Connector 48">
              <a:extLst>
                <a:ext uri="{FF2B5EF4-FFF2-40B4-BE49-F238E27FC236}">
                  <a16:creationId xmlns:a16="http://schemas.microsoft.com/office/drawing/2014/main" id="{2A2D7001-1A1D-497A-A78C-F2270AB9D60F}"/>
                </a:ext>
              </a:extLst>
            </p:cNvPr>
            <p:cNvSpPr/>
            <p:nvPr/>
          </p:nvSpPr>
          <p:spPr>
            <a:xfrm>
              <a:off x="1618275" y="61815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0" name="Flowchart: Connector 49">
              <a:extLst>
                <a:ext uri="{FF2B5EF4-FFF2-40B4-BE49-F238E27FC236}">
                  <a16:creationId xmlns:a16="http://schemas.microsoft.com/office/drawing/2014/main" id="{2D837B87-DA53-4AB4-B750-ED0A4FB67CC6}"/>
                </a:ext>
              </a:extLst>
            </p:cNvPr>
            <p:cNvSpPr/>
            <p:nvPr/>
          </p:nvSpPr>
          <p:spPr>
            <a:xfrm>
              <a:off x="1614760" y="80064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1" name="Flowchart: Connector 50">
              <a:extLst>
                <a:ext uri="{FF2B5EF4-FFF2-40B4-BE49-F238E27FC236}">
                  <a16:creationId xmlns:a16="http://schemas.microsoft.com/office/drawing/2014/main" id="{8A6BCFB2-24ED-4848-A251-8951C6C3707B}"/>
                </a:ext>
              </a:extLst>
            </p:cNvPr>
            <p:cNvSpPr/>
            <p:nvPr/>
          </p:nvSpPr>
          <p:spPr>
            <a:xfrm>
              <a:off x="1616030" y="98010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a-IR"/>
            </a:p>
          </p:txBody>
        </p:sp>
        <p:sp>
          <p:nvSpPr>
            <p:cNvPr id="52" name="Flowchart: Connector 51">
              <a:extLst>
                <a:ext uri="{FF2B5EF4-FFF2-40B4-BE49-F238E27FC236}">
                  <a16:creationId xmlns:a16="http://schemas.microsoft.com/office/drawing/2014/main" id="{A309AED6-6C8A-431B-9AE5-5917870CA160}"/>
                </a:ext>
              </a:extLst>
            </p:cNvPr>
            <p:cNvSpPr/>
            <p:nvPr/>
          </p:nvSpPr>
          <p:spPr>
            <a:xfrm>
              <a:off x="2199300" y="133155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3" name="Flowchart: Connector 52">
              <a:extLst>
                <a:ext uri="{FF2B5EF4-FFF2-40B4-BE49-F238E27FC236}">
                  <a16:creationId xmlns:a16="http://schemas.microsoft.com/office/drawing/2014/main" id="{D1F3B699-2FA8-44A9-A202-541D76F846BE}"/>
                </a:ext>
              </a:extLst>
            </p:cNvPr>
            <p:cNvSpPr/>
            <p:nvPr/>
          </p:nvSpPr>
          <p:spPr>
            <a:xfrm>
              <a:off x="1608750" y="115404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4" name="Flowchart: Connector 53">
              <a:extLst>
                <a:ext uri="{FF2B5EF4-FFF2-40B4-BE49-F238E27FC236}">
                  <a16:creationId xmlns:a16="http://schemas.microsoft.com/office/drawing/2014/main" id="{716CCA25-8167-4F66-A57A-8B3C7EB9555A}"/>
                </a:ext>
              </a:extLst>
            </p:cNvPr>
            <p:cNvSpPr/>
            <p:nvPr/>
          </p:nvSpPr>
          <p:spPr>
            <a:xfrm>
              <a:off x="1618275" y="134205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B Zar" panose="00000400000000000000" pitchFamily="2" charset="-78"/>
                </a:rPr>
                <a:t> 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5" name="Flowchart: Connector 54">
              <a:extLst>
                <a:ext uri="{FF2B5EF4-FFF2-40B4-BE49-F238E27FC236}">
                  <a16:creationId xmlns:a16="http://schemas.microsoft.com/office/drawing/2014/main" id="{782285CB-813F-44AD-B738-67329EA26A94}"/>
                </a:ext>
              </a:extLst>
            </p:cNvPr>
            <p:cNvSpPr/>
            <p:nvPr/>
          </p:nvSpPr>
          <p:spPr>
            <a:xfrm>
              <a:off x="1895090" y="7645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a-IR"/>
            </a:p>
          </p:txBody>
        </p:sp>
        <p:sp>
          <p:nvSpPr>
            <p:cNvPr id="56" name="Flowchart: Connector 55">
              <a:extLst>
                <a:ext uri="{FF2B5EF4-FFF2-40B4-BE49-F238E27FC236}">
                  <a16:creationId xmlns:a16="http://schemas.microsoft.com/office/drawing/2014/main" id="{9E416CA5-6085-45DB-89E5-78860C46A4A3}"/>
                </a:ext>
              </a:extLst>
            </p:cNvPr>
            <p:cNvSpPr/>
            <p:nvPr/>
          </p:nvSpPr>
          <p:spPr>
            <a:xfrm>
              <a:off x="1894795" y="26318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7" name="Flowchart: Connector 56">
              <a:extLst>
                <a:ext uri="{FF2B5EF4-FFF2-40B4-BE49-F238E27FC236}">
                  <a16:creationId xmlns:a16="http://schemas.microsoft.com/office/drawing/2014/main" id="{2D58886E-BA4D-4911-A248-DA7DBCABF8BF}"/>
                </a:ext>
              </a:extLst>
            </p:cNvPr>
            <p:cNvSpPr/>
            <p:nvPr/>
          </p:nvSpPr>
          <p:spPr>
            <a:xfrm>
              <a:off x="1913845" y="43967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8" name="Flowchart: Connector 57">
              <a:extLst>
                <a:ext uri="{FF2B5EF4-FFF2-40B4-BE49-F238E27FC236}">
                  <a16:creationId xmlns:a16="http://schemas.microsoft.com/office/drawing/2014/main" id="{2796F85C-EFC7-4BEB-800A-A1E662ED7C8A}"/>
                </a:ext>
              </a:extLst>
            </p:cNvPr>
            <p:cNvSpPr/>
            <p:nvPr/>
          </p:nvSpPr>
          <p:spPr>
            <a:xfrm>
              <a:off x="1913845" y="61463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9" name="Flowchart: Connector 58">
              <a:extLst>
                <a:ext uri="{FF2B5EF4-FFF2-40B4-BE49-F238E27FC236}">
                  <a16:creationId xmlns:a16="http://schemas.microsoft.com/office/drawing/2014/main" id="{8CB05527-F4F8-4549-ADD8-067C16F5529E}"/>
                </a:ext>
              </a:extLst>
            </p:cNvPr>
            <p:cNvSpPr/>
            <p:nvPr/>
          </p:nvSpPr>
          <p:spPr>
            <a:xfrm>
              <a:off x="1900510" y="116107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0" name="Flowchart: Connector 59">
              <a:extLst>
                <a:ext uri="{FF2B5EF4-FFF2-40B4-BE49-F238E27FC236}">
                  <a16:creationId xmlns:a16="http://schemas.microsoft.com/office/drawing/2014/main" id="{52E84593-0B92-4638-90D2-8B5EC6D7FE70}"/>
                </a:ext>
              </a:extLst>
            </p:cNvPr>
            <p:cNvSpPr/>
            <p:nvPr/>
          </p:nvSpPr>
          <p:spPr>
            <a:xfrm>
              <a:off x="1916045" y="79561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1" name="Flowchart: Connector 60">
              <a:extLst>
                <a:ext uri="{FF2B5EF4-FFF2-40B4-BE49-F238E27FC236}">
                  <a16:creationId xmlns:a16="http://schemas.microsoft.com/office/drawing/2014/main" id="{BFBDEC95-8D24-4F55-ACF3-0EEF698C0D66}"/>
                </a:ext>
              </a:extLst>
            </p:cNvPr>
            <p:cNvSpPr/>
            <p:nvPr/>
          </p:nvSpPr>
          <p:spPr>
            <a:xfrm>
              <a:off x="1911010" y="97605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2" name="Flowchart: Connector 61">
              <a:extLst>
                <a:ext uri="{FF2B5EF4-FFF2-40B4-BE49-F238E27FC236}">
                  <a16:creationId xmlns:a16="http://schemas.microsoft.com/office/drawing/2014/main" id="{24947569-6DE0-49EB-BEDC-B81A96000DDA}"/>
                </a:ext>
              </a:extLst>
            </p:cNvPr>
            <p:cNvSpPr/>
            <p:nvPr/>
          </p:nvSpPr>
          <p:spPr>
            <a:xfrm>
              <a:off x="2189775" y="6692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3" name="Flowchart: Connector 62">
              <a:extLst>
                <a:ext uri="{FF2B5EF4-FFF2-40B4-BE49-F238E27FC236}">
                  <a16:creationId xmlns:a16="http://schemas.microsoft.com/office/drawing/2014/main" id="{B74D1E91-751C-45A7-B14D-4F53A9233CD2}"/>
                </a:ext>
              </a:extLst>
            </p:cNvPr>
            <p:cNvSpPr/>
            <p:nvPr/>
          </p:nvSpPr>
          <p:spPr>
            <a:xfrm>
              <a:off x="2494575" y="7522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4" name="Flowchart: Connector 63">
              <a:extLst>
                <a:ext uri="{FF2B5EF4-FFF2-40B4-BE49-F238E27FC236}">
                  <a16:creationId xmlns:a16="http://schemas.microsoft.com/office/drawing/2014/main" id="{F3B92654-490D-4EA4-97C3-AC73CE567E56}"/>
                </a:ext>
              </a:extLst>
            </p:cNvPr>
            <p:cNvSpPr/>
            <p:nvPr/>
          </p:nvSpPr>
          <p:spPr>
            <a:xfrm>
              <a:off x="2199300" y="25869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5" name="Flowchart: Connector 64">
              <a:extLst>
                <a:ext uri="{FF2B5EF4-FFF2-40B4-BE49-F238E27FC236}">
                  <a16:creationId xmlns:a16="http://schemas.microsoft.com/office/drawing/2014/main" id="{0A6D607C-7640-4C4F-AE19-BC5AE6B70773}"/>
                </a:ext>
              </a:extLst>
            </p:cNvPr>
            <p:cNvSpPr/>
            <p:nvPr/>
          </p:nvSpPr>
          <p:spPr>
            <a:xfrm>
              <a:off x="2494575" y="25869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6" name="Flowchart: Connector 65">
              <a:extLst>
                <a:ext uri="{FF2B5EF4-FFF2-40B4-BE49-F238E27FC236}">
                  <a16:creationId xmlns:a16="http://schemas.microsoft.com/office/drawing/2014/main" id="{9048BD65-9512-4D3B-B93E-6BC002E634AC}"/>
                </a:ext>
              </a:extLst>
            </p:cNvPr>
            <p:cNvSpPr/>
            <p:nvPr/>
          </p:nvSpPr>
          <p:spPr>
            <a:xfrm>
              <a:off x="2195785" y="43366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7" name="Flowchart: Connector 66">
              <a:extLst>
                <a:ext uri="{FF2B5EF4-FFF2-40B4-BE49-F238E27FC236}">
                  <a16:creationId xmlns:a16="http://schemas.microsoft.com/office/drawing/2014/main" id="{7FB90836-C3AE-4980-863A-C52317AB7F14}"/>
                </a:ext>
              </a:extLst>
            </p:cNvPr>
            <p:cNvSpPr/>
            <p:nvPr/>
          </p:nvSpPr>
          <p:spPr>
            <a:xfrm>
              <a:off x="2507570" y="134010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a-IR"/>
            </a:p>
          </p:txBody>
        </p:sp>
        <p:sp>
          <p:nvSpPr>
            <p:cNvPr id="68" name="Flowchart: Connector 67">
              <a:extLst>
                <a:ext uri="{FF2B5EF4-FFF2-40B4-BE49-F238E27FC236}">
                  <a16:creationId xmlns:a16="http://schemas.microsoft.com/office/drawing/2014/main" id="{232452CD-6DE5-40CE-B544-7EF69D88D8A0}"/>
                </a:ext>
              </a:extLst>
            </p:cNvPr>
            <p:cNvSpPr/>
            <p:nvPr/>
          </p:nvSpPr>
          <p:spPr>
            <a:xfrm>
              <a:off x="2190070" y="115155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a-IR"/>
            </a:p>
          </p:txBody>
        </p:sp>
        <p:sp>
          <p:nvSpPr>
            <p:cNvPr id="69" name="Flowchart: Connector 68">
              <a:extLst>
                <a:ext uri="{FF2B5EF4-FFF2-40B4-BE49-F238E27FC236}">
                  <a16:creationId xmlns:a16="http://schemas.microsoft.com/office/drawing/2014/main" id="{C46D31F7-45F0-4983-A290-20CE5F80F3B2}"/>
                </a:ext>
              </a:extLst>
            </p:cNvPr>
            <p:cNvSpPr/>
            <p:nvPr/>
          </p:nvSpPr>
          <p:spPr>
            <a:xfrm>
              <a:off x="2199595" y="79713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0" name="Flowchart: Connector 69">
              <a:extLst>
                <a:ext uri="{FF2B5EF4-FFF2-40B4-BE49-F238E27FC236}">
                  <a16:creationId xmlns:a16="http://schemas.microsoft.com/office/drawing/2014/main" id="{2109A4B0-CC06-47C3-9475-FEFB9F9E3184}"/>
                </a:ext>
              </a:extLst>
            </p:cNvPr>
            <p:cNvSpPr/>
            <p:nvPr/>
          </p:nvSpPr>
          <p:spPr>
            <a:xfrm>
              <a:off x="2197055" y="61815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1" name="Flowchart: Connector 70">
              <a:extLst>
                <a:ext uri="{FF2B5EF4-FFF2-40B4-BE49-F238E27FC236}">
                  <a16:creationId xmlns:a16="http://schemas.microsoft.com/office/drawing/2014/main" id="{58FB39CF-8D71-4C98-B108-86C3DC977089}"/>
                </a:ext>
              </a:extLst>
            </p:cNvPr>
            <p:cNvSpPr/>
            <p:nvPr/>
          </p:nvSpPr>
          <p:spPr>
            <a:xfrm>
              <a:off x="2781890" y="133155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2" name="Flowchart: Connector 71">
              <a:extLst>
                <a:ext uri="{FF2B5EF4-FFF2-40B4-BE49-F238E27FC236}">
                  <a16:creationId xmlns:a16="http://schemas.microsoft.com/office/drawing/2014/main" id="{92D8B637-1EC3-41BB-8724-4316A70788E4}"/>
                </a:ext>
              </a:extLst>
            </p:cNvPr>
            <p:cNvSpPr/>
            <p:nvPr/>
          </p:nvSpPr>
          <p:spPr>
            <a:xfrm>
              <a:off x="2499315" y="115155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a-IR"/>
            </a:p>
          </p:txBody>
        </p:sp>
        <p:sp>
          <p:nvSpPr>
            <p:cNvPr id="73" name="Flowchart: Connector 72">
              <a:extLst>
                <a:ext uri="{FF2B5EF4-FFF2-40B4-BE49-F238E27FC236}">
                  <a16:creationId xmlns:a16="http://schemas.microsoft.com/office/drawing/2014/main" id="{443680B4-2AA4-4EB0-9E57-3AC6D5FA8550}"/>
                </a:ext>
              </a:extLst>
            </p:cNvPr>
            <p:cNvSpPr/>
            <p:nvPr/>
          </p:nvSpPr>
          <p:spPr>
            <a:xfrm>
              <a:off x="2793660" y="7738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a-IR"/>
            </a:p>
          </p:txBody>
        </p:sp>
        <p:sp>
          <p:nvSpPr>
            <p:cNvPr id="74" name="Flowchart: Connector 73">
              <a:extLst>
                <a:ext uri="{FF2B5EF4-FFF2-40B4-BE49-F238E27FC236}">
                  <a16:creationId xmlns:a16="http://schemas.microsoft.com/office/drawing/2014/main" id="{ACD15CD8-CA5C-4A05-A143-4C9203D3416B}"/>
                </a:ext>
              </a:extLst>
            </p:cNvPr>
            <p:cNvSpPr/>
            <p:nvPr/>
          </p:nvSpPr>
          <p:spPr>
            <a:xfrm>
              <a:off x="2206285" y="98557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5" name="Flowchart: Connector 74">
              <a:extLst>
                <a:ext uri="{FF2B5EF4-FFF2-40B4-BE49-F238E27FC236}">
                  <a16:creationId xmlns:a16="http://schemas.microsoft.com/office/drawing/2014/main" id="{4827352C-FCCE-4A34-9528-42A8F05D65B8}"/>
                </a:ext>
              </a:extLst>
            </p:cNvPr>
            <p:cNvSpPr/>
            <p:nvPr/>
          </p:nvSpPr>
          <p:spPr>
            <a:xfrm>
              <a:off x="2485050" y="98010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6" name="Flowchart: Connector 75">
              <a:extLst>
                <a:ext uri="{FF2B5EF4-FFF2-40B4-BE49-F238E27FC236}">
                  <a16:creationId xmlns:a16="http://schemas.microsoft.com/office/drawing/2014/main" id="{5A435EC1-0FE8-4FFF-9E9F-F15821E4B438}"/>
                </a:ext>
              </a:extLst>
            </p:cNvPr>
            <p:cNvSpPr/>
            <p:nvPr/>
          </p:nvSpPr>
          <p:spPr>
            <a:xfrm>
              <a:off x="2489790" y="79912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7" name="Flowchart: Connector 76">
              <a:extLst>
                <a:ext uri="{FF2B5EF4-FFF2-40B4-BE49-F238E27FC236}">
                  <a16:creationId xmlns:a16="http://schemas.microsoft.com/office/drawing/2014/main" id="{28999ECB-49ED-48E9-9038-6C6724456A1E}"/>
                </a:ext>
              </a:extLst>
            </p:cNvPr>
            <p:cNvSpPr/>
            <p:nvPr/>
          </p:nvSpPr>
          <p:spPr>
            <a:xfrm>
              <a:off x="2495800" y="43962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8" name="Flowchart: Connector 77">
              <a:extLst>
                <a:ext uri="{FF2B5EF4-FFF2-40B4-BE49-F238E27FC236}">
                  <a16:creationId xmlns:a16="http://schemas.microsoft.com/office/drawing/2014/main" id="{200B3D14-C062-43E9-85C1-5005759F02DF}"/>
                </a:ext>
              </a:extLst>
            </p:cNvPr>
            <p:cNvSpPr/>
            <p:nvPr/>
          </p:nvSpPr>
          <p:spPr>
            <a:xfrm>
              <a:off x="2495800" y="61014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9" name="Flowchart: Connector 78">
              <a:extLst>
                <a:ext uri="{FF2B5EF4-FFF2-40B4-BE49-F238E27FC236}">
                  <a16:creationId xmlns:a16="http://schemas.microsoft.com/office/drawing/2014/main" id="{7F7CC451-500C-4885-B407-22938ACF170A}"/>
                </a:ext>
              </a:extLst>
            </p:cNvPr>
            <p:cNvSpPr/>
            <p:nvPr/>
          </p:nvSpPr>
          <p:spPr>
            <a:xfrm>
              <a:off x="3094650" y="134454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a-IR"/>
            </a:p>
          </p:txBody>
        </p:sp>
        <p:sp>
          <p:nvSpPr>
            <p:cNvPr id="80" name="Flowchart: Connector 79">
              <a:extLst>
                <a:ext uri="{FF2B5EF4-FFF2-40B4-BE49-F238E27FC236}">
                  <a16:creationId xmlns:a16="http://schemas.microsoft.com/office/drawing/2014/main" id="{6AF53009-F74F-4A35-B4BE-58103F7FC12E}"/>
                </a:ext>
              </a:extLst>
            </p:cNvPr>
            <p:cNvSpPr/>
            <p:nvPr/>
          </p:nvSpPr>
          <p:spPr>
            <a:xfrm>
              <a:off x="2786630" y="1149260"/>
              <a:ext cx="36000" cy="360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1" name="Flowchart: Connector 80">
              <a:extLst>
                <a:ext uri="{FF2B5EF4-FFF2-40B4-BE49-F238E27FC236}">
                  <a16:creationId xmlns:a16="http://schemas.microsoft.com/office/drawing/2014/main" id="{DE4F7405-C05B-4618-813A-3B5C52FAA28D}"/>
                </a:ext>
              </a:extLst>
            </p:cNvPr>
            <p:cNvSpPr/>
            <p:nvPr/>
          </p:nvSpPr>
          <p:spPr>
            <a:xfrm>
              <a:off x="2781890" y="97800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2" name="Flowchart: Connector 81">
              <a:extLst>
                <a:ext uri="{FF2B5EF4-FFF2-40B4-BE49-F238E27FC236}">
                  <a16:creationId xmlns:a16="http://schemas.microsoft.com/office/drawing/2014/main" id="{BD044FDF-C2FA-413A-B953-A62ADA56F481}"/>
                </a:ext>
              </a:extLst>
            </p:cNvPr>
            <p:cNvSpPr/>
            <p:nvPr/>
          </p:nvSpPr>
          <p:spPr>
            <a:xfrm>
              <a:off x="2790145" y="80162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3" name="Flowchart: Connector 82">
              <a:extLst>
                <a:ext uri="{FF2B5EF4-FFF2-40B4-BE49-F238E27FC236}">
                  <a16:creationId xmlns:a16="http://schemas.microsoft.com/office/drawing/2014/main" id="{53765182-B4D3-4057-A18F-773DAEB0AFA2}"/>
                </a:ext>
              </a:extLst>
            </p:cNvPr>
            <p:cNvSpPr/>
            <p:nvPr/>
          </p:nvSpPr>
          <p:spPr>
            <a:xfrm>
              <a:off x="3085125" y="115155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4" name="Flowchart: Connector 83">
              <a:extLst>
                <a:ext uri="{FF2B5EF4-FFF2-40B4-BE49-F238E27FC236}">
                  <a16:creationId xmlns:a16="http://schemas.microsoft.com/office/drawing/2014/main" id="{FFD75DD1-90CB-4EFD-968D-E930DC243B57}"/>
                </a:ext>
              </a:extLst>
            </p:cNvPr>
            <p:cNvSpPr/>
            <p:nvPr/>
          </p:nvSpPr>
          <p:spPr>
            <a:xfrm>
              <a:off x="3085125" y="7547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5" name="Flowchart: Connector 84">
              <a:extLst>
                <a:ext uri="{FF2B5EF4-FFF2-40B4-BE49-F238E27FC236}">
                  <a16:creationId xmlns:a16="http://schemas.microsoft.com/office/drawing/2014/main" id="{14C36B0F-D8E7-4779-ACAF-4AAA06956BDB}"/>
                </a:ext>
              </a:extLst>
            </p:cNvPr>
            <p:cNvSpPr/>
            <p:nvPr/>
          </p:nvSpPr>
          <p:spPr>
            <a:xfrm>
              <a:off x="2791415" y="25620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a-IR"/>
            </a:p>
          </p:txBody>
        </p:sp>
        <p:sp>
          <p:nvSpPr>
            <p:cNvPr id="86" name="Flowchart: Connector 85">
              <a:extLst>
                <a:ext uri="{FF2B5EF4-FFF2-40B4-BE49-F238E27FC236}">
                  <a16:creationId xmlns:a16="http://schemas.microsoft.com/office/drawing/2014/main" id="{C8024FA8-8ADA-40CF-867C-FAC0BA3632E9}"/>
                </a:ext>
              </a:extLst>
            </p:cNvPr>
            <p:cNvSpPr/>
            <p:nvPr/>
          </p:nvSpPr>
          <p:spPr>
            <a:xfrm>
              <a:off x="3085125" y="97605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7" name="Flowchart: Connector 86">
              <a:extLst>
                <a:ext uri="{FF2B5EF4-FFF2-40B4-BE49-F238E27FC236}">
                  <a16:creationId xmlns:a16="http://schemas.microsoft.com/office/drawing/2014/main" id="{14378195-CAE2-4BD1-ACC3-46507116D05B}"/>
                </a:ext>
              </a:extLst>
            </p:cNvPr>
            <p:cNvSpPr/>
            <p:nvPr/>
          </p:nvSpPr>
          <p:spPr>
            <a:xfrm>
              <a:off x="2780915" y="42765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8" name="Flowchart: Connector 87">
              <a:extLst>
                <a:ext uri="{FF2B5EF4-FFF2-40B4-BE49-F238E27FC236}">
                  <a16:creationId xmlns:a16="http://schemas.microsoft.com/office/drawing/2014/main" id="{09E1D359-FA60-43D3-BFF7-C351AFBABBDE}"/>
                </a:ext>
              </a:extLst>
            </p:cNvPr>
            <p:cNvSpPr/>
            <p:nvPr/>
          </p:nvSpPr>
          <p:spPr>
            <a:xfrm>
              <a:off x="2793660" y="60917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a-IR"/>
            </a:p>
          </p:txBody>
        </p:sp>
        <p:sp>
          <p:nvSpPr>
            <p:cNvPr id="89" name="Flowchart: Connector 88">
              <a:extLst>
                <a:ext uri="{FF2B5EF4-FFF2-40B4-BE49-F238E27FC236}">
                  <a16:creationId xmlns:a16="http://schemas.microsoft.com/office/drawing/2014/main" id="{46A17E30-0F7E-475D-90C6-EF30EE84772E}"/>
                </a:ext>
              </a:extLst>
            </p:cNvPr>
            <p:cNvSpPr/>
            <p:nvPr/>
          </p:nvSpPr>
          <p:spPr>
            <a:xfrm>
              <a:off x="3075600" y="60862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0" name="Flowchart: Connector 89">
              <a:extLst>
                <a:ext uri="{FF2B5EF4-FFF2-40B4-BE49-F238E27FC236}">
                  <a16:creationId xmlns:a16="http://schemas.microsoft.com/office/drawing/2014/main" id="{8647A5A3-09EF-4D5D-AC9C-AAE53EAB9D7E}"/>
                </a:ext>
              </a:extLst>
            </p:cNvPr>
            <p:cNvSpPr/>
            <p:nvPr/>
          </p:nvSpPr>
          <p:spPr>
            <a:xfrm>
              <a:off x="3080975" y="25268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1" name="Flowchart: Connector 90">
              <a:extLst>
                <a:ext uri="{FF2B5EF4-FFF2-40B4-BE49-F238E27FC236}">
                  <a16:creationId xmlns:a16="http://schemas.microsoft.com/office/drawing/2014/main" id="{6D16DD3A-1367-44CA-A8AF-2E8448CCF5B4}"/>
                </a:ext>
              </a:extLst>
            </p:cNvPr>
            <p:cNvSpPr/>
            <p:nvPr/>
          </p:nvSpPr>
          <p:spPr>
            <a:xfrm>
              <a:off x="3080975" y="43336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2" name="Flowchart: Connector 91">
              <a:extLst>
                <a:ext uri="{FF2B5EF4-FFF2-40B4-BE49-F238E27FC236}">
                  <a16:creationId xmlns:a16="http://schemas.microsoft.com/office/drawing/2014/main" id="{844B5FA8-3F15-47CD-A7B6-845898B84A1C}"/>
                </a:ext>
              </a:extLst>
            </p:cNvPr>
            <p:cNvSpPr/>
            <p:nvPr/>
          </p:nvSpPr>
          <p:spPr>
            <a:xfrm>
              <a:off x="3087960" y="80513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a-IR"/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71861F6F-F749-4F75-9BA1-FECEBF12D193}"/>
                </a:ext>
              </a:extLst>
            </p:cNvPr>
            <p:cNvCxnSpPr/>
            <p:nvPr/>
          </p:nvCxnSpPr>
          <p:spPr>
            <a:xfrm>
              <a:off x="901995" y="178730"/>
              <a:ext cx="2339975" cy="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94" name="Flowchart: Connector 93">
              <a:extLst>
                <a:ext uri="{FF2B5EF4-FFF2-40B4-BE49-F238E27FC236}">
                  <a16:creationId xmlns:a16="http://schemas.microsoft.com/office/drawing/2014/main" id="{89998B48-DE5C-4306-9C7A-41817CA06DD1}"/>
                </a:ext>
              </a:extLst>
            </p:cNvPr>
            <p:cNvSpPr/>
            <p:nvPr/>
          </p:nvSpPr>
          <p:spPr>
            <a:xfrm>
              <a:off x="1122038" y="-43472"/>
              <a:ext cx="1031838" cy="1001172"/>
            </a:xfrm>
            <a:prstGeom prst="flowChartConnector">
              <a:avLst/>
            </a:prstGeom>
            <a:noFill/>
            <a:ln>
              <a:solidFill>
                <a:srgbClr val="41DF5B"/>
              </a:solidFill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a-IR"/>
            </a:p>
          </p:txBody>
        </p:sp>
        <p:sp>
          <p:nvSpPr>
            <p:cNvPr id="95" name="Flowchart: Connector 94">
              <a:extLst>
                <a:ext uri="{FF2B5EF4-FFF2-40B4-BE49-F238E27FC236}">
                  <a16:creationId xmlns:a16="http://schemas.microsoft.com/office/drawing/2014/main" id="{47C481A9-EA42-4079-A101-ED88BE615775}"/>
                </a:ext>
              </a:extLst>
            </p:cNvPr>
            <p:cNvSpPr/>
            <p:nvPr/>
          </p:nvSpPr>
          <p:spPr>
            <a:xfrm>
              <a:off x="1415484" y="333461"/>
              <a:ext cx="1031838" cy="1001172"/>
            </a:xfrm>
            <a:prstGeom prst="flowChartConnector">
              <a:avLst/>
            </a:prstGeom>
            <a:noFill/>
            <a:ln>
              <a:solidFill>
                <a:srgbClr val="41DF5B"/>
              </a:solidFill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a-IR"/>
            </a:p>
          </p:txBody>
        </p: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80261568-5D2C-4CF7-A33E-E9E8B67F62C4}"/>
                </a:ext>
              </a:extLst>
            </p:cNvPr>
            <p:cNvCxnSpPr>
              <a:stCxn id="47" idx="6"/>
              <a:endCxn id="94" idx="7"/>
            </p:cNvCxnSpPr>
            <p:nvPr/>
          </p:nvCxnSpPr>
          <p:spPr>
            <a:xfrm flipV="1">
              <a:off x="1643335" y="103146"/>
              <a:ext cx="359432" cy="347319"/>
            </a:xfrm>
            <a:prstGeom prst="straightConnector1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B4134DDF-4ADC-4A4F-B593-63075D5C98AB}"/>
                </a:ext>
              </a:extLst>
            </p:cNvPr>
            <p:cNvCxnSpPr>
              <a:stCxn id="60" idx="5"/>
              <a:endCxn id="95" idx="5"/>
            </p:cNvCxnSpPr>
            <p:nvPr/>
          </p:nvCxnSpPr>
          <p:spPr>
            <a:xfrm>
              <a:off x="1946397" y="825962"/>
              <a:ext cx="349816" cy="362053"/>
            </a:xfrm>
            <a:prstGeom prst="straightConnector1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8" name="Text Box 1476">
              <a:extLst>
                <a:ext uri="{FF2B5EF4-FFF2-40B4-BE49-F238E27FC236}">
                  <a16:creationId xmlns:a16="http://schemas.microsoft.com/office/drawing/2014/main" id="{BF8E818C-D6EF-4586-9210-91D64B70ECA9}"/>
                </a:ext>
              </a:extLst>
            </p:cNvPr>
            <p:cNvSpPr txBox="1"/>
            <p:nvPr/>
          </p:nvSpPr>
          <p:spPr>
            <a:xfrm>
              <a:off x="1231899" y="276689"/>
              <a:ext cx="371475" cy="29531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800"/>
                </a:spcAft>
              </a:pPr>
              <a:r>
                <a:rPr lang="en-US" sz="1400" b="1" i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B Zar" panose="00000400000000000000" pitchFamily="2" charset="-78"/>
                </a:rPr>
                <a:t>j</a:t>
              </a:r>
              <a:endParaRPr lang="en-US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Zar" panose="00000400000000000000" pitchFamily="2" charset="-78"/>
              </a:endParaRPr>
            </a:p>
          </p:txBody>
        </p:sp>
        <p:sp>
          <p:nvSpPr>
            <p:cNvPr id="99" name="Text Box 1476">
              <a:extLst>
                <a:ext uri="{FF2B5EF4-FFF2-40B4-BE49-F238E27FC236}">
                  <a16:creationId xmlns:a16="http://schemas.microsoft.com/office/drawing/2014/main" id="{C3AD72F7-7560-4E76-806D-6087800235A4}"/>
                </a:ext>
              </a:extLst>
            </p:cNvPr>
            <p:cNvSpPr txBox="1"/>
            <p:nvPr/>
          </p:nvSpPr>
          <p:spPr>
            <a:xfrm>
              <a:off x="1572305" y="680361"/>
              <a:ext cx="371475" cy="29464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800"/>
                </a:spcAft>
              </a:pPr>
              <a:r>
                <a:rPr lang="en-US" sz="1400" b="1" i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B Zar" panose="00000400000000000000" pitchFamily="2" charset="-78"/>
                </a:rPr>
                <a:t>k</a:t>
              </a:r>
              <a:endParaRPr lang="en-US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0" name="Text Box 1476">
              <a:extLst>
                <a:ext uri="{FF2B5EF4-FFF2-40B4-BE49-F238E27FC236}">
                  <a16:creationId xmlns:a16="http://schemas.microsoft.com/office/drawing/2014/main" id="{58144530-CAB4-415C-93F5-4B15B8951012}"/>
                </a:ext>
              </a:extLst>
            </p:cNvPr>
            <p:cNvSpPr txBox="1"/>
            <p:nvPr/>
          </p:nvSpPr>
          <p:spPr>
            <a:xfrm>
              <a:off x="1582680" y="137443"/>
              <a:ext cx="220958" cy="29337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800"/>
                </a:spcAft>
              </a:pPr>
              <a:r>
                <a:rPr lang="en-US" sz="1400" b="1" i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δ</a:t>
              </a:r>
              <a:endParaRPr lang="en-US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F3A7E6EC-C1E9-419C-82BA-1FE4DFCC1911}"/>
                </a:ext>
              </a:extLst>
            </p:cNvPr>
            <p:cNvCxnSpPr/>
            <p:nvPr/>
          </p:nvCxnSpPr>
          <p:spPr>
            <a:xfrm flipV="1">
              <a:off x="266700" y="468157"/>
              <a:ext cx="1342050" cy="1331731"/>
            </a:xfrm>
            <a:prstGeom prst="straightConnector1">
              <a:avLst/>
            </a:prstGeom>
            <a:ln>
              <a:solidFill>
                <a:srgbClr val="FFFF00"/>
              </a:solidFill>
              <a:prstDash val="dash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DB211909-86F7-45AD-AA5B-98AD292E7E03}"/>
                </a:ext>
              </a:extLst>
            </p:cNvPr>
            <p:cNvCxnSpPr/>
            <p:nvPr/>
          </p:nvCxnSpPr>
          <p:spPr>
            <a:xfrm flipV="1">
              <a:off x="266700" y="840537"/>
              <a:ext cx="1669370" cy="959378"/>
            </a:xfrm>
            <a:prstGeom prst="straightConnector1">
              <a:avLst/>
            </a:prstGeom>
            <a:ln>
              <a:solidFill>
                <a:srgbClr val="FFFF00"/>
              </a:solidFill>
              <a:prstDash val="dash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03" name="Text Box 1476">
              <a:extLst>
                <a:ext uri="{FF2B5EF4-FFF2-40B4-BE49-F238E27FC236}">
                  <a16:creationId xmlns:a16="http://schemas.microsoft.com/office/drawing/2014/main" id="{B9F3CEB0-64CF-4687-9B08-FEB6967EC47D}"/>
                </a:ext>
              </a:extLst>
            </p:cNvPr>
            <p:cNvSpPr txBox="1"/>
            <p:nvPr/>
          </p:nvSpPr>
          <p:spPr>
            <a:xfrm>
              <a:off x="1985940" y="728302"/>
              <a:ext cx="220345" cy="29273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800"/>
                </a:spcAft>
              </a:pPr>
              <a:r>
                <a:rPr lang="en-US" sz="1400" b="1" i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δ</a:t>
              </a:r>
              <a:endParaRPr lang="en-US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05" name="Titolo 1">
            <a:extLst>
              <a:ext uri="{FF2B5EF4-FFF2-40B4-BE49-F238E27FC236}">
                <a16:creationId xmlns:a16="http://schemas.microsoft.com/office/drawing/2014/main" id="{D68BDA9E-B0B7-40F8-AD16-4B3B65AA1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694" y="129205"/>
            <a:ext cx="5975205" cy="471341"/>
          </a:xfrm>
        </p:spPr>
        <p:txBody>
          <a:bodyPr>
            <a:noAutofit/>
          </a:bodyPr>
          <a:lstStyle/>
          <a:p>
            <a:pPr algn="l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Peridynamic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Theory</a:t>
            </a:r>
            <a:endParaRPr lang="en-US" sz="1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E16EC5-846E-4982-A327-C3BCBCD6B4BB}"/>
              </a:ext>
            </a:extLst>
          </p:cNvPr>
          <p:cNvSpPr/>
          <p:nvPr/>
        </p:nvSpPr>
        <p:spPr>
          <a:xfrm>
            <a:off x="6426200" y="1860762"/>
            <a:ext cx="47625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4" name="Text Box 1476">
            <a:extLst>
              <a:ext uri="{FF2B5EF4-FFF2-40B4-BE49-F238E27FC236}">
                <a16:creationId xmlns:a16="http://schemas.microsoft.com/office/drawing/2014/main" id="{09F00A79-CB4E-44BC-A020-598D4E2C926B}"/>
              </a:ext>
            </a:extLst>
          </p:cNvPr>
          <p:cNvSpPr txBox="1"/>
          <p:nvPr/>
        </p:nvSpPr>
        <p:spPr>
          <a:xfrm>
            <a:off x="5630103" y="3742894"/>
            <a:ext cx="395035" cy="32365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Zar" panose="00000400000000000000" pitchFamily="2" charset="-78"/>
              </a:rPr>
              <a:t>x</a:t>
            </a:r>
            <a:endParaRPr lang="en-US" sz="14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</p:txBody>
      </p:sp>
      <p:sp>
        <p:nvSpPr>
          <p:cNvPr id="106" name="Text Box 1476">
            <a:extLst>
              <a:ext uri="{FF2B5EF4-FFF2-40B4-BE49-F238E27FC236}">
                <a16:creationId xmlns:a16="http://schemas.microsoft.com/office/drawing/2014/main" id="{C6FBF17E-D977-4C72-9B2D-41C906EC4A2D}"/>
              </a:ext>
            </a:extLst>
          </p:cNvPr>
          <p:cNvSpPr txBox="1"/>
          <p:nvPr/>
        </p:nvSpPr>
        <p:spPr>
          <a:xfrm>
            <a:off x="5216109" y="3213913"/>
            <a:ext cx="395035" cy="32365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Zar" panose="00000400000000000000" pitchFamily="2" charset="-78"/>
              </a:rPr>
              <a:t>y</a:t>
            </a:r>
            <a:endParaRPr lang="en-US" sz="14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</p:txBody>
      </p:sp>
      <p:sp>
        <p:nvSpPr>
          <p:cNvPr id="107" name="Text Box 1476">
            <a:extLst>
              <a:ext uri="{FF2B5EF4-FFF2-40B4-BE49-F238E27FC236}">
                <a16:creationId xmlns:a16="http://schemas.microsoft.com/office/drawing/2014/main" id="{4D9ABFE0-213B-46B0-8EF9-3B0CFBBB0159}"/>
              </a:ext>
            </a:extLst>
          </p:cNvPr>
          <p:cNvSpPr txBox="1"/>
          <p:nvPr/>
        </p:nvSpPr>
        <p:spPr>
          <a:xfrm>
            <a:off x="4757897" y="3794914"/>
            <a:ext cx="395035" cy="32365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Zar" panose="00000400000000000000" pitchFamily="2" charset="-78"/>
              </a:rPr>
              <a:t>z</a:t>
            </a:r>
            <a:endParaRPr lang="en-US" sz="14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6791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17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A45342DB-C609-401C-81DE-4CAEB6D06F25}"/>
                  </a:ext>
                </a:extLst>
              </p:cNvPr>
              <p:cNvSpPr/>
              <p:nvPr/>
            </p:nvSpPr>
            <p:spPr>
              <a:xfrm>
                <a:off x="543924" y="921632"/>
                <a:ext cx="4999230" cy="1670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a-IR" sz="17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fa-IR" sz="1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a-IR" sz="17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acc>
                        <m:accPr>
                          <m:chr m:val="̈"/>
                          <m:ctrlPr>
                            <a:rPr lang="fa-IR" sz="1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a-IR" sz="17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</m:acc>
                      <m:d>
                        <m:dPr>
                          <m:ctrlPr>
                            <a:rPr lang="fa-IR" sz="1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a-IR" sz="17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fa-IR" sz="17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a-IR" sz="1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a-IR" sz="17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subSup"/>
                          <m:grow m:val="on"/>
                          <m:supHide m:val="on"/>
                          <m:ctrlPr>
                            <a:rPr lang="fa-IR" sz="1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a-IR" sz="1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fa-IR" sz="17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a-IR" sz="17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𝐭</m:t>
                              </m:r>
                              <m:r>
                                <a:rPr lang="fa-IR" sz="17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fa-IR" sz="17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a-IR" sz="1700" b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𝐮</m:t>
                                  </m:r>
                                </m:e>
                                <m:sup>
                                  <m:r>
                                    <a:rPr lang="fa-IR" sz="17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fa-IR" sz="17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a-IR" sz="17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  <m:r>
                                <a:rPr lang="fa-IR" sz="17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fa-IR" sz="17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a-IR" sz="1700" b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  <m:sup>
                                  <m:r>
                                    <a:rPr lang="fa-IR" sz="17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fa-IR" sz="17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a-IR" sz="17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  <m:r>
                                <a:rPr lang="fa-IR" sz="17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a-IR" sz="17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a-IR" sz="17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)−</m:t>
                              </m:r>
                              <m:sSup>
                                <m:sSupPr>
                                  <m:ctrlPr>
                                    <a:rPr lang="fa-IR" sz="17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a-IR" sz="1700" b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𝐭</m:t>
                                  </m:r>
                                </m:e>
                                <m:sup>
                                  <m:r>
                                    <a:rPr lang="fa-IR" sz="17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fa-IR" sz="17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a-IR" sz="17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  <m:r>
                                <a:rPr lang="fa-IR" sz="17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fa-IR" sz="17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a-IR" sz="1700" b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𝐮</m:t>
                                  </m:r>
                                </m:e>
                                <m:sup>
                                  <m:r>
                                    <a:rPr lang="fa-IR" sz="17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fa-IR" sz="17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a-IR" sz="17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  <m:r>
                                <a:rPr lang="fa-IR" sz="17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fa-IR" sz="17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a-IR" sz="1700" b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  <m:sup>
                                  <m:r>
                                    <a:rPr lang="fa-IR" sz="17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fa-IR" sz="17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a-IR" sz="17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a-IR" sz="17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  <m:r>
                        <m:rPr>
                          <m:nor/>
                        </m:rPr>
                        <a:rPr lang="fa-IR" sz="17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 </m:t>
                      </m:r>
                      <m:r>
                        <a:rPr lang="fa-IR" sz="17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𝑑𝐻</m:t>
                      </m:r>
                      <m:r>
                        <a:rPr lang="fa-IR" sz="17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a-IR" sz="17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fa-IR" sz="17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a-IR" sz="17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fa-IR" sz="17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a-IR" sz="17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7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a-IR" sz="17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A45342DB-C609-401C-81DE-4CAEB6D06F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924" y="921632"/>
                <a:ext cx="4999230" cy="167045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079157AB-2669-4BEB-89B0-59CD07C9F7EB}"/>
                  </a:ext>
                </a:extLst>
              </p:cNvPr>
              <p:cNvSpPr/>
              <p:nvPr/>
            </p:nvSpPr>
            <p:spPr>
              <a:xfrm>
                <a:off x="1606604" y="3411300"/>
                <a:ext cx="5747293" cy="7216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a-IR" sz="200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fa-IR" sz="200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a-IR" sz="2000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fa-IR" sz="2000">
                          <a:latin typeface="Cambria Math" panose="02040503050406030204" pitchFamily="18" charset="0"/>
                        </a:rPr>
                        <m:t>)</m:t>
                      </m:r>
                      <m:acc>
                        <m:accPr>
                          <m:chr m:val="̈"/>
                          <m:ctrlPr>
                            <a:rPr lang="fa-IR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a-IR" sz="2000" b="1"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</m:acc>
                      <m:r>
                        <a:rPr lang="fa-IR" sz="200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a-IR" sz="2000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fa-IR" sz="200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a-IR" sz="20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a-IR" sz="200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limLoc m:val="subSup"/>
                          <m:grow m:val="on"/>
                          <m:supHide m:val="on"/>
                          <m:ctrlPr>
                            <a:rPr lang="fa-IR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a-IR" sz="2000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  <m:sup/>
                        <m:e>
                          <m:d>
                            <m:dPr>
                              <m:begChr m:val=""/>
                              <m:ctrlPr>
                                <a:rPr lang="fa-I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a-IR" sz="2000" b="1">
                                  <a:latin typeface="Cambria Math" panose="02040503050406030204" pitchFamily="18" charset="0"/>
                                </a:rPr>
                                <m:t>𝐟</m:t>
                              </m:r>
                              <m:r>
                                <a:rPr lang="fa-IR" sz="200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fa-I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a-IR" sz="2000" b="1">
                                      <a:latin typeface="Cambria Math" panose="02040503050406030204" pitchFamily="18" charset="0"/>
                                    </a:rPr>
                                    <m:t>𝐮</m:t>
                                  </m:r>
                                </m:e>
                                <m:sup>
                                  <m:r>
                                    <a:rPr lang="fa-IR" sz="200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fa-IR" sz="20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a-IR" sz="2000" b="1"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  <m:r>
                                <a:rPr lang="fa-IR" sz="200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fa-I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a-IR" sz="2000" b="1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  <m:sup>
                                  <m:r>
                                    <a:rPr lang="fa-IR" sz="200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fa-IR" sz="20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a-IR" sz="2000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  <m:r>
                                <a:rPr lang="fa-IR" sz="200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a-IR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  <m:r>
                        <m:rPr>
                          <m:nor/>
                        </m:rPr>
                        <a:rPr lang="fa-IR" sz="2000" i="1">
                          <a:latin typeface="Cambria Math" panose="02040503050406030204" pitchFamily="18" charset="0"/>
                        </a:rPr>
                        <m:t> </m:t>
                      </m:r>
                      <m:r>
                        <a:rPr lang="fa-IR" sz="2000" i="1">
                          <a:latin typeface="Cambria Math" panose="02040503050406030204" pitchFamily="18" charset="0"/>
                        </a:rPr>
                        <m:t>𝑑𝐻</m:t>
                      </m:r>
                      <m:r>
                        <a:rPr lang="fa-IR" sz="200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a-IR" sz="2000" b="1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fa-IR" sz="200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a-IR" sz="2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a-IR" sz="200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a-IR" sz="20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a-IR" sz="2000" dirty="0"/>
              </a:p>
            </p:txBody>
          </p:sp>
        </mc:Choice>
        <mc:Fallback xmlns="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079157AB-2669-4BEB-89B0-59CD07C9F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6604" y="3411300"/>
                <a:ext cx="5747293" cy="7216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Titolo 1">
            <a:extLst>
              <a:ext uri="{FF2B5EF4-FFF2-40B4-BE49-F238E27FC236}">
                <a16:creationId xmlns:a16="http://schemas.microsoft.com/office/drawing/2014/main" id="{A0171073-630E-4E2C-B24B-49A353749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694" y="129205"/>
            <a:ext cx="5975205" cy="471341"/>
          </a:xfrm>
        </p:spPr>
        <p:txBody>
          <a:bodyPr>
            <a:noAutofit/>
          </a:bodyPr>
          <a:lstStyle/>
          <a:p>
            <a:pPr algn="l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Peridynamic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Theory</a:t>
            </a:r>
            <a:endParaRPr lang="en-US" sz="1600" dirty="0"/>
          </a:p>
        </p:txBody>
      </p:sp>
      <p:pic>
        <p:nvPicPr>
          <p:cNvPr id="298" name="Picture 297">
            <a:extLst>
              <a:ext uri="{FF2B5EF4-FFF2-40B4-BE49-F238E27FC236}">
                <a16:creationId xmlns:a16="http://schemas.microsoft.com/office/drawing/2014/main" id="{AF06023A-5965-42BF-8993-4B6393FF56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69"/>
          <a:stretch/>
        </p:blipFill>
        <p:spPr>
          <a:xfrm>
            <a:off x="5343233" y="921632"/>
            <a:ext cx="3635375" cy="234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2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18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6C5BCC9C-C1A9-4C54-8CE8-B973C238B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694" y="129205"/>
            <a:ext cx="5975205" cy="471341"/>
          </a:xfrm>
        </p:spPr>
        <p:txBody>
          <a:bodyPr>
            <a:noAutofit/>
          </a:bodyPr>
          <a:lstStyle/>
          <a:p>
            <a:pPr algn="l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Peridynamic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Theory</a:t>
            </a:r>
            <a:endParaRPr lang="en-US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EDC5F0-4441-4B73-909C-375C22E84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694" y="939800"/>
            <a:ext cx="3302000" cy="2476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98CD2E-0F06-4770-BADD-EC3BE8DA7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7850" y="939800"/>
            <a:ext cx="3048000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D79E2A-B432-4603-9753-354809AEE2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7296" y="1951525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7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19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6C5BCC9C-C1A9-4C54-8CE8-B973C238B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694" y="129205"/>
            <a:ext cx="5975205" cy="47134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Final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Remarks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0ABB1B-B955-4ED2-9360-423D4EEB7EC2}"/>
              </a:ext>
            </a:extLst>
          </p:cNvPr>
          <p:cNvSpPr/>
          <p:nvPr/>
        </p:nvSpPr>
        <p:spPr>
          <a:xfrm>
            <a:off x="712804" y="940117"/>
            <a:ext cx="7581900" cy="361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extensive literature search was conducted on additive manufacturing technologies with a focus on processes based on material extrusion. The most important process parameters, how these parameters affect the strand cross-section and the connection between these strands were identified.</a:t>
            </a:r>
            <a:endParaRPr lang="it-IT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thorough literature search on </a:t>
            </a:r>
            <a:r>
              <a:rPr lang="en-US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peridynamic</a:t>
            </a:r>
            <a:r>
              <a:rPr lang="en-US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theory was carried out.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aim of the research is to predict, with numerical models, the effect of the process parameters of 3D printing technology on the mechanical properties of the manufactured product.</a:t>
            </a:r>
            <a:endParaRPr lang="it-IT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bond-based </a:t>
            </a:r>
            <a:r>
              <a:rPr lang="en-US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peridynamic</a:t>
            </a:r>
            <a:r>
              <a:rPr lang="en-US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 will be used to simulate the effects of porosity, non-uniformity of strand cross-section and strand arrangement.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peridynamic</a:t>
            </a:r>
            <a:r>
              <a:rPr lang="en-US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 will also allow the study of debonding in the connection of strands, fracture and crack propagation in 3D printed materials.</a:t>
            </a:r>
          </a:p>
        </p:txBody>
      </p:sp>
    </p:spTree>
    <p:extLst>
      <p:ext uri="{BB962C8B-B14F-4D97-AF65-F5344CB8AC3E}">
        <p14:creationId xmlns:p14="http://schemas.microsoft.com/office/powerpoint/2010/main" val="1344381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</a:t>
            </a:r>
            <a:r>
              <a:rPr lang="it-IT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r>
              <a:rPr lang="it-IT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a </a:t>
            </a:r>
            <a:r>
              <a:rPr lang="it-IT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sustainable</a:t>
            </a:r>
            <a:r>
              <a:rPr lang="it-IT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aerospace </a:t>
            </a:r>
            <a:r>
              <a:rPr lang="it-IT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industry</a:t>
            </a:r>
            <a:endParaRPr lang="it-IT" altLang="it-IT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47">
            <a:extLst>
              <a:ext uri="{FF2B5EF4-FFF2-40B4-BE49-F238E27FC236}">
                <a16:creationId xmlns:a16="http://schemas.microsoft.com/office/drawing/2014/main" id="{2D230BD0-EABE-462B-9C53-5A70C6938DDC}"/>
              </a:ext>
            </a:extLst>
          </p:cNvPr>
          <p:cNvSpPr>
            <a:spLocks noChangeArrowheads="1"/>
          </p:cNvSpPr>
          <p:nvPr/>
        </p:nvSpPr>
        <p:spPr bwMode="gray">
          <a:xfrm>
            <a:off x="957284" y="1436688"/>
            <a:ext cx="5486400" cy="36576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Material </a:t>
            </a: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xtrusion (MEX)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utoShape 46">
            <a:extLst>
              <a:ext uri="{FF2B5EF4-FFF2-40B4-BE49-F238E27FC236}">
                <a16:creationId xmlns:a16="http://schemas.microsoft.com/office/drawing/2014/main" id="{5B087170-9955-4CBE-AB34-F93AD0EE9779}"/>
              </a:ext>
            </a:extLst>
          </p:cNvPr>
          <p:cNvSpPr>
            <a:spLocks noChangeArrowheads="1"/>
          </p:cNvSpPr>
          <p:nvPr/>
        </p:nvSpPr>
        <p:spPr bwMode="gray">
          <a:xfrm>
            <a:off x="460286" y="881460"/>
            <a:ext cx="5486400" cy="36576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l" rtl="0" eaLnBrk="0" hangingPunct="0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of Additive Manufacturing</a:t>
            </a:r>
          </a:p>
        </p:txBody>
      </p:sp>
      <p:sp>
        <p:nvSpPr>
          <p:cNvPr id="26" name="AutoShape 45">
            <a:extLst>
              <a:ext uri="{FF2B5EF4-FFF2-40B4-BE49-F238E27FC236}">
                <a16:creationId xmlns:a16="http://schemas.microsoft.com/office/drawing/2014/main" id="{F14CC375-4356-4F43-AFE0-A30CE58340E9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29865" y="1995350"/>
            <a:ext cx="5486400" cy="36576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and Aerospace</a:t>
            </a:r>
          </a:p>
        </p:txBody>
      </p:sp>
      <p:sp>
        <p:nvSpPr>
          <p:cNvPr id="27" name="AutoShape 44">
            <a:extLst>
              <a:ext uri="{FF2B5EF4-FFF2-40B4-BE49-F238E27FC236}">
                <a16:creationId xmlns:a16="http://schemas.microsoft.com/office/drawing/2014/main" id="{A0439675-0635-4E87-AF01-2D3B325991AB}"/>
              </a:ext>
            </a:extLst>
          </p:cNvPr>
          <p:cNvSpPr>
            <a:spLocks noChangeArrowheads="1"/>
          </p:cNvSpPr>
          <p:nvPr/>
        </p:nvSpPr>
        <p:spPr bwMode="gray">
          <a:xfrm>
            <a:off x="2668586" y="3681083"/>
            <a:ext cx="5486400" cy="36576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Final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Remarks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AutoShape 44">
            <a:extLst>
              <a:ext uri="{FF2B5EF4-FFF2-40B4-BE49-F238E27FC236}">
                <a16:creationId xmlns:a16="http://schemas.microsoft.com/office/drawing/2014/main" id="{A8AF9C91-69C1-499E-8868-574FB80A26D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263694" y="3117548"/>
            <a:ext cx="5486400" cy="36576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l" rtl="0" eaLnBrk="0" hangingPunct="0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Peridynamic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Theory</a:t>
            </a:r>
          </a:p>
        </p:txBody>
      </p:sp>
      <p:sp>
        <p:nvSpPr>
          <p:cNvPr id="29" name="AutoShape 45">
            <a:extLst>
              <a:ext uri="{FF2B5EF4-FFF2-40B4-BE49-F238E27FC236}">
                <a16:creationId xmlns:a16="http://schemas.microsoft.com/office/drawing/2014/main" id="{3B002389-F85E-45F4-B4EB-085694C836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828800" y="2554013"/>
            <a:ext cx="5486400" cy="36576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 Parameters in Modeling</a:t>
            </a:r>
            <a:endParaRPr 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44">
            <a:extLst>
              <a:ext uri="{FF2B5EF4-FFF2-40B4-BE49-F238E27FC236}">
                <a16:creationId xmlns:a16="http://schemas.microsoft.com/office/drawing/2014/main" id="{ABE55D2F-20A0-4A7F-8E20-0DCB398E7755}"/>
              </a:ext>
            </a:extLst>
          </p:cNvPr>
          <p:cNvSpPr>
            <a:spLocks noChangeArrowheads="1"/>
          </p:cNvSpPr>
          <p:nvPr/>
        </p:nvSpPr>
        <p:spPr bwMode="gray">
          <a:xfrm>
            <a:off x="3068930" y="4244618"/>
            <a:ext cx="5486400" cy="36576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l" rtl="0" eaLnBrk="0" hangingPunct="0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104843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ADCB6-7B61-4E84-8B1A-EC4D26044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Final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Remarks</a:t>
            </a:r>
            <a:endParaRPr lang="it-IT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ED4D9-B284-46DB-8BE5-F1C5F6171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66872-431A-4C4B-987C-526757DE5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CCCF2-DC88-4E1C-A471-CC033101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3CD93F-1BFC-4908-8ED6-0D47DFB617D0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282" y="713917"/>
            <a:ext cx="8674212" cy="414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72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ADCB6-7B61-4E84-8B1A-EC4D26044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algn="l" eaLnBrk="0" hangingPunct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ED4D9-B284-46DB-8BE5-F1C5F6171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66872-431A-4C4B-987C-526757DE5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CCCF2-DC88-4E1C-A471-CC033101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153FAC-3941-41A5-93DE-97675DD1E0D8}"/>
              </a:ext>
            </a:extLst>
          </p:cNvPr>
          <p:cNvSpPr/>
          <p:nvPr/>
        </p:nvSpPr>
        <p:spPr>
          <a:xfrm>
            <a:off x="100852" y="793634"/>
            <a:ext cx="8807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indent="-457200" algn="just">
              <a:spcBef>
                <a:spcPts val="0"/>
              </a:spcBef>
              <a:spcAft>
                <a:spcPts val="800"/>
              </a:spcAft>
            </a:pPr>
            <a:r>
              <a:rPr lang="en-US" sz="1200" b="0" dirty="0">
                <a:latin typeface="Times New Roman" panose="02020603050405020304" pitchFamily="18" charset="0"/>
                <a:ea typeface="Calibri" panose="020F0502020204030204" pitchFamily="34" charset="0"/>
              </a:rPr>
              <a:t>[1]	</a:t>
            </a:r>
            <a:r>
              <a:rPr lang="it-IT" sz="1200" b="0" dirty="0">
                <a:latin typeface="Times New Roman" panose="02020603050405020304" pitchFamily="18" charset="0"/>
              </a:rPr>
              <a:t>Rodríguez, José F., James P. Thomas, and John E. </a:t>
            </a:r>
            <a:r>
              <a:rPr lang="it-IT" sz="1200" b="0" dirty="0" err="1">
                <a:latin typeface="Times New Roman" panose="02020603050405020304" pitchFamily="18" charset="0"/>
              </a:rPr>
              <a:t>Renaud</a:t>
            </a:r>
            <a:r>
              <a:rPr lang="it-IT" sz="1200" b="0" dirty="0">
                <a:latin typeface="Times New Roman" panose="02020603050405020304" pitchFamily="18" charset="0"/>
              </a:rPr>
              <a:t>. "</a:t>
            </a:r>
            <a:r>
              <a:rPr lang="it-IT" sz="1200" b="0" dirty="0" err="1">
                <a:latin typeface="Times New Roman" panose="02020603050405020304" pitchFamily="18" charset="0"/>
              </a:rPr>
              <a:t>Mechanical</a:t>
            </a:r>
            <a:r>
              <a:rPr lang="it-IT" sz="1200" b="0" dirty="0">
                <a:latin typeface="Times New Roman" panose="02020603050405020304" pitchFamily="18" charset="0"/>
              </a:rPr>
              <a:t> </a:t>
            </a:r>
            <a:r>
              <a:rPr lang="it-IT" sz="1200" b="0" dirty="0" err="1">
                <a:latin typeface="Times New Roman" panose="02020603050405020304" pitchFamily="18" charset="0"/>
              </a:rPr>
              <a:t>behavior</a:t>
            </a:r>
            <a:r>
              <a:rPr lang="it-IT" sz="1200" b="0" dirty="0">
                <a:latin typeface="Times New Roman" panose="02020603050405020304" pitchFamily="18" charset="0"/>
              </a:rPr>
              <a:t> of </a:t>
            </a:r>
            <a:r>
              <a:rPr lang="it-IT" sz="1200" b="0" dirty="0" err="1">
                <a:latin typeface="Times New Roman" panose="02020603050405020304" pitchFamily="18" charset="0"/>
              </a:rPr>
              <a:t>acrylonitrile</a:t>
            </a:r>
            <a:r>
              <a:rPr lang="it-IT" sz="1200" b="0" dirty="0">
                <a:latin typeface="Times New Roman" panose="02020603050405020304" pitchFamily="18" charset="0"/>
              </a:rPr>
              <a:t> butadiene </a:t>
            </a:r>
            <a:r>
              <a:rPr lang="it-IT" sz="1200" b="0" dirty="0" err="1">
                <a:latin typeface="Times New Roman" panose="02020603050405020304" pitchFamily="18" charset="0"/>
              </a:rPr>
              <a:t>styrene</a:t>
            </a:r>
            <a:r>
              <a:rPr lang="it-IT" sz="1200" b="0" dirty="0">
                <a:latin typeface="Times New Roman" panose="02020603050405020304" pitchFamily="18" charset="0"/>
              </a:rPr>
              <a:t> (ABS) </a:t>
            </a:r>
            <a:r>
              <a:rPr lang="it-IT" sz="1200" b="0" dirty="0" err="1">
                <a:latin typeface="Times New Roman" panose="02020603050405020304" pitchFamily="18" charset="0"/>
              </a:rPr>
              <a:t>fused</a:t>
            </a:r>
            <a:r>
              <a:rPr lang="it-IT" sz="1200" b="0" dirty="0">
                <a:latin typeface="Times New Roman" panose="02020603050405020304" pitchFamily="18" charset="0"/>
              </a:rPr>
              <a:t> </a:t>
            </a:r>
            <a:r>
              <a:rPr lang="it-IT" sz="1200" b="0" dirty="0" err="1">
                <a:latin typeface="Times New Roman" panose="02020603050405020304" pitchFamily="18" charset="0"/>
              </a:rPr>
              <a:t>deposition</a:t>
            </a:r>
            <a:r>
              <a:rPr lang="it-IT" sz="1200" b="0" dirty="0">
                <a:latin typeface="Times New Roman" panose="02020603050405020304" pitchFamily="18" charset="0"/>
              </a:rPr>
              <a:t> </a:t>
            </a:r>
            <a:r>
              <a:rPr lang="it-IT" sz="1200" b="0" dirty="0" err="1">
                <a:latin typeface="Times New Roman" panose="02020603050405020304" pitchFamily="18" charset="0"/>
              </a:rPr>
              <a:t>materials</a:t>
            </a:r>
            <a:r>
              <a:rPr lang="it-IT" sz="1200" b="0" dirty="0">
                <a:latin typeface="Times New Roman" panose="02020603050405020304" pitchFamily="18" charset="0"/>
              </a:rPr>
              <a:t>. </a:t>
            </a:r>
            <a:r>
              <a:rPr lang="it-IT" sz="1200" b="0" dirty="0" err="1">
                <a:latin typeface="Times New Roman" panose="02020603050405020304" pitchFamily="18" charset="0"/>
              </a:rPr>
              <a:t>Experimental</a:t>
            </a:r>
            <a:r>
              <a:rPr lang="it-IT" sz="1200" b="0" dirty="0">
                <a:latin typeface="Times New Roman" panose="02020603050405020304" pitchFamily="18" charset="0"/>
              </a:rPr>
              <a:t> investigation." Rapid </a:t>
            </a:r>
            <a:r>
              <a:rPr lang="it-IT" sz="1200" b="0" dirty="0" err="1">
                <a:latin typeface="Times New Roman" panose="02020603050405020304" pitchFamily="18" charset="0"/>
              </a:rPr>
              <a:t>prototyping</a:t>
            </a:r>
            <a:r>
              <a:rPr lang="it-IT" sz="1200" b="0" dirty="0">
                <a:latin typeface="Times New Roman" panose="02020603050405020304" pitchFamily="18" charset="0"/>
              </a:rPr>
              <a:t> journal 7.3 (2001): 148-158.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A674B9-40C5-4524-9773-9D96C960EAAB}"/>
              </a:ext>
            </a:extLst>
          </p:cNvPr>
          <p:cNvSpPr/>
          <p:nvPr/>
        </p:nvSpPr>
        <p:spPr>
          <a:xfrm>
            <a:off x="100852" y="1210849"/>
            <a:ext cx="8807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0"/>
              </a:spcBef>
              <a:spcAft>
                <a:spcPts val="800"/>
              </a:spcAft>
            </a:pPr>
            <a:r>
              <a:rPr lang="en-US" sz="1200" b="0" dirty="0">
                <a:latin typeface="Times New Roman" panose="02020603050405020304" pitchFamily="18" charset="0"/>
              </a:rPr>
              <a:t>[2]	Rao, Yanni, et al. "A process-structure-performance modeling for thermoplastic polymers via material extrusion additive manufacturing." Additive Manufacturing 39 (2021): 101857.</a:t>
            </a:r>
            <a:endParaRPr lang="it-IT" sz="1200" b="0" dirty="0">
              <a:latin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DD54C2-1B5B-4B67-94E8-4C8DAD3EB54F}"/>
              </a:ext>
            </a:extLst>
          </p:cNvPr>
          <p:cNvSpPr/>
          <p:nvPr/>
        </p:nvSpPr>
        <p:spPr>
          <a:xfrm>
            <a:off x="100852" y="4199901"/>
            <a:ext cx="88078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0"/>
              </a:spcBef>
              <a:spcAft>
                <a:spcPts val="800"/>
              </a:spcAft>
            </a:pPr>
            <a:r>
              <a:rPr lang="en-US" sz="1200" b="0" dirty="0">
                <a:latin typeface="Times New Roman" panose="02020603050405020304" pitchFamily="18" charset="0"/>
              </a:rPr>
              <a:t>[9]</a:t>
            </a:r>
            <a:r>
              <a:rPr lang="en-US" sz="1200" b="0">
                <a:latin typeface="Times New Roman" panose="02020603050405020304" pitchFamily="18" charset="0"/>
              </a:rPr>
              <a:t>	</a:t>
            </a:r>
            <a:r>
              <a:rPr lang="it-IT" sz="1200" b="0">
                <a:latin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material extrusion</a:t>
            </a:r>
            <a:r>
              <a:rPr lang="it-IT" sz="1200" b="0" dirty="0">
                <a:latin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it-IT" sz="1200" b="0">
                <a:latin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- YouTube</a:t>
            </a:r>
            <a:endParaRPr lang="it-IT" sz="1200" b="0" dirty="0">
              <a:latin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4284A5-8FB7-474F-A556-30B940952817}"/>
              </a:ext>
            </a:extLst>
          </p:cNvPr>
          <p:cNvSpPr/>
          <p:nvPr/>
        </p:nvSpPr>
        <p:spPr>
          <a:xfrm>
            <a:off x="100852" y="3734829"/>
            <a:ext cx="8807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0"/>
              </a:spcBef>
              <a:spcAft>
                <a:spcPts val="800"/>
              </a:spcAft>
            </a:pPr>
            <a:r>
              <a:rPr lang="en-US" sz="1200" b="0" dirty="0">
                <a:latin typeface="Times New Roman" panose="02020603050405020304" pitchFamily="18" charset="0"/>
              </a:rPr>
              <a:t>[8]	</a:t>
            </a:r>
            <a:r>
              <a:rPr lang="en-US" sz="1200" b="0" dirty="0" err="1">
                <a:latin typeface="Times New Roman" panose="02020603050405020304" pitchFamily="18" charset="0"/>
              </a:rPr>
              <a:t>Pradel</a:t>
            </a:r>
            <a:r>
              <a:rPr lang="en-US" sz="1200" b="0" dirty="0">
                <a:latin typeface="Times New Roman" panose="02020603050405020304" pitchFamily="18" charset="0"/>
              </a:rPr>
              <a:t>, Patrick, et al. "Investigation of design for additive manufacturing in professional design practice." Journal of Engineering Design 29.4-5 (2018): 165-200.</a:t>
            </a:r>
            <a:endParaRPr lang="it-IT" sz="1200" b="0" dirty="0">
              <a:latin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EC8854-5BC6-43CC-A5E6-14A3A12692EC}"/>
              </a:ext>
            </a:extLst>
          </p:cNvPr>
          <p:cNvSpPr/>
          <p:nvPr/>
        </p:nvSpPr>
        <p:spPr>
          <a:xfrm>
            <a:off x="100853" y="3430822"/>
            <a:ext cx="88078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0"/>
              </a:spcBef>
              <a:spcAft>
                <a:spcPts val="800"/>
              </a:spcAft>
            </a:pPr>
            <a:r>
              <a:rPr lang="en-US" sz="1200" b="0" dirty="0">
                <a:latin typeface="Times New Roman" panose="02020603050405020304" pitchFamily="18" charset="0"/>
              </a:rPr>
              <a:t>[7]	</a:t>
            </a:r>
            <a:r>
              <a:rPr lang="it-IT" sz="1200" b="0" dirty="0">
                <a:latin typeface="Times New Roman" panose="02020603050405020304" pitchFamily="18" charset="0"/>
              </a:rPr>
              <a:t>Gibson, </a:t>
            </a:r>
            <a:r>
              <a:rPr lang="it-IT" sz="1200" b="0" dirty="0" err="1">
                <a:latin typeface="Times New Roman" panose="02020603050405020304" pitchFamily="18" charset="0"/>
              </a:rPr>
              <a:t>Ian</a:t>
            </a:r>
            <a:r>
              <a:rPr lang="it-IT" sz="1200" b="0" dirty="0">
                <a:latin typeface="Times New Roman" panose="02020603050405020304" pitchFamily="18" charset="0"/>
              </a:rPr>
              <a:t>, et al. Additive manufacturing technologies. Vol. 17. Cham, </a:t>
            </a:r>
            <a:r>
              <a:rPr lang="it-IT" sz="1200" b="0" dirty="0" err="1">
                <a:latin typeface="Times New Roman" panose="02020603050405020304" pitchFamily="18" charset="0"/>
              </a:rPr>
              <a:t>Switzerland</a:t>
            </a:r>
            <a:r>
              <a:rPr lang="it-IT" sz="1200" b="0" dirty="0">
                <a:latin typeface="Times New Roman" panose="02020603050405020304" pitchFamily="18" charset="0"/>
              </a:rPr>
              <a:t>: </a:t>
            </a:r>
            <a:r>
              <a:rPr lang="it-IT" sz="1200" b="0" dirty="0" err="1">
                <a:latin typeface="Times New Roman" panose="02020603050405020304" pitchFamily="18" charset="0"/>
              </a:rPr>
              <a:t>Springer</a:t>
            </a:r>
            <a:r>
              <a:rPr lang="it-IT" sz="1200" b="0" dirty="0">
                <a:latin typeface="Times New Roman" panose="02020603050405020304" pitchFamily="18" charset="0"/>
              </a:rPr>
              <a:t>, 2021.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B6A549-ADC8-4248-AD34-B8730C725519}"/>
              </a:ext>
            </a:extLst>
          </p:cNvPr>
          <p:cNvSpPr/>
          <p:nvPr/>
        </p:nvSpPr>
        <p:spPr>
          <a:xfrm>
            <a:off x="100853" y="2969157"/>
            <a:ext cx="88078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0"/>
              </a:spcBef>
              <a:spcAft>
                <a:spcPts val="800"/>
              </a:spcAft>
            </a:pPr>
            <a:r>
              <a:rPr lang="en-US" sz="1200" b="0" dirty="0">
                <a:latin typeface="Times New Roman" panose="02020603050405020304" pitchFamily="18" charset="0"/>
              </a:rPr>
              <a:t>[6]	</a:t>
            </a:r>
            <a:r>
              <a:rPr lang="it-IT" sz="1200" b="0" dirty="0" err="1">
                <a:latin typeface="Times New Roman" panose="02020603050405020304" pitchFamily="18" charset="0"/>
              </a:rPr>
              <a:t>Wang</a:t>
            </a:r>
            <a:r>
              <a:rPr lang="it-IT" sz="1200" b="0" dirty="0">
                <a:latin typeface="Times New Roman" panose="02020603050405020304" pitchFamily="18" charset="0"/>
              </a:rPr>
              <a:t>, </a:t>
            </a:r>
            <a:r>
              <a:rPr lang="it-IT" sz="1200" b="0" dirty="0" err="1">
                <a:latin typeface="Times New Roman" panose="02020603050405020304" pitchFamily="18" charset="0"/>
              </a:rPr>
              <a:t>Bingquan</a:t>
            </a:r>
            <a:r>
              <a:rPr lang="it-IT" sz="1200" b="0" dirty="0">
                <a:latin typeface="Times New Roman" panose="02020603050405020304" pitchFamily="18" charset="0"/>
              </a:rPr>
              <a:t>, </a:t>
            </a:r>
            <a:r>
              <a:rPr lang="it-IT" sz="1200" b="0" dirty="0" err="1">
                <a:latin typeface="Times New Roman" panose="02020603050405020304" pitchFamily="18" charset="0"/>
              </a:rPr>
              <a:t>Selda</a:t>
            </a:r>
            <a:r>
              <a:rPr lang="it-IT" sz="1200" b="0" dirty="0">
                <a:latin typeface="Times New Roman" panose="02020603050405020304" pitchFamily="18" charset="0"/>
              </a:rPr>
              <a:t> </a:t>
            </a:r>
            <a:r>
              <a:rPr lang="it-IT" sz="1200" b="0" dirty="0" err="1">
                <a:latin typeface="Times New Roman" panose="02020603050405020304" pitchFamily="18" charset="0"/>
              </a:rPr>
              <a:t>Oterkus</a:t>
            </a:r>
            <a:r>
              <a:rPr lang="it-IT" sz="1200" b="0" dirty="0">
                <a:latin typeface="Times New Roman" panose="02020603050405020304" pitchFamily="18" charset="0"/>
              </a:rPr>
              <a:t>, and </a:t>
            </a:r>
            <a:r>
              <a:rPr lang="it-IT" sz="1200" b="0" dirty="0" err="1">
                <a:latin typeface="Times New Roman" panose="02020603050405020304" pitchFamily="18" charset="0"/>
              </a:rPr>
              <a:t>Erkan</a:t>
            </a:r>
            <a:r>
              <a:rPr lang="it-IT" sz="1200" b="0" dirty="0">
                <a:latin typeface="Times New Roman" panose="02020603050405020304" pitchFamily="18" charset="0"/>
              </a:rPr>
              <a:t> </a:t>
            </a:r>
            <a:r>
              <a:rPr lang="it-IT" sz="1200" b="0" dirty="0" err="1">
                <a:latin typeface="Times New Roman" panose="02020603050405020304" pitchFamily="18" charset="0"/>
              </a:rPr>
              <a:t>Oterkus</a:t>
            </a:r>
            <a:r>
              <a:rPr lang="it-IT" sz="1200" b="0" dirty="0">
                <a:latin typeface="Times New Roman" panose="02020603050405020304" pitchFamily="18" charset="0"/>
              </a:rPr>
              <a:t>. "</a:t>
            </a:r>
            <a:r>
              <a:rPr lang="it-IT" sz="1200" b="0" dirty="0" err="1">
                <a:latin typeface="Times New Roman" panose="02020603050405020304" pitchFamily="18" charset="0"/>
              </a:rPr>
              <a:t>Thermomechanical</a:t>
            </a:r>
            <a:r>
              <a:rPr lang="it-IT" sz="1200" b="0" dirty="0">
                <a:latin typeface="Times New Roman" panose="02020603050405020304" pitchFamily="18" charset="0"/>
              </a:rPr>
              <a:t> phase change </a:t>
            </a:r>
            <a:r>
              <a:rPr lang="it-IT" sz="1200" b="0" dirty="0" err="1">
                <a:latin typeface="Times New Roman" panose="02020603050405020304" pitchFamily="18" charset="0"/>
              </a:rPr>
              <a:t>peridynamic</a:t>
            </a:r>
            <a:r>
              <a:rPr lang="it-IT" sz="1200" b="0" dirty="0">
                <a:latin typeface="Times New Roman" panose="02020603050405020304" pitchFamily="18" charset="0"/>
              </a:rPr>
              <a:t> model for </a:t>
            </a:r>
            <a:r>
              <a:rPr lang="it-IT" sz="1200" b="0" dirty="0" err="1">
                <a:latin typeface="Times New Roman" panose="02020603050405020304" pitchFamily="18" charset="0"/>
              </a:rPr>
              <a:t>welding</a:t>
            </a:r>
            <a:r>
              <a:rPr lang="it-IT" sz="1200" b="0" dirty="0">
                <a:latin typeface="Times New Roman" panose="02020603050405020304" pitchFamily="18" charset="0"/>
              </a:rPr>
              <a:t> </a:t>
            </a:r>
            <a:r>
              <a:rPr lang="it-IT" sz="1200" b="0" dirty="0" err="1">
                <a:latin typeface="Times New Roman" panose="02020603050405020304" pitchFamily="18" charset="0"/>
              </a:rPr>
              <a:t>analysis</a:t>
            </a:r>
            <a:r>
              <a:rPr lang="it-IT" sz="1200" b="0" dirty="0">
                <a:latin typeface="Times New Roman" panose="02020603050405020304" pitchFamily="18" charset="0"/>
              </a:rPr>
              <a:t>." Engineering Analysis with </a:t>
            </a:r>
            <a:r>
              <a:rPr lang="it-IT" sz="1200" b="0" dirty="0" err="1">
                <a:latin typeface="Times New Roman" panose="02020603050405020304" pitchFamily="18" charset="0"/>
              </a:rPr>
              <a:t>Boundary</a:t>
            </a:r>
            <a:r>
              <a:rPr lang="it-IT" sz="1200" b="0" dirty="0">
                <a:latin typeface="Times New Roman" panose="02020603050405020304" pitchFamily="18" charset="0"/>
              </a:rPr>
              <a:t> </a:t>
            </a:r>
            <a:r>
              <a:rPr lang="it-IT" sz="1200" b="0" dirty="0" err="1">
                <a:latin typeface="Times New Roman" panose="02020603050405020304" pitchFamily="18" charset="0"/>
              </a:rPr>
              <a:t>Elements</a:t>
            </a:r>
            <a:r>
              <a:rPr lang="it-IT" sz="1200" b="0" dirty="0">
                <a:latin typeface="Times New Roman" panose="02020603050405020304" pitchFamily="18" charset="0"/>
              </a:rPr>
              <a:t> 140 (2022): 371-385.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34A298-4B0C-4692-92FF-6E3770C6725D}"/>
              </a:ext>
            </a:extLst>
          </p:cNvPr>
          <p:cNvSpPr/>
          <p:nvPr/>
        </p:nvSpPr>
        <p:spPr>
          <a:xfrm>
            <a:off x="100854" y="2522531"/>
            <a:ext cx="8807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indent="-457200" algn="just">
              <a:spcBef>
                <a:spcPts val="0"/>
              </a:spcBef>
              <a:spcAft>
                <a:spcPts val="800"/>
              </a:spcAft>
            </a:pPr>
            <a:r>
              <a:rPr lang="en-US" sz="1200" b="0" dirty="0">
                <a:latin typeface="Times New Roman" panose="02020603050405020304" pitchFamily="18" charset="0"/>
                <a:ea typeface="Calibri" panose="020F0502020204030204" pitchFamily="34" charset="0"/>
              </a:rPr>
              <a:t>[5]	P. </a:t>
            </a:r>
            <a:r>
              <a:rPr lang="en-US" sz="1200" b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Parandoush</a:t>
            </a:r>
            <a:r>
              <a:rPr lang="en-US" sz="1200" b="0" dirty="0">
                <a:latin typeface="Times New Roman" panose="02020603050405020304" pitchFamily="18" charset="0"/>
                <a:ea typeface="Calibri" panose="020F0502020204030204" pitchFamily="34" charset="0"/>
              </a:rPr>
              <a:t> and D. Lin, "A review on additive manufacturing of polymer-fiber composites," </a:t>
            </a:r>
            <a:r>
              <a:rPr lang="en-US" sz="1200" b="0" i="1" dirty="0">
                <a:latin typeface="Times New Roman" panose="02020603050405020304" pitchFamily="18" charset="0"/>
                <a:ea typeface="Calibri" panose="020F0502020204030204" pitchFamily="34" charset="0"/>
              </a:rPr>
              <a:t>Composite Structures, </a:t>
            </a:r>
            <a:r>
              <a:rPr lang="en-US" sz="1200" b="0" dirty="0">
                <a:latin typeface="Times New Roman" panose="02020603050405020304" pitchFamily="18" charset="0"/>
                <a:ea typeface="Calibri" panose="020F0502020204030204" pitchFamily="34" charset="0"/>
              </a:rPr>
              <a:t>vol. 182, pp. 36-53, 2017.</a:t>
            </a:r>
            <a:endParaRPr lang="it-IT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853B53-6953-45CC-9504-26FD0997D666}"/>
              </a:ext>
            </a:extLst>
          </p:cNvPr>
          <p:cNvSpPr/>
          <p:nvPr/>
        </p:nvSpPr>
        <p:spPr>
          <a:xfrm>
            <a:off x="100854" y="2078858"/>
            <a:ext cx="8807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0"/>
              </a:spcBef>
              <a:spcAft>
                <a:spcPts val="800"/>
              </a:spcAft>
            </a:pPr>
            <a:r>
              <a:rPr lang="en-US" sz="1200" b="0" dirty="0">
                <a:latin typeface="Times New Roman" panose="02020603050405020304" pitchFamily="18" charset="0"/>
              </a:rPr>
              <a:t>[4]	Zhu, </a:t>
            </a:r>
            <a:r>
              <a:rPr lang="en-US" sz="1200" b="0" dirty="0" err="1">
                <a:latin typeface="Times New Roman" panose="02020603050405020304" pitchFamily="18" charset="0"/>
              </a:rPr>
              <a:t>Jinggao</a:t>
            </a:r>
            <a:r>
              <a:rPr lang="en-US" sz="1200" b="0" dirty="0">
                <a:latin typeface="Times New Roman" panose="02020603050405020304" pitchFamily="18" charset="0"/>
              </a:rPr>
              <a:t>, </a:t>
            </a:r>
            <a:r>
              <a:rPr lang="en-US" sz="1200" b="0" dirty="0" err="1">
                <a:latin typeface="Times New Roman" panose="02020603050405020304" pitchFamily="18" charset="0"/>
              </a:rPr>
              <a:t>Xiaodan</a:t>
            </a:r>
            <a:r>
              <a:rPr lang="en-US" sz="1200" b="0" dirty="0">
                <a:latin typeface="Times New Roman" panose="02020603050405020304" pitchFamily="18" charset="0"/>
              </a:rPr>
              <a:t> Ren, and Miguel </a:t>
            </a:r>
            <a:r>
              <a:rPr lang="en-US" sz="1200" b="0" dirty="0" err="1">
                <a:latin typeface="Times New Roman" panose="02020603050405020304" pitchFamily="18" charset="0"/>
              </a:rPr>
              <a:t>Cervera</a:t>
            </a:r>
            <a:r>
              <a:rPr lang="en-US" sz="1200" b="0" dirty="0">
                <a:latin typeface="Times New Roman" panose="02020603050405020304" pitchFamily="18" charset="0"/>
              </a:rPr>
              <a:t>. "</a:t>
            </a:r>
            <a:r>
              <a:rPr lang="en-US" sz="1200" b="0" dirty="0" err="1">
                <a:latin typeface="Times New Roman" panose="02020603050405020304" pitchFamily="18" charset="0"/>
              </a:rPr>
              <a:t>Peridynamic</a:t>
            </a:r>
            <a:r>
              <a:rPr lang="en-US" sz="1200" b="0" dirty="0">
                <a:latin typeface="Times New Roman" panose="02020603050405020304" pitchFamily="18" charset="0"/>
              </a:rPr>
              <a:t> buildability analysis of 3D-printed concrete including damage, plastic flow and collapse." Additive Manufacturing 73 (2023): 103683.</a:t>
            </a:r>
            <a:endParaRPr lang="it-IT" sz="1200" b="0" dirty="0">
              <a:latin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BA8165-DEFB-44D8-B97B-5D4B94777515}"/>
              </a:ext>
            </a:extLst>
          </p:cNvPr>
          <p:cNvSpPr/>
          <p:nvPr/>
        </p:nvSpPr>
        <p:spPr>
          <a:xfrm>
            <a:off x="100852" y="1623328"/>
            <a:ext cx="8807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0"/>
              </a:spcBef>
              <a:spcAft>
                <a:spcPts val="800"/>
              </a:spcAft>
            </a:pPr>
            <a:r>
              <a:rPr lang="en-US" sz="1200" b="0" dirty="0">
                <a:latin typeface="Times New Roman" panose="02020603050405020304" pitchFamily="18" charset="0"/>
              </a:rPr>
              <a:t>[3]	Hartmann, Philipp, Christian </a:t>
            </a:r>
            <a:r>
              <a:rPr lang="en-US" sz="1200" b="0" dirty="0" err="1">
                <a:latin typeface="Times New Roman" panose="02020603050405020304" pitchFamily="18" charset="0"/>
              </a:rPr>
              <a:t>Weißenfels</a:t>
            </a:r>
            <a:r>
              <a:rPr lang="en-US" sz="1200" b="0" dirty="0">
                <a:latin typeface="Times New Roman" panose="02020603050405020304" pitchFamily="18" charset="0"/>
              </a:rPr>
              <a:t>, and Peter </a:t>
            </a:r>
            <a:r>
              <a:rPr lang="en-US" sz="1200" b="0" dirty="0" err="1">
                <a:latin typeface="Times New Roman" panose="02020603050405020304" pitchFamily="18" charset="0"/>
              </a:rPr>
              <a:t>Wriggers</a:t>
            </a:r>
            <a:r>
              <a:rPr lang="en-US" sz="1200" b="0" dirty="0">
                <a:latin typeface="Times New Roman" panose="02020603050405020304" pitchFamily="18" charset="0"/>
              </a:rPr>
              <a:t>. "A curing model for the numerical simulation within additive manufacturing of soft polymers using </a:t>
            </a:r>
            <a:r>
              <a:rPr lang="en-US" sz="1200" b="0" dirty="0" err="1">
                <a:latin typeface="Times New Roman" panose="02020603050405020304" pitchFamily="18" charset="0"/>
              </a:rPr>
              <a:t>peridynamics</a:t>
            </a:r>
            <a:r>
              <a:rPr lang="en-US" sz="1200" b="0" dirty="0">
                <a:latin typeface="Times New Roman" panose="02020603050405020304" pitchFamily="18" charset="0"/>
              </a:rPr>
              <a:t>." Computational Particle Mechanics 8 (2021): 369-388.</a:t>
            </a:r>
            <a:endParaRPr lang="it-IT" sz="1200" b="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60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Thanks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attention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873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56BAC2-2A23-4253-9EFB-80F6F1B29711}"/>
              </a:ext>
            </a:extLst>
          </p:cNvPr>
          <p:cNvSpPr/>
          <p:nvPr/>
        </p:nvSpPr>
        <p:spPr>
          <a:xfrm>
            <a:off x="3296984" y="2289913"/>
            <a:ext cx="2451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Produce </a:t>
            </a:r>
            <a:r>
              <a:rPr lang="it-IT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solid</a:t>
            </a:r>
            <a:r>
              <a:rPr lang="it-IT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structures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B2970E-5F81-4DEB-9C78-A18FAB8C6E5F}"/>
              </a:ext>
            </a:extLst>
          </p:cNvPr>
          <p:cNvSpPr/>
          <p:nvPr/>
        </p:nvSpPr>
        <p:spPr>
          <a:xfrm>
            <a:off x="1163035" y="3181381"/>
            <a:ext cx="19623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complex construction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096C13-F289-48E9-81FD-436E75721432}"/>
              </a:ext>
            </a:extLst>
          </p:cNvPr>
          <p:cNvSpPr/>
          <p:nvPr/>
        </p:nvSpPr>
        <p:spPr>
          <a:xfrm>
            <a:off x="6492315" y="3329453"/>
            <a:ext cx="13324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it-IT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accuracy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C232C5-610B-478A-B619-873BB6709866}"/>
              </a:ext>
            </a:extLst>
          </p:cNvPr>
          <p:cNvSpPr/>
          <p:nvPr/>
        </p:nvSpPr>
        <p:spPr>
          <a:xfrm>
            <a:off x="952518" y="4010817"/>
            <a:ext cx="29562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cuts down greatly the design time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9D8C3B-A73D-4568-B304-901522ED6A0E}"/>
              </a:ext>
            </a:extLst>
          </p:cNvPr>
          <p:cNvSpPr/>
          <p:nvPr/>
        </p:nvSpPr>
        <p:spPr>
          <a:xfrm>
            <a:off x="5028934" y="4069708"/>
            <a:ext cx="28456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developing for the new products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8A4DEC55-E1B1-4171-AC49-1C65CDEEAD0D}"/>
              </a:ext>
            </a:extLst>
          </p:cNvPr>
          <p:cNvSpPr/>
          <p:nvPr/>
        </p:nvSpPr>
        <p:spPr>
          <a:xfrm>
            <a:off x="4329952" y="1351234"/>
            <a:ext cx="242048" cy="263666"/>
          </a:xfrm>
          <a:prstGeom prst="downArrow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D950B894-970C-42B4-846C-DEEB1DB0AA7C}"/>
              </a:ext>
            </a:extLst>
          </p:cNvPr>
          <p:cNvSpPr/>
          <p:nvPr/>
        </p:nvSpPr>
        <p:spPr>
          <a:xfrm>
            <a:off x="4316324" y="2055776"/>
            <a:ext cx="242048" cy="263666"/>
          </a:xfrm>
          <a:prstGeom prst="downArrow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C637FDBF-C32B-46C3-AEF2-6F2FC64BFC38}"/>
              </a:ext>
            </a:extLst>
          </p:cNvPr>
          <p:cNvSpPr/>
          <p:nvPr/>
        </p:nvSpPr>
        <p:spPr>
          <a:xfrm>
            <a:off x="1042939" y="3144931"/>
            <a:ext cx="2202591" cy="488900"/>
          </a:xfrm>
          <a:prstGeom prst="cloudCallout">
            <a:avLst>
              <a:gd name="adj1" fmla="val 59557"/>
              <a:gd name="adj2" fmla="val -149900"/>
            </a:avLst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5E8A1592-1F06-4E33-B13F-68A0AA8F2329}"/>
              </a:ext>
            </a:extLst>
          </p:cNvPr>
          <p:cNvSpPr/>
          <p:nvPr/>
        </p:nvSpPr>
        <p:spPr>
          <a:xfrm>
            <a:off x="6296524" y="3254280"/>
            <a:ext cx="1684441" cy="488900"/>
          </a:xfrm>
          <a:prstGeom prst="cloudCallout">
            <a:avLst>
              <a:gd name="adj1" fmla="val -89050"/>
              <a:gd name="adj2" fmla="val -155529"/>
            </a:avLst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82383C5B-CB79-4665-8312-0C7D427B4AEC}"/>
              </a:ext>
            </a:extLst>
          </p:cNvPr>
          <p:cNvSpPr/>
          <p:nvPr/>
        </p:nvSpPr>
        <p:spPr>
          <a:xfrm>
            <a:off x="4814050" y="4014989"/>
            <a:ext cx="3556744" cy="488900"/>
          </a:xfrm>
          <a:prstGeom prst="cloudCallout">
            <a:avLst>
              <a:gd name="adj1" fmla="val -47939"/>
              <a:gd name="adj2" fmla="val -321804"/>
            </a:avLst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663A8E63-811E-48A8-88D0-EB3AB2187CF4}"/>
              </a:ext>
            </a:extLst>
          </p:cNvPr>
          <p:cNvSpPr/>
          <p:nvPr/>
        </p:nvSpPr>
        <p:spPr>
          <a:xfrm>
            <a:off x="773207" y="3976497"/>
            <a:ext cx="3556744" cy="488900"/>
          </a:xfrm>
          <a:prstGeom prst="cloudCallout">
            <a:avLst>
              <a:gd name="adj1" fmla="val 35993"/>
              <a:gd name="adj2" fmla="val -292924"/>
            </a:avLst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DDB883-4F79-4A5F-87B4-41403C30F5E1}"/>
              </a:ext>
            </a:extLst>
          </p:cNvPr>
          <p:cNvSpPr txBox="1"/>
          <p:nvPr/>
        </p:nvSpPr>
        <p:spPr>
          <a:xfrm>
            <a:off x="1985477" y="741497"/>
            <a:ext cx="5173046" cy="542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Additive Manufacturing is the formalized term for what used to be called Rapid Prototyping and what is popularly called 3D Printing.</a:t>
            </a:r>
            <a:endParaRPr lang="en-US" sz="1200" b="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B1F651-2303-4B45-B291-68B93B42B0C5}"/>
              </a:ext>
            </a:extLst>
          </p:cNvPr>
          <p:cNvSpPr txBox="1"/>
          <p:nvPr/>
        </p:nvSpPr>
        <p:spPr>
          <a:xfrm>
            <a:off x="992158" y="1630774"/>
            <a:ext cx="6917635" cy="342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 key to how AM works is that parts are made by adding material in layers</a:t>
            </a:r>
            <a:endParaRPr lang="en-US" sz="1400" b="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1A90F349-81AE-4CCC-B61C-91A4E0EA4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of Additive Manufacturing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413304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2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چاک هال">
            <a:extLst>
              <a:ext uri="{FF2B5EF4-FFF2-40B4-BE49-F238E27FC236}">
                <a16:creationId xmlns:a16="http://schemas.microsoft.com/office/drawing/2014/main" id="{2706311B-0C90-4F8A-8443-606EEAC19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27" y="1030723"/>
            <a:ext cx="2498640" cy="158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10AE37-3B33-43DB-957E-9D7D9121AAC0}"/>
              </a:ext>
            </a:extLst>
          </p:cNvPr>
          <p:cNvSpPr txBox="1"/>
          <p:nvPr/>
        </p:nvSpPr>
        <p:spPr>
          <a:xfrm>
            <a:off x="3016178" y="87251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fa-IR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1983 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Hull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F2B6E4-4AB6-4269-A923-7F50346B98F1}"/>
              </a:ext>
            </a:extLst>
          </p:cNvPr>
          <p:cNvSpPr txBox="1"/>
          <p:nvPr/>
        </p:nvSpPr>
        <p:spPr>
          <a:xfrm>
            <a:off x="3107929" y="2257514"/>
            <a:ext cx="56659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Polishing layer by layer of photosensitive resin, until the piece is made</a:t>
            </a:r>
          </a:p>
        </p:txBody>
      </p:sp>
      <p:sp>
        <p:nvSpPr>
          <p:cNvPr id="15" name="Title 19">
            <a:extLst>
              <a:ext uri="{FF2B5EF4-FFF2-40B4-BE49-F238E27FC236}">
                <a16:creationId xmlns:a16="http://schemas.microsoft.com/office/drawing/2014/main" id="{872D0026-10C2-47E5-9742-F66039848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694" y="129205"/>
            <a:ext cx="5975205" cy="471341"/>
          </a:xfrm>
        </p:spPr>
        <p:txBody>
          <a:bodyPr>
            <a:norm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of Additive Manufacturing</a:t>
            </a:r>
            <a:endParaRPr lang="it-IT" sz="1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7626F3-72C9-48A0-95F0-575251A3AEFD}"/>
              </a:ext>
            </a:extLst>
          </p:cNvPr>
          <p:cNvSpPr/>
          <p:nvPr/>
        </p:nvSpPr>
        <p:spPr>
          <a:xfrm>
            <a:off x="3107929" y="1241851"/>
            <a:ext cx="5767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Working for a company that used UV lamps to make hard-top tables and furniture</a:t>
            </a:r>
            <a:endParaRPr lang="it-IT" b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1BD0A4-4226-42AE-8EE3-ACB75AEB31B2}"/>
              </a:ext>
            </a:extLst>
          </p:cNvPr>
          <p:cNvSpPr/>
          <p:nvPr/>
        </p:nvSpPr>
        <p:spPr>
          <a:xfrm>
            <a:off x="3107929" y="1967682"/>
            <a:ext cx="4432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company's UV lamps be used differently:</a:t>
            </a:r>
            <a:endParaRPr lang="it-IT" b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0859C0-B005-4F2F-A697-C5118E0D0E44}"/>
              </a:ext>
            </a:extLst>
          </p:cNvPr>
          <p:cNvSpPr/>
          <p:nvPr/>
        </p:nvSpPr>
        <p:spPr>
          <a:xfrm>
            <a:off x="3107929" y="2916551"/>
            <a:ext cx="5592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system for producing three-dimensional parts by creating a pattern of the cross-section of the object</a:t>
            </a:r>
            <a:endParaRPr lang="it-IT" b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EBCC93-2936-4109-BAD1-D34B62CF7237}"/>
              </a:ext>
            </a:extLst>
          </p:cNvPr>
          <p:cNvSpPr/>
          <p:nvPr/>
        </p:nvSpPr>
        <p:spPr>
          <a:xfrm>
            <a:off x="3109581" y="3603015"/>
            <a:ext cx="3570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Stereolithography (SLA) technology</a:t>
            </a:r>
            <a:endParaRPr lang="it-IT" b="0" dirty="0"/>
          </a:p>
        </p:txBody>
      </p:sp>
    </p:spTree>
    <p:extLst>
      <p:ext uri="{BB962C8B-B14F-4D97-AF65-F5344CB8AC3E}">
        <p14:creationId xmlns:p14="http://schemas.microsoft.com/office/powerpoint/2010/main" val="397077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تاریخ پرینتر سه بعدی تایم لاین">
            <a:extLst>
              <a:ext uri="{FF2B5EF4-FFF2-40B4-BE49-F238E27FC236}">
                <a16:creationId xmlns:a16="http://schemas.microsoft.com/office/drawing/2014/main" id="{D5B58FFF-839B-426B-966B-B5A5D5CD2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7" y="703300"/>
            <a:ext cx="7752522" cy="41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9">
            <a:extLst>
              <a:ext uri="{FF2B5EF4-FFF2-40B4-BE49-F238E27FC236}">
                <a16:creationId xmlns:a16="http://schemas.microsoft.com/office/drawing/2014/main" id="{B947618B-4807-4F6B-B260-E2B26C428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694" y="129205"/>
            <a:ext cx="5975205" cy="471341"/>
          </a:xfrm>
        </p:spPr>
        <p:txBody>
          <a:bodyPr>
            <a:norm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of Additive Manufacturing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89762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20F3F8-BA16-4887-B699-74F1D3A307F1}"/>
              </a:ext>
            </a:extLst>
          </p:cNvPr>
          <p:cNvSpPr/>
          <p:nvPr/>
        </p:nvSpPr>
        <p:spPr>
          <a:xfrm>
            <a:off x="1322263" y="2936909"/>
            <a:ext cx="23791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Material Extrusion (MEX)</a:t>
            </a:r>
            <a:endParaRPr lang="it-IT" sz="1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0A48B8-F659-4B90-B466-4452F501783B}"/>
              </a:ext>
            </a:extLst>
          </p:cNvPr>
          <p:cNvSpPr/>
          <p:nvPr/>
        </p:nvSpPr>
        <p:spPr>
          <a:xfrm>
            <a:off x="1322263" y="2598196"/>
            <a:ext cx="23567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Powder Bed Fusion (PBF)</a:t>
            </a:r>
            <a:endParaRPr lang="it-IT" sz="1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7DC1B0-C622-49AF-933D-A84A73289C4A}"/>
              </a:ext>
            </a:extLst>
          </p:cNvPr>
          <p:cNvSpPr/>
          <p:nvPr/>
        </p:nvSpPr>
        <p:spPr>
          <a:xfrm>
            <a:off x="1322263" y="3267180"/>
            <a:ext cx="20617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Material Jetting (MJT)</a:t>
            </a:r>
            <a:endParaRPr lang="it-IT" sz="1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269755-F783-4A6F-967B-1120388C1295}"/>
              </a:ext>
            </a:extLst>
          </p:cNvPr>
          <p:cNvSpPr/>
          <p:nvPr/>
        </p:nvSpPr>
        <p:spPr>
          <a:xfrm>
            <a:off x="515438" y="1729431"/>
            <a:ext cx="3903633" cy="369332"/>
          </a:xfrm>
          <a:prstGeom prst="rect">
            <a:avLst/>
          </a:prstGeom>
          <a:solidFill>
            <a:srgbClr val="DE7E6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technologies: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72C270-75FC-4DBC-AFC6-E1CB38540DC9}"/>
              </a:ext>
            </a:extLst>
          </p:cNvPr>
          <p:cNvSpPr/>
          <p:nvPr/>
        </p:nvSpPr>
        <p:spPr>
          <a:xfrm>
            <a:off x="1322263" y="2267766"/>
            <a:ext cx="2800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Vat Photopolymerization (VPP)</a:t>
            </a:r>
            <a:endParaRPr lang="it-IT" sz="1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211689-05FA-4F02-AA46-E5E5B193FD61}"/>
              </a:ext>
            </a:extLst>
          </p:cNvPr>
          <p:cNvSpPr/>
          <p:nvPr/>
        </p:nvSpPr>
        <p:spPr>
          <a:xfrm>
            <a:off x="1322263" y="3570741"/>
            <a:ext cx="18758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Binder Jetting (BJT)</a:t>
            </a:r>
            <a:endParaRPr lang="it-IT" sz="1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8BABBE-DFC5-4F73-B9CE-C216C69EA7E7}"/>
              </a:ext>
            </a:extLst>
          </p:cNvPr>
          <p:cNvSpPr txBox="1"/>
          <p:nvPr/>
        </p:nvSpPr>
        <p:spPr>
          <a:xfrm>
            <a:off x="350874" y="903378"/>
            <a:ext cx="8164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All commercialized AM machines are different in the materials that can be used, how the layers are created, and how the layers are bonded to each other.</a:t>
            </a:r>
            <a:endParaRPr lang="en-US" sz="1400" b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B25F9F-A04E-4ABE-A42E-40BBBED007AB}"/>
              </a:ext>
            </a:extLst>
          </p:cNvPr>
          <p:cNvSpPr/>
          <p:nvPr/>
        </p:nvSpPr>
        <p:spPr>
          <a:xfrm>
            <a:off x="1322262" y="3901012"/>
            <a:ext cx="2217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Sheet Lamination (SHL)</a:t>
            </a:r>
            <a:endParaRPr lang="it-IT" sz="1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2A0B75-B931-4A6A-9920-C5F100CDDFFA}"/>
              </a:ext>
            </a:extLst>
          </p:cNvPr>
          <p:cNvSpPr/>
          <p:nvPr/>
        </p:nvSpPr>
        <p:spPr>
          <a:xfrm>
            <a:off x="1322261" y="4220335"/>
            <a:ext cx="30968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Directed Energy Deposition (DED)</a:t>
            </a:r>
            <a:endParaRPr lang="it-IT" sz="1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Factors to Consider When 3D Printing or Additive Manufacturing Metal Parts  | GlobalSpec">
            <a:extLst>
              <a:ext uri="{FF2B5EF4-FFF2-40B4-BE49-F238E27FC236}">
                <a16:creationId xmlns:a16="http://schemas.microsoft.com/office/drawing/2014/main" id="{BB1017F5-5983-48F3-8EED-8831F1F04A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" t="21351" r="83067" b="23272"/>
          <a:stretch/>
        </p:blipFill>
        <p:spPr bwMode="auto">
          <a:xfrm>
            <a:off x="4572000" y="1526153"/>
            <a:ext cx="108585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Factors to Consider When 3D Printing or Additive Manufacturing Metal Parts  | GlobalSpec">
            <a:extLst>
              <a:ext uri="{FF2B5EF4-FFF2-40B4-BE49-F238E27FC236}">
                <a16:creationId xmlns:a16="http://schemas.microsoft.com/office/drawing/2014/main" id="{ADF6AADD-61B8-40FF-83DE-DCB53FF4C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401" t="24218" r="31188" b="31997"/>
          <a:stretch/>
        </p:blipFill>
        <p:spPr bwMode="auto">
          <a:xfrm>
            <a:off x="5137150" y="1723081"/>
            <a:ext cx="1041400" cy="225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Factors to Consider When 3D Printing or Additive Manufacturing Metal Parts  | GlobalSpec">
            <a:extLst>
              <a:ext uri="{FF2B5EF4-FFF2-40B4-BE49-F238E27FC236}">
                <a16:creationId xmlns:a16="http://schemas.microsoft.com/office/drawing/2014/main" id="{29212342-9A0F-4725-9F8D-C929832277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32" t="23426" r="55714" b="26668"/>
          <a:stretch/>
        </p:blipFill>
        <p:spPr bwMode="auto">
          <a:xfrm>
            <a:off x="5496612" y="1851018"/>
            <a:ext cx="1282700" cy="256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Factors to Consider When 3D Printing or Additive Manufacturing Metal Parts  | GlobalSpec">
            <a:extLst>
              <a:ext uri="{FF2B5EF4-FFF2-40B4-BE49-F238E27FC236}">
                <a16:creationId xmlns:a16="http://schemas.microsoft.com/office/drawing/2014/main" id="{0203B659-33C3-4734-8BE6-BF0A49C4A8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81" t="23426" r="70534" b="33581"/>
          <a:stretch/>
        </p:blipFill>
        <p:spPr bwMode="auto">
          <a:xfrm>
            <a:off x="5859318" y="2028817"/>
            <a:ext cx="1130300" cy="221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Factors to Consider When 3D Printing or Additive Manufacturing Metal Parts  | GlobalSpec">
            <a:extLst>
              <a:ext uri="{FF2B5EF4-FFF2-40B4-BE49-F238E27FC236}">
                <a16:creationId xmlns:a16="http://schemas.microsoft.com/office/drawing/2014/main" id="{C9AFB912-464C-4A38-923B-62EB906417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92" t="22092" r="43816" b="28642"/>
          <a:stretch/>
        </p:blipFill>
        <p:spPr bwMode="auto">
          <a:xfrm>
            <a:off x="6223000" y="2106220"/>
            <a:ext cx="1076248" cy="253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Factors to Consider When 3D Printing or Additive Manufacturing Metal Parts  | GlobalSpec">
            <a:extLst>
              <a:ext uri="{FF2B5EF4-FFF2-40B4-BE49-F238E27FC236}">
                <a16:creationId xmlns:a16="http://schemas.microsoft.com/office/drawing/2014/main" id="{55C0C02F-6125-41C7-9600-53FE34246E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62" t="22592" r="17168" b="31852"/>
          <a:stretch/>
        </p:blipFill>
        <p:spPr bwMode="auto">
          <a:xfrm>
            <a:off x="6504929" y="2374470"/>
            <a:ext cx="1211077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Factors to Consider When 3D Printing or Additive Manufacturing Metal Parts  | GlobalSpec">
            <a:extLst>
              <a:ext uri="{FF2B5EF4-FFF2-40B4-BE49-F238E27FC236}">
                <a16:creationId xmlns:a16="http://schemas.microsoft.com/office/drawing/2014/main" id="{8782B81A-18DD-4C71-832B-E6E59CA232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440" t="21728" r="1879" b="32716"/>
          <a:stretch/>
        </p:blipFill>
        <p:spPr bwMode="auto">
          <a:xfrm>
            <a:off x="7031752" y="2518373"/>
            <a:ext cx="1248635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9">
            <a:extLst>
              <a:ext uri="{FF2B5EF4-FFF2-40B4-BE49-F238E27FC236}">
                <a16:creationId xmlns:a16="http://schemas.microsoft.com/office/drawing/2014/main" id="{2E44F3F5-0B02-4F0D-BCA7-BEC3F2742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694" y="129205"/>
            <a:ext cx="5975205" cy="471341"/>
          </a:xfrm>
        </p:spPr>
        <p:txBody>
          <a:bodyPr>
            <a:norm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of Additive Manufacturing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89404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8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3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8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3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67B93E-1C31-49FF-A675-16D93E903C3A}"/>
              </a:ext>
            </a:extLst>
          </p:cNvPr>
          <p:cNvSpPr txBox="1"/>
          <p:nvPr/>
        </p:nvSpPr>
        <p:spPr>
          <a:xfrm>
            <a:off x="547345" y="2072286"/>
            <a:ext cx="3040682" cy="1229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Material Extrusion (MEX): processes that deposit a material by extruding it through a nozzle, typically while scanning the nozzle in a pattern that produces a part cross-section. </a:t>
            </a:r>
          </a:p>
        </p:txBody>
      </p:sp>
      <p:pic>
        <p:nvPicPr>
          <p:cNvPr id="8" name="fused-deposition-modeling-fdm-technology-givefastlink+(2)_out_out">
            <a:hlinkClick r:id="" action="ppaction://media"/>
            <a:extLst>
              <a:ext uri="{FF2B5EF4-FFF2-40B4-BE49-F238E27FC236}">
                <a16:creationId xmlns:a16="http://schemas.microsoft.com/office/drawing/2014/main" id="{F09D74A8-F95A-4EA8-A63A-E8A552C613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57882" y="1503460"/>
            <a:ext cx="4041618" cy="227341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DAFB18D-A38B-474A-B9AF-D7FE7A8CC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Material Extrusion (MEX)</a:t>
            </a:r>
            <a:endParaRPr lang="it-IT" sz="1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ACA8BD-ED91-45D4-B099-D33E135D5AAD}"/>
              </a:ext>
            </a:extLst>
          </p:cNvPr>
          <p:cNvSpPr/>
          <p:nvPr/>
        </p:nvSpPr>
        <p:spPr>
          <a:xfrm>
            <a:off x="5115045" y="1015484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Material Extrusion [9]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5147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AB6BC4-83BC-4765-A84F-C37DF7C0B5DD}"/>
              </a:ext>
            </a:extLst>
          </p:cNvPr>
          <p:cNvSpPr txBox="1"/>
          <p:nvPr/>
        </p:nvSpPr>
        <p:spPr>
          <a:xfrm>
            <a:off x="334202" y="94875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R="0" lv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 sz="1600">
                <a:effectLst/>
                <a:latin typeface="Viner Hand ITC" panose="03070502030502020203" pitchFamily="66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Material Extrusion Printing Process</a:t>
            </a:r>
          </a:p>
        </p:txBody>
      </p:sp>
      <p:pic>
        <p:nvPicPr>
          <p:cNvPr id="8" name="Picture 2" descr="Materials | Free Full-Text | A Review of Natural Fiber-Based Filaments for 3D  Printing: Filament Fabrication and Characterization">
            <a:extLst>
              <a:ext uri="{FF2B5EF4-FFF2-40B4-BE49-F238E27FC236}">
                <a16:creationId xmlns:a16="http://schemas.microsoft.com/office/drawing/2014/main" id="{CE2C132B-7080-4E30-B467-F13645C1A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395"/>
          <a:stretch/>
        </p:blipFill>
        <p:spPr bwMode="auto">
          <a:xfrm>
            <a:off x="1104460" y="1711339"/>
            <a:ext cx="2639336" cy="265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15A4A8-8A95-4031-9BA2-DF4266E9A4F4}"/>
              </a:ext>
            </a:extLst>
          </p:cNvPr>
          <p:cNvSpPr txBox="1"/>
          <p:nvPr/>
        </p:nvSpPr>
        <p:spPr>
          <a:xfrm>
            <a:off x="2620202" y="3036722"/>
            <a:ext cx="8931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Heating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FDC8B6-B569-4DF0-A40A-44E800ED9C54}"/>
              </a:ext>
            </a:extLst>
          </p:cNvPr>
          <p:cNvSpPr txBox="1"/>
          <p:nvPr/>
        </p:nvSpPr>
        <p:spPr>
          <a:xfrm>
            <a:off x="518620" y="3749380"/>
            <a:ext cx="10845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Extrusion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E306F6-6F22-4306-A6C1-D8AD684C7D72}"/>
              </a:ext>
            </a:extLst>
          </p:cNvPr>
          <p:cNvSpPr txBox="1"/>
          <p:nvPr/>
        </p:nvSpPr>
        <p:spPr>
          <a:xfrm>
            <a:off x="6411774" y="1666289"/>
            <a:ext cx="15716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Layer-by-Layer Deposition</a:t>
            </a:r>
            <a:endParaRPr lang="en-US" sz="1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31DD42-2EB7-4813-916E-E44505C80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223" y="1229038"/>
            <a:ext cx="1141551" cy="11553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C80313-3FD3-41FE-BAEA-99AB63FA4F9D}"/>
              </a:ext>
            </a:extLst>
          </p:cNvPr>
          <p:cNvSpPr txBox="1"/>
          <p:nvPr/>
        </p:nvSpPr>
        <p:spPr>
          <a:xfrm>
            <a:off x="453855" y="1870712"/>
            <a:ext cx="15393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Material Loading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1FE300-C5F3-4244-B76D-193F20397A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473" y="2464582"/>
            <a:ext cx="2078038" cy="204406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853DFA3-980D-42B5-A35C-BDE53F9075F9}"/>
              </a:ext>
            </a:extLst>
          </p:cNvPr>
          <p:cNvSpPr/>
          <p:nvPr/>
        </p:nvSpPr>
        <p:spPr>
          <a:xfrm>
            <a:off x="6243043" y="3776546"/>
            <a:ext cx="196079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Platform Movement</a:t>
            </a:r>
          </a:p>
        </p:txBody>
      </p:sp>
      <p:sp>
        <p:nvSpPr>
          <p:cNvPr id="17" name="Title 8">
            <a:extLst>
              <a:ext uri="{FF2B5EF4-FFF2-40B4-BE49-F238E27FC236}">
                <a16:creationId xmlns:a16="http://schemas.microsoft.com/office/drawing/2014/main" id="{60CEA763-B871-476D-9F46-8B057B22D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694" y="129205"/>
            <a:ext cx="5975205" cy="471341"/>
          </a:xfrm>
        </p:spPr>
        <p:txBody>
          <a:bodyPr>
            <a:normAutofit/>
          </a:bodyPr>
          <a:lstStyle/>
          <a:p>
            <a:pPr algn="l"/>
            <a:r>
              <a:rPr lang="en-US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Material Extrusion (MEX)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401044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F31AE4-19F4-4C03-9617-A131FD3C8682}"/>
              </a:ext>
            </a:extLst>
          </p:cNvPr>
          <p:cNvSpPr txBox="1"/>
          <p:nvPr/>
        </p:nvSpPr>
        <p:spPr>
          <a:xfrm>
            <a:off x="348039" y="1016420"/>
            <a:ext cx="4223961" cy="355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Viner Hand ITC" panose="03070502030502020203" pitchFamily="66" charset="0"/>
                <a:cs typeface="Times New Roman" panose="02020603050405020304" pitchFamily="18" charset="0"/>
              </a:rPr>
              <a:t>Advantages of Material Extrusion:</a:t>
            </a:r>
            <a:endParaRPr lang="en-US" sz="1600" kern="100" dirty="0">
              <a:effectLst/>
              <a:latin typeface="Viner Hand ITC" panose="030705020305020202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185D02-3B69-4273-B71A-81564030C05F}"/>
              </a:ext>
            </a:extLst>
          </p:cNvPr>
          <p:cNvSpPr txBox="1"/>
          <p:nvPr/>
        </p:nvSpPr>
        <p:spPr>
          <a:xfrm>
            <a:off x="849296" y="1860737"/>
            <a:ext cx="25864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Reduced Material Waste</a:t>
            </a:r>
          </a:p>
        </p:txBody>
      </p:sp>
      <p:pic>
        <p:nvPicPr>
          <p:cNvPr id="9" name="Picture 2" descr="Custom Aluminum Extrusions - Ryerson">
            <a:extLst>
              <a:ext uri="{FF2B5EF4-FFF2-40B4-BE49-F238E27FC236}">
                <a16:creationId xmlns:a16="http://schemas.microsoft.com/office/drawing/2014/main" id="{2FA4AA83-0EDD-4A59-8501-4BD37563E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02" y="2180485"/>
            <a:ext cx="4071948" cy="238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8">
            <a:extLst>
              <a:ext uri="{FF2B5EF4-FFF2-40B4-BE49-F238E27FC236}">
                <a16:creationId xmlns:a16="http://schemas.microsoft.com/office/drawing/2014/main" id="{0F08C5BF-274A-479C-BB04-7AE267603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694" y="129205"/>
            <a:ext cx="5975205" cy="471341"/>
          </a:xfrm>
        </p:spPr>
        <p:txBody>
          <a:bodyPr>
            <a:normAutofit/>
          </a:bodyPr>
          <a:lstStyle/>
          <a:p>
            <a:pPr algn="l"/>
            <a:r>
              <a:rPr lang="en-US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Material Extrusion (MEX)</a:t>
            </a:r>
            <a:endParaRPr lang="it-IT" sz="1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85A109-AA5E-43DE-B193-482AC8E305E6}"/>
              </a:ext>
            </a:extLst>
          </p:cNvPr>
          <p:cNvSpPr/>
          <p:nvPr/>
        </p:nvSpPr>
        <p:spPr>
          <a:xfrm>
            <a:off x="849346" y="1559328"/>
            <a:ext cx="16866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 Customization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276AD8-3D52-4366-A58B-E48656C2D971}"/>
              </a:ext>
            </a:extLst>
          </p:cNvPr>
          <p:cNvSpPr txBox="1"/>
          <p:nvPr/>
        </p:nvSpPr>
        <p:spPr>
          <a:xfrm>
            <a:off x="849296" y="2137919"/>
            <a:ext cx="20956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 Rapid Prototyping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58D78A-0687-4C3D-8694-876022A925C1}"/>
              </a:ext>
            </a:extLst>
          </p:cNvPr>
          <p:cNvSpPr txBox="1"/>
          <p:nvPr/>
        </p:nvSpPr>
        <p:spPr>
          <a:xfrm>
            <a:off x="849296" y="2423922"/>
            <a:ext cx="19006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 Cost-Effective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DB8F3B-473F-465A-A0A2-38927602982E}"/>
              </a:ext>
            </a:extLst>
          </p:cNvPr>
          <p:cNvSpPr txBox="1"/>
          <p:nvPr/>
        </p:nvSpPr>
        <p:spPr>
          <a:xfrm>
            <a:off x="849296" y="2716510"/>
            <a:ext cx="22196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 Low Tooling Costs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9A782F-9355-4087-9844-A92321068094}"/>
              </a:ext>
            </a:extLst>
          </p:cNvPr>
          <p:cNvSpPr txBox="1"/>
          <p:nvPr/>
        </p:nvSpPr>
        <p:spPr>
          <a:xfrm>
            <a:off x="849296" y="2996370"/>
            <a:ext cx="19006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 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Ease of Iteration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DE35B5-87A8-49E3-ACCD-4CC3B862416D}"/>
              </a:ext>
            </a:extLst>
          </p:cNvPr>
          <p:cNvSpPr txBox="1"/>
          <p:nvPr/>
        </p:nvSpPr>
        <p:spPr>
          <a:xfrm>
            <a:off x="849296" y="3309577"/>
            <a:ext cx="20956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 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Versatile Materials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474B1C-1E95-43BE-BC86-1DD3A254EF45}"/>
              </a:ext>
            </a:extLst>
          </p:cNvPr>
          <p:cNvSpPr txBox="1"/>
          <p:nvPr/>
        </p:nvSpPr>
        <p:spPr>
          <a:xfrm>
            <a:off x="849296" y="3584386"/>
            <a:ext cx="30940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8- 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Layered Structure Inspection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8B3371-D3FC-4070-AF97-5D666CF37C09}"/>
              </a:ext>
            </a:extLst>
          </p:cNvPr>
          <p:cNvSpPr txBox="1"/>
          <p:nvPr/>
        </p:nvSpPr>
        <p:spPr>
          <a:xfrm>
            <a:off x="849295" y="3874367"/>
            <a:ext cx="23962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9- 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Reduced Lead Times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47C216-88DF-4A3B-92C4-BDF029CA5113}"/>
              </a:ext>
            </a:extLst>
          </p:cNvPr>
          <p:cNvSpPr txBox="1"/>
          <p:nvPr/>
        </p:nvSpPr>
        <p:spPr>
          <a:xfrm>
            <a:off x="849296" y="4145549"/>
            <a:ext cx="31646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 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Complex Internal Structures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E63C29-6026-452B-AE47-35694537B765}"/>
              </a:ext>
            </a:extLst>
          </p:cNvPr>
          <p:cNvSpPr txBox="1"/>
          <p:nvPr/>
        </p:nvSpPr>
        <p:spPr>
          <a:xfrm>
            <a:off x="3943350" y="156271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11- 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Accessibility for Education</a:t>
            </a:r>
          </a:p>
        </p:txBody>
      </p:sp>
    </p:spTree>
    <p:extLst>
      <p:ext uri="{BB962C8B-B14F-4D97-AF65-F5344CB8AC3E}">
        <p14:creationId xmlns:p14="http://schemas.microsoft.com/office/powerpoint/2010/main" val="109836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25779</TotalTime>
  <Words>1121</Words>
  <Application>Microsoft Office PowerPoint</Application>
  <PresentationFormat>Presentazione su schermo (16:9)</PresentationFormat>
  <Paragraphs>234</Paragraphs>
  <Slides>22</Slides>
  <Notes>1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31" baseType="lpstr">
      <vt:lpstr>Arial</vt:lpstr>
      <vt:lpstr>B Zar</vt:lpstr>
      <vt:lpstr>Calibri</vt:lpstr>
      <vt:lpstr>Calibri Light</vt:lpstr>
      <vt:lpstr>Cambria Math</vt:lpstr>
      <vt:lpstr>Times New Roman</vt:lpstr>
      <vt:lpstr>Viner Hand ITC</vt:lpstr>
      <vt:lpstr>Personalizza struttura</vt:lpstr>
      <vt:lpstr>Equation</vt:lpstr>
      <vt:lpstr>Presentazione standard di PowerPoint</vt:lpstr>
      <vt:lpstr>additive manufacturing for the development of a sustainable aerospace industry</vt:lpstr>
      <vt:lpstr>Introduction of Additive Manufacturing</vt:lpstr>
      <vt:lpstr>Introduction of Additive Manufacturing</vt:lpstr>
      <vt:lpstr>Introduction of Additive Manufacturing</vt:lpstr>
      <vt:lpstr>Introduction of Additive Manufacturing</vt:lpstr>
      <vt:lpstr>Material Extrusion (MEX)</vt:lpstr>
      <vt:lpstr>Material Extrusion (MEX)</vt:lpstr>
      <vt:lpstr>Material Extrusion (MEX)</vt:lpstr>
      <vt:lpstr>Material Extrusion (MEX)</vt:lpstr>
      <vt:lpstr>Additive Manufacturing and Aerospace</vt:lpstr>
      <vt:lpstr>Important Parameters in Modeling</vt:lpstr>
      <vt:lpstr>Important Parameters in Modeling</vt:lpstr>
      <vt:lpstr>Peridynamic Theory</vt:lpstr>
      <vt:lpstr>Peridynamic Theory</vt:lpstr>
      <vt:lpstr>Peridynamic Theory</vt:lpstr>
      <vt:lpstr>Peridynamic Theory</vt:lpstr>
      <vt:lpstr>Peridynamic Theory</vt:lpstr>
      <vt:lpstr>Final Remarks</vt:lpstr>
      <vt:lpstr>Final Remarks</vt:lpstr>
      <vt:lpstr>References</vt:lpstr>
      <vt:lpstr>Thanks for the attention</vt:lpstr>
    </vt:vector>
  </TitlesOfParts>
  <Company>Università degli Studi di Padova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utentecia1</dc:creator>
  <cp:lastModifiedBy>cesaro</cp:lastModifiedBy>
  <cp:revision>418</cp:revision>
  <cp:lastPrinted>2017-10-24T09:43:22Z</cp:lastPrinted>
  <dcterms:created xsi:type="dcterms:W3CDTF">2007-03-01T10:31:45Z</dcterms:created>
  <dcterms:modified xsi:type="dcterms:W3CDTF">2024-04-04T11:56:50Z</dcterms:modified>
</cp:coreProperties>
</file>