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8" r:id="rId2"/>
    <p:sldId id="259" r:id="rId3"/>
    <p:sldId id="261" r:id="rId4"/>
    <p:sldId id="262" r:id="rId5"/>
    <p:sldId id="256" r:id="rId6"/>
    <p:sldId id="264" r:id="rId7"/>
    <p:sldId id="263" r:id="rId8"/>
    <p:sldId id="257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43"/>
  </p:normalViewPr>
  <p:slideViewPr>
    <p:cSldViewPr snapToGrid="0" snapToObjects="1">
      <p:cViewPr varScale="1">
        <p:scale>
          <a:sx n="90" d="100"/>
          <a:sy n="90" d="100"/>
        </p:scale>
        <p:origin x="89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88B7EF-CB5D-4A4D-99E0-9BCA5DB32669}" type="datetimeFigureOut">
              <a:rPr lang="it-IT" smtClean="0"/>
              <a:t>13/11/19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97987E-EF05-8642-B532-0FD9FF7CF31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6120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FC9673-3C07-4BD8-805B-CBB1BD698E18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2802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FC9673-3C07-4BD8-805B-CBB1BD698E1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7391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FC9673-3C07-4BD8-805B-CBB1BD698E1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39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7F89C-AE88-C848-B7C4-53F65BE679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E3CE71-401C-524F-A055-C817EEED52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B1FBDF-36A5-EB4A-8982-227FE8D36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FEFA0-0FA9-A34A-8903-51D204458088}" type="datetimeFigureOut">
              <a:rPr lang="it-IT" smtClean="0"/>
              <a:t>13/11/19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1ABFA7-0F61-7A48-B1E5-94B682296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1EDCA2-CB3E-4349-A306-51EFBF399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258F-2E06-7B44-A38A-B8D6D64815A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3926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A7F380-AB37-6D42-9D53-14598AB35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5BDB3F-8CE2-8E4C-B65E-F7EC3C5459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849547-CFEA-BC40-B91D-4038B6484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FEFA0-0FA9-A34A-8903-51D204458088}" type="datetimeFigureOut">
              <a:rPr lang="it-IT" smtClean="0"/>
              <a:t>13/11/19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B1C5E8-83C6-1F41-8469-A65788C12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5818E0-9A28-2D49-8D59-67126A0E0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258F-2E06-7B44-A38A-B8D6D64815A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7828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211A52F-8FFA-194F-A0DE-88521B3B7B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2E28B4-BB74-BB4C-8DBA-2A9CEDB6A2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1BBEF0-3E3A-2445-BECD-170CAE371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FEFA0-0FA9-A34A-8903-51D204458088}" type="datetimeFigureOut">
              <a:rPr lang="it-IT" smtClean="0"/>
              <a:t>13/11/19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4B056B-3B48-0443-A8FE-FFEA978A6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9C1D54-DF9C-6F47-94DE-E37D5FD02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258F-2E06-7B44-A38A-B8D6D64815A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8217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5E53B-256F-1643-909F-0FB58BAB34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E2B830-40D3-594F-A418-5020C578AE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CB6936-4556-C841-866F-C5D8A8559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FEFA0-0FA9-A34A-8903-51D204458088}" type="datetimeFigureOut">
              <a:rPr lang="it-IT" smtClean="0"/>
              <a:t>13/11/19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B9A795-0A67-A248-8DE9-2A2845480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51C73D-EC15-B143-9209-D6B8DE550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258F-2E06-7B44-A38A-B8D6D64815A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8947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839FE-41D9-C249-9E80-CE62296AB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0E8995-14DD-F04B-BCE9-45562C9B40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EBC32D-C32E-B24B-965A-599CB8506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FEFA0-0FA9-A34A-8903-51D204458088}" type="datetimeFigureOut">
              <a:rPr lang="it-IT" smtClean="0"/>
              <a:t>13/11/19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228001-C3CB-CC4A-8F47-1AE66755A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19EA1F-8988-E64F-B292-3D99EF13B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258F-2E06-7B44-A38A-B8D6D64815A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0390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7DAAC-659A-3146-930F-E91177B96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A64282-5CB5-1944-89A9-0352CB1F7C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F02F9C-874D-2D4B-B326-39929EB775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D473AB-7043-5D43-B112-26A5EB15A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FEFA0-0FA9-A34A-8903-51D204458088}" type="datetimeFigureOut">
              <a:rPr lang="it-IT" smtClean="0"/>
              <a:t>13/11/19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7EFF21-F35B-C348-937B-609338FFB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314ECE-C1D2-C14B-8D00-EF6C3FA45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258F-2E06-7B44-A38A-B8D6D64815A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0448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F38385-7607-3E4D-BC50-BC6853DFA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2A88A1-5555-CB4B-88B3-14E3B3EACD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A0156E-CA93-354C-A7B3-C642933128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802D8F3-B19A-1841-98DA-F779C66C96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6E1FE6-495E-274F-A636-D2EB3F5243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428CF80-E576-4844-9055-846666EAF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FEFA0-0FA9-A34A-8903-51D204458088}" type="datetimeFigureOut">
              <a:rPr lang="it-IT" smtClean="0"/>
              <a:t>13/11/19</a:t>
            </a:fld>
            <a:endParaRPr lang="it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4A83ADC-F8B8-3040-97FE-0150A825E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73E4883-717D-E146-88DD-E685CED98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258F-2E06-7B44-A38A-B8D6D64815A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0890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E01B60-3A56-E34A-AA21-D015A7F90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95D94C-98BD-F24C-AC0B-4417F61C0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FEFA0-0FA9-A34A-8903-51D204458088}" type="datetimeFigureOut">
              <a:rPr lang="it-IT" smtClean="0"/>
              <a:t>13/11/19</a:t>
            </a:fld>
            <a:endParaRPr lang="it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292BA3-9FC2-EF40-9709-993AA1D2F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8C1ECF-9C71-094F-B493-6B5D72289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258F-2E06-7B44-A38A-B8D6D64815A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7401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1174980-9940-0C4A-A129-7A1248D8A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FEFA0-0FA9-A34A-8903-51D204458088}" type="datetimeFigureOut">
              <a:rPr lang="it-IT" smtClean="0"/>
              <a:t>13/11/19</a:t>
            </a:fld>
            <a:endParaRPr lang="it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B01E57-8D25-B64B-9CE5-4112E6B88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5D9E38-74ED-5B4A-9BE0-A6FE5A8D5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258F-2E06-7B44-A38A-B8D6D64815A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8206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112C5-1A85-0348-BEA4-154F52E63E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3DC88A-BC12-2640-A1F6-48194358CA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9F77D5-6784-C74E-B85A-7E0EA9395C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4993D6-7AF6-464B-8A76-804980600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FEFA0-0FA9-A34A-8903-51D204458088}" type="datetimeFigureOut">
              <a:rPr lang="it-IT" smtClean="0"/>
              <a:t>13/11/19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165179-0340-B940-B0B0-BAA814B57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54D67D-C6E2-384B-A20B-93034A5D8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258F-2E06-7B44-A38A-B8D6D64815A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3292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7055D5-7F2D-4145-8636-93DF07317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C8967D0-8EDA-A040-84AA-1402EA33A9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B60EC3-57BA-474B-B174-A47FF2034F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774466-2C0C-C349-9DC6-8ECB5BE85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FEFA0-0FA9-A34A-8903-51D204458088}" type="datetimeFigureOut">
              <a:rPr lang="it-IT" smtClean="0"/>
              <a:t>13/11/19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888EF0-7290-5B43-BEC8-F64B6A06B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7280E8-11CD-CB4B-9C4B-85E52C8A5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258F-2E06-7B44-A38A-B8D6D64815A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366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849270-E9CD-DA4A-AE52-1082336C2D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337DB9-7F9D-EE4C-B227-8ED47E9268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29461B-A8A5-234D-B819-2B3732C7AD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FEFA0-0FA9-A34A-8903-51D204458088}" type="datetimeFigureOut">
              <a:rPr lang="it-IT" smtClean="0"/>
              <a:t>13/11/19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378384-FDEB-9845-A613-2D3DAE527E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E7EC58-9B19-D84C-BC4B-22A73CA530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F3258F-2E06-7B44-A38A-B8D6D64815A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0720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50B2E9D-9137-F545-AE9F-59FBC5244C5D}"/>
              </a:ext>
            </a:extLst>
          </p:cNvPr>
          <p:cNvSpPr txBox="1">
            <a:spLocks/>
          </p:cNvSpPr>
          <p:nvPr/>
        </p:nvSpPr>
        <p:spPr>
          <a:xfrm>
            <a:off x="1752600" y="1732380"/>
            <a:ext cx="8472489" cy="4420346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it-IT" sz="2900" b="1" dirty="0">
                <a:solidFill>
                  <a:schemeClr val="tx1"/>
                </a:solidFill>
              </a:rPr>
              <a:t>Level 0: </a:t>
            </a:r>
            <a:r>
              <a:rPr lang="it-IT" sz="2900" dirty="0" err="1">
                <a:solidFill>
                  <a:schemeClr val="tx1"/>
                </a:solidFill>
              </a:rPr>
              <a:t>uncalibrated</a:t>
            </a:r>
            <a:r>
              <a:rPr lang="it-IT" sz="2900" dirty="0">
                <a:solidFill>
                  <a:schemeClr val="tx1"/>
                </a:solidFill>
              </a:rPr>
              <a:t> data (</a:t>
            </a:r>
            <a:r>
              <a:rPr lang="it-IT" sz="2900" dirty="0" err="1">
                <a:solidFill>
                  <a:schemeClr val="tx1"/>
                </a:solidFill>
              </a:rPr>
              <a:t>units</a:t>
            </a:r>
            <a:r>
              <a:rPr lang="it-IT" sz="2900" dirty="0">
                <a:solidFill>
                  <a:schemeClr val="tx1"/>
                </a:solidFill>
              </a:rPr>
              <a:t> of DN) </a:t>
            </a:r>
            <a:r>
              <a:rPr lang="it-IT" sz="2900" dirty="0" err="1">
                <a:solidFill>
                  <a:schemeClr val="tx1"/>
                </a:solidFill>
              </a:rPr>
              <a:t>obtained</a:t>
            </a:r>
            <a:r>
              <a:rPr lang="it-IT" sz="2900" dirty="0">
                <a:solidFill>
                  <a:schemeClr val="tx1"/>
                </a:solidFill>
              </a:rPr>
              <a:t> from </a:t>
            </a:r>
            <a:r>
              <a:rPr lang="it-IT" sz="2900" dirty="0" err="1">
                <a:solidFill>
                  <a:schemeClr val="tx1"/>
                </a:solidFill>
              </a:rPr>
              <a:t>telemetry</a:t>
            </a:r>
            <a:r>
              <a:rPr lang="it-IT" sz="2900" dirty="0">
                <a:solidFill>
                  <a:schemeClr val="tx1"/>
                </a:solidFill>
              </a:rPr>
              <a:t> </a:t>
            </a:r>
            <a:r>
              <a:rPr lang="it-IT" sz="2900" dirty="0" err="1">
                <a:solidFill>
                  <a:schemeClr val="tx1"/>
                </a:solidFill>
              </a:rPr>
              <a:t>packets</a:t>
            </a:r>
            <a:r>
              <a:rPr lang="it-IT" sz="2900" dirty="0">
                <a:solidFill>
                  <a:schemeClr val="tx1"/>
                </a:solidFill>
              </a:rPr>
              <a:t>, </a:t>
            </a:r>
            <a:r>
              <a:rPr lang="it-IT" sz="2900" dirty="0" err="1">
                <a:solidFill>
                  <a:schemeClr val="tx1"/>
                </a:solidFill>
              </a:rPr>
              <a:t>that</a:t>
            </a:r>
            <a:r>
              <a:rPr lang="it-IT" sz="2900" dirty="0">
                <a:solidFill>
                  <a:schemeClr val="tx1"/>
                </a:solidFill>
              </a:rPr>
              <a:t> are </a:t>
            </a:r>
            <a:r>
              <a:rPr lang="it-IT" sz="2900" dirty="0" err="1">
                <a:solidFill>
                  <a:schemeClr val="tx1"/>
                </a:solidFill>
              </a:rPr>
              <a:t>decompressed</a:t>
            </a:r>
            <a:r>
              <a:rPr lang="it-IT" sz="2900" dirty="0">
                <a:solidFill>
                  <a:schemeClr val="tx1"/>
                </a:solidFill>
              </a:rPr>
              <a:t> and </a:t>
            </a:r>
            <a:r>
              <a:rPr lang="it-IT" sz="2900" dirty="0" err="1">
                <a:solidFill>
                  <a:schemeClr val="tx1"/>
                </a:solidFill>
              </a:rPr>
              <a:t>formatted</a:t>
            </a:r>
            <a:r>
              <a:rPr lang="it-IT" sz="2900" dirty="0">
                <a:solidFill>
                  <a:schemeClr val="tx1"/>
                </a:solidFill>
              </a:rPr>
              <a:t> in standard FITS format. </a:t>
            </a:r>
            <a:br>
              <a:rPr lang="it-IT" sz="2900" dirty="0">
                <a:solidFill>
                  <a:schemeClr val="tx1"/>
                </a:solidFill>
              </a:rPr>
            </a:br>
            <a:r>
              <a:rPr lang="it-IT" sz="2900" i="1" dirty="0">
                <a:solidFill>
                  <a:schemeClr val="tx1"/>
                </a:solidFill>
              </a:rPr>
              <a:t>The </a:t>
            </a:r>
            <a:r>
              <a:rPr lang="it-IT" sz="2900" i="1" dirty="0" err="1">
                <a:solidFill>
                  <a:schemeClr val="tx1"/>
                </a:solidFill>
              </a:rPr>
              <a:t>metadata</a:t>
            </a:r>
            <a:r>
              <a:rPr lang="it-IT" sz="2900" i="1" dirty="0">
                <a:solidFill>
                  <a:schemeClr val="tx1"/>
                </a:solidFill>
              </a:rPr>
              <a:t> </a:t>
            </a:r>
            <a:r>
              <a:rPr lang="it-IT" sz="2900" i="1" dirty="0" err="1">
                <a:solidFill>
                  <a:schemeClr val="tx1"/>
                </a:solidFill>
              </a:rPr>
              <a:t>contain</a:t>
            </a:r>
            <a:r>
              <a:rPr lang="it-IT" sz="2900" i="1" dirty="0">
                <a:solidFill>
                  <a:schemeClr val="tx1"/>
                </a:solidFill>
              </a:rPr>
              <a:t> </a:t>
            </a:r>
            <a:r>
              <a:rPr lang="it-IT" sz="2900" i="1" dirty="0" err="1">
                <a:solidFill>
                  <a:schemeClr val="tx1"/>
                </a:solidFill>
              </a:rPr>
              <a:t>only</a:t>
            </a:r>
            <a:r>
              <a:rPr lang="it-IT" sz="2900" i="1" dirty="0">
                <a:solidFill>
                  <a:schemeClr val="tx1"/>
                </a:solidFill>
              </a:rPr>
              <a:t> the information </a:t>
            </a:r>
            <a:r>
              <a:rPr lang="it-IT" sz="2900" i="1" dirty="0" err="1">
                <a:solidFill>
                  <a:schemeClr val="tx1"/>
                </a:solidFill>
              </a:rPr>
              <a:t>that</a:t>
            </a:r>
            <a:r>
              <a:rPr lang="it-IT" sz="2900" i="1" dirty="0">
                <a:solidFill>
                  <a:schemeClr val="tx1"/>
                </a:solidFill>
              </a:rPr>
              <a:t> </a:t>
            </a:r>
            <a:r>
              <a:rPr lang="it-IT" sz="2900" i="1" dirty="0" err="1">
                <a:solidFill>
                  <a:schemeClr val="tx1"/>
                </a:solidFill>
              </a:rPr>
              <a:t>is</a:t>
            </a:r>
            <a:r>
              <a:rPr lang="it-IT" sz="2900" i="1" dirty="0">
                <a:solidFill>
                  <a:schemeClr val="tx1"/>
                </a:solidFill>
              </a:rPr>
              <a:t> </a:t>
            </a:r>
            <a:r>
              <a:rPr lang="it-IT" sz="2900" i="1" dirty="0" err="1">
                <a:solidFill>
                  <a:schemeClr val="tx1"/>
                </a:solidFill>
              </a:rPr>
              <a:t>available</a:t>
            </a:r>
            <a:r>
              <a:rPr lang="it-IT" sz="2900" i="1" dirty="0">
                <a:solidFill>
                  <a:schemeClr val="tx1"/>
                </a:solidFill>
              </a:rPr>
              <a:t> from the </a:t>
            </a:r>
            <a:r>
              <a:rPr lang="it-IT" sz="2900" i="1" dirty="0" err="1">
                <a:solidFill>
                  <a:schemeClr val="tx1"/>
                </a:solidFill>
              </a:rPr>
              <a:t>telemetry</a:t>
            </a:r>
            <a:r>
              <a:rPr lang="it-IT" sz="2900" i="1" dirty="0">
                <a:solidFill>
                  <a:schemeClr val="tx1"/>
                </a:solidFill>
              </a:rPr>
              <a:t> </a:t>
            </a:r>
            <a:r>
              <a:rPr lang="it-IT" sz="2900" i="1" dirty="0" err="1">
                <a:solidFill>
                  <a:schemeClr val="tx1"/>
                </a:solidFill>
              </a:rPr>
              <a:t>packet</a:t>
            </a:r>
            <a:r>
              <a:rPr lang="it-IT" sz="2900" i="1" dirty="0">
                <a:solidFill>
                  <a:schemeClr val="tx1"/>
                </a:solidFill>
              </a:rPr>
              <a:t> </a:t>
            </a:r>
            <a:r>
              <a:rPr lang="it-IT" sz="2900" i="1" dirty="0" err="1">
                <a:solidFill>
                  <a:schemeClr val="tx1"/>
                </a:solidFill>
              </a:rPr>
              <a:t>headers</a:t>
            </a:r>
            <a:r>
              <a:rPr lang="it-IT" sz="2900" i="1" dirty="0">
                <a:solidFill>
                  <a:schemeClr val="tx1"/>
                </a:solidFill>
              </a:rPr>
              <a:t>.</a:t>
            </a:r>
            <a:br>
              <a:rPr lang="it-IT" sz="2900" i="1" dirty="0">
                <a:solidFill>
                  <a:schemeClr val="tx1"/>
                </a:solidFill>
              </a:rPr>
            </a:br>
            <a:endParaRPr lang="it-IT" sz="2900" i="1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it-IT" sz="2900" b="1" dirty="0">
                <a:solidFill>
                  <a:schemeClr val="tx1"/>
                </a:solidFill>
              </a:rPr>
              <a:t>Level 1: </a:t>
            </a:r>
            <a:r>
              <a:rPr lang="it-IT" sz="2900" dirty="0" err="1">
                <a:solidFill>
                  <a:schemeClr val="tx1"/>
                </a:solidFill>
              </a:rPr>
              <a:t>uncalibrated</a:t>
            </a:r>
            <a:r>
              <a:rPr lang="it-IT" sz="2900" dirty="0">
                <a:solidFill>
                  <a:schemeClr val="tx1"/>
                </a:solidFill>
              </a:rPr>
              <a:t> data (</a:t>
            </a:r>
            <a:r>
              <a:rPr lang="it-IT" sz="2900" dirty="0" err="1">
                <a:solidFill>
                  <a:schemeClr val="tx1"/>
                </a:solidFill>
              </a:rPr>
              <a:t>units</a:t>
            </a:r>
            <a:r>
              <a:rPr lang="it-IT" sz="2900" dirty="0">
                <a:solidFill>
                  <a:schemeClr val="tx1"/>
                </a:solidFill>
              </a:rPr>
              <a:t> of DN). </a:t>
            </a:r>
            <a:br>
              <a:rPr lang="it-IT" sz="2900" dirty="0">
                <a:solidFill>
                  <a:schemeClr val="tx1"/>
                </a:solidFill>
              </a:rPr>
            </a:br>
            <a:r>
              <a:rPr lang="it-IT" sz="2900" i="1" dirty="0">
                <a:solidFill>
                  <a:schemeClr val="tx1"/>
                </a:solidFill>
              </a:rPr>
              <a:t>The </a:t>
            </a:r>
            <a:r>
              <a:rPr lang="it-IT" sz="2900" i="1" dirty="0" err="1">
                <a:solidFill>
                  <a:schemeClr val="tx1"/>
                </a:solidFill>
              </a:rPr>
              <a:t>metadata</a:t>
            </a:r>
            <a:r>
              <a:rPr lang="it-IT" sz="2900" i="1" dirty="0">
                <a:solidFill>
                  <a:schemeClr val="tx1"/>
                </a:solidFill>
              </a:rPr>
              <a:t> </a:t>
            </a:r>
            <a:r>
              <a:rPr lang="it-IT" sz="2900" i="1" dirty="0" err="1">
                <a:solidFill>
                  <a:schemeClr val="tx1"/>
                </a:solidFill>
              </a:rPr>
              <a:t>contain</a:t>
            </a:r>
            <a:r>
              <a:rPr lang="it-IT" sz="2900" i="1" dirty="0">
                <a:solidFill>
                  <a:schemeClr val="tx1"/>
                </a:solidFill>
              </a:rPr>
              <a:t> extra </a:t>
            </a:r>
            <a:r>
              <a:rPr lang="it-IT" sz="2900" i="1" dirty="0" err="1">
                <a:solidFill>
                  <a:schemeClr val="tx1"/>
                </a:solidFill>
              </a:rPr>
              <a:t>engineering</a:t>
            </a:r>
            <a:r>
              <a:rPr lang="it-IT" sz="2900" i="1" dirty="0">
                <a:solidFill>
                  <a:schemeClr val="tx1"/>
                </a:solidFill>
              </a:rPr>
              <a:t> data from </a:t>
            </a:r>
            <a:r>
              <a:rPr lang="it-IT" sz="2900" i="1" dirty="0" err="1">
                <a:solidFill>
                  <a:schemeClr val="tx1"/>
                </a:solidFill>
              </a:rPr>
              <a:t>housekeeping</a:t>
            </a:r>
            <a:r>
              <a:rPr lang="it-IT" sz="2900" i="1" dirty="0">
                <a:solidFill>
                  <a:schemeClr val="tx1"/>
                </a:solidFill>
              </a:rPr>
              <a:t> </a:t>
            </a:r>
            <a:r>
              <a:rPr lang="it-IT" sz="2900" i="1" dirty="0" err="1">
                <a:solidFill>
                  <a:schemeClr val="tx1"/>
                </a:solidFill>
              </a:rPr>
              <a:t>telemetry</a:t>
            </a:r>
            <a:r>
              <a:rPr lang="it-IT" sz="2900" i="1" dirty="0">
                <a:solidFill>
                  <a:schemeClr val="tx1"/>
                </a:solidFill>
              </a:rPr>
              <a:t> </a:t>
            </a:r>
            <a:r>
              <a:rPr lang="it-IT" sz="2900" i="1" dirty="0" err="1">
                <a:solidFill>
                  <a:schemeClr val="tx1"/>
                </a:solidFill>
              </a:rPr>
              <a:t>packets</a:t>
            </a:r>
            <a:r>
              <a:rPr lang="it-IT" sz="2900" i="1" dirty="0">
                <a:solidFill>
                  <a:schemeClr val="tx1"/>
                </a:solidFill>
              </a:rPr>
              <a:t>.</a:t>
            </a:r>
            <a:br>
              <a:rPr lang="it-IT" sz="2900" i="1" dirty="0">
                <a:solidFill>
                  <a:schemeClr val="tx1"/>
                </a:solidFill>
              </a:rPr>
            </a:br>
            <a:endParaRPr lang="it-IT" sz="2900" i="1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it-IT" sz="2900" b="1" dirty="0">
                <a:solidFill>
                  <a:schemeClr val="tx1"/>
                </a:solidFill>
              </a:rPr>
              <a:t>Level 2:</a:t>
            </a:r>
            <a:r>
              <a:rPr lang="it-IT" sz="2900" dirty="0">
                <a:solidFill>
                  <a:schemeClr val="tx1"/>
                </a:solidFill>
              </a:rPr>
              <a:t> </a:t>
            </a:r>
            <a:r>
              <a:rPr lang="it-IT" sz="2900" dirty="0" err="1">
                <a:solidFill>
                  <a:schemeClr val="tx1"/>
                </a:solidFill>
              </a:rPr>
              <a:t>calibrated</a:t>
            </a:r>
            <a:r>
              <a:rPr lang="it-IT" sz="2900" dirty="0">
                <a:solidFill>
                  <a:schemeClr val="tx1"/>
                </a:solidFill>
              </a:rPr>
              <a:t> data (</a:t>
            </a:r>
            <a:r>
              <a:rPr lang="it-IT" sz="2900" dirty="0" err="1">
                <a:solidFill>
                  <a:schemeClr val="tx1"/>
                </a:solidFill>
              </a:rPr>
              <a:t>physical</a:t>
            </a:r>
            <a:r>
              <a:rPr lang="it-IT" sz="2900" dirty="0">
                <a:solidFill>
                  <a:schemeClr val="tx1"/>
                </a:solidFill>
              </a:rPr>
              <a:t> </a:t>
            </a:r>
            <a:r>
              <a:rPr lang="it-IT" sz="2900" dirty="0" err="1">
                <a:solidFill>
                  <a:schemeClr val="tx1"/>
                </a:solidFill>
              </a:rPr>
              <a:t>units</a:t>
            </a:r>
            <a:r>
              <a:rPr lang="it-IT" sz="2900" dirty="0">
                <a:solidFill>
                  <a:schemeClr val="tx1"/>
                </a:solidFill>
              </a:rPr>
              <a:t>). </a:t>
            </a:r>
            <a:br>
              <a:rPr lang="it-IT" sz="2900" dirty="0">
                <a:solidFill>
                  <a:schemeClr val="tx1"/>
                </a:solidFill>
              </a:rPr>
            </a:br>
            <a:r>
              <a:rPr lang="it-IT" sz="2900" i="1" dirty="0" err="1">
                <a:solidFill>
                  <a:schemeClr val="tx1"/>
                </a:solidFill>
              </a:rPr>
              <a:t>Corrections</a:t>
            </a:r>
            <a:r>
              <a:rPr lang="it-IT" sz="2900" i="1" dirty="0">
                <a:solidFill>
                  <a:schemeClr val="tx1"/>
                </a:solidFill>
              </a:rPr>
              <a:t> for </a:t>
            </a:r>
            <a:r>
              <a:rPr lang="it-IT" sz="2900" i="1" dirty="0" err="1">
                <a:solidFill>
                  <a:schemeClr val="tx1"/>
                </a:solidFill>
              </a:rPr>
              <a:t>bias</a:t>
            </a:r>
            <a:r>
              <a:rPr lang="it-IT" sz="2900" i="1" dirty="0">
                <a:solidFill>
                  <a:schemeClr val="tx1"/>
                </a:solidFill>
              </a:rPr>
              <a:t>, dark </a:t>
            </a:r>
            <a:r>
              <a:rPr lang="it-IT" sz="2900" i="1" dirty="0" err="1">
                <a:solidFill>
                  <a:schemeClr val="tx1"/>
                </a:solidFill>
              </a:rPr>
              <a:t>current</a:t>
            </a:r>
            <a:r>
              <a:rPr lang="it-IT" sz="2900" i="1" dirty="0">
                <a:solidFill>
                  <a:schemeClr val="tx1"/>
                </a:solidFill>
              </a:rPr>
              <a:t>, </a:t>
            </a:r>
            <a:r>
              <a:rPr lang="it-IT" sz="2900" i="1" dirty="0" err="1">
                <a:solidFill>
                  <a:schemeClr val="tx1"/>
                </a:solidFill>
              </a:rPr>
              <a:t>flat-field</a:t>
            </a:r>
            <a:r>
              <a:rPr lang="it-IT" sz="2900" i="1" dirty="0">
                <a:solidFill>
                  <a:schemeClr val="tx1"/>
                </a:solidFill>
              </a:rPr>
              <a:t>, and </a:t>
            </a:r>
            <a:r>
              <a:rPr lang="it-IT" sz="2900" i="1" dirty="0" err="1">
                <a:solidFill>
                  <a:schemeClr val="tx1"/>
                </a:solidFill>
              </a:rPr>
              <a:t>vignetting</a:t>
            </a:r>
            <a:r>
              <a:rPr lang="it-IT" sz="2900" i="1" dirty="0">
                <a:solidFill>
                  <a:schemeClr val="tx1"/>
                </a:solidFill>
              </a:rPr>
              <a:t>, </a:t>
            </a:r>
            <a:r>
              <a:rPr lang="it-IT" sz="2900" i="1" dirty="0" err="1">
                <a:solidFill>
                  <a:schemeClr val="tx1"/>
                </a:solidFill>
              </a:rPr>
              <a:t>exposure</a:t>
            </a:r>
            <a:r>
              <a:rPr lang="it-IT" sz="2900" i="1" dirty="0">
                <a:solidFill>
                  <a:schemeClr val="tx1"/>
                </a:solidFill>
              </a:rPr>
              <a:t> </a:t>
            </a:r>
            <a:r>
              <a:rPr lang="it-IT" sz="2900" i="1" dirty="0" err="1">
                <a:solidFill>
                  <a:schemeClr val="tx1"/>
                </a:solidFill>
              </a:rPr>
              <a:t>normalisation</a:t>
            </a:r>
            <a:r>
              <a:rPr lang="it-IT" sz="2900" i="1" dirty="0">
                <a:solidFill>
                  <a:schemeClr val="tx1"/>
                </a:solidFill>
              </a:rPr>
              <a:t>, </a:t>
            </a:r>
            <a:r>
              <a:rPr lang="it-IT" sz="2900" i="1" dirty="0" err="1">
                <a:solidFill>
                  <a:schemeClr val="tx1"/>
                </a:solidFill>
              </a:rPr>
              <a:t>pointing</a:t>
            </a:r>
            <a:r>
              <a:rPr lang="it-IT" sz="2900" i="1" dirty="0">
                <a:solidFill>
                  <a:schemeClr val="tx1"/>
                </a:solidFill>
              </a:rPr>
              <a:t>, and </a:t>
            </a:r>
            <a:r>
              <a:rPr lang="it-IT" sz="2900" i="1" dirty="0" err="1">
                <a:solidFill>
                  <a:schemeClr val="tx1"/>
                </a:solidFill>
              </a:rPr>
              <a:t>radiometric</a:t>
            </a:r>
            <a:r>
              <a:rPr lang="it-IT" sz="2900" i="1" dirty="0">
                <a:solidFill>
                  <a:schemeClr val="tx1"/>
                </a:solidFill>
              </a:rPr>
              <a:t> </a:t>
            </a:r>
            <a:r>
              <a:rPr lang="it-IT" sz="2900" i="1" dirty="0" err="1">
                <a:solidFill>
                  <a:schemeClr val="tx1"/>
                </a:solidFill>
              </a:rPr>
              <a:t>calibration</a:t>
            </a:r>
            <a:r>
              <a:rPr lang="it-IT" sz="2900" i="1" dirty="0">
                <a:solidFill>
                  <a:schemeClr val="tx1"/>
                </a:solidFill>
              </a:rPr>
              <a:t> are </a:t>
            </a:r>
            <a:r>
              <a:rPr lang="it-IT" sz="2900" i="1" dirty="0" err="1">
                <a:solidFill>
                  <a:schemeClr val="tx1"/>
                </a:solidFill>
              </a:rPr>
              <a:t>applied</a:t>
            </a:r>
            <a:r>
              <a:rPr lang="it-IT" sz="2900" i="1" dirty="0">
                <a:solidFill>
                  <a:schemeClr val="tx1"/>
                </a:solidFill>
              </a:rPr>
              <a:t>.</a:t>
            </a:r>
            <a:r>
              <a:rPr lang="it-IT" sz="2900" dirty="0">
                <a:solidFill>
                  <a:schemeClr val="tx1"/>
                </a:solidFill>
              </a:rPr>
              <a:t> </a:t>
            </a:r>
            <a:r>
              <a:rPr lang="it-IT" sz="2900" i="1" dirty="0" err="1">
                <a:solidFill>
                  <a:schemeClr val="tx1"/>
                </a:solidFill>
              </a:rPr>
              <a:t>Stokes</a:t>
            </a:r>
            <a:r>
              <a:rPr lang="it-IT" sz="2900" i="1" dirty="0">
                <a:solidFill>
                  <a:schemeClr val="tx1"/>
                </a:solidFill>
              </a:rPr>
              <a:t> </a:t>
            </a:r>
            <a:r>
              <a:rPr lang="it-IT" sz="2900" i="1" dirty="0" err="1">
                <a:solidFill>
                  <a:schemeClr val="tx1"/>
                </a:solidFill>
              </a:rPr>
              <a:t>paramaters</a:t>
            </a:r>
            <a:r>
              <a:rPr lang="it-IT" sz="2900" i="1" dirty="0">
                <a:solidFill>
                  <a:schemeClr val="tx1"/>
                </a:solidFill>
              </a:rPr>
              <a:t>, </a:t>
            </a:r>
            <a:r>
              <a:rPr lang="it-IT" sz="2900" i="1" dirty="0" err="1">
                <a:solidFill>
                  <a:schemeClr val="tx1"/>
                </a:solidFill>
              </a:rPr>
              <a:t>total</a:t>
            </a:r>
            <a:r>
              <a:rPr lang="it-IT" sz="2900" i="1" dirty="0">
                <a:solidFill>
                  <a:schemeClr val="tx1"/>
                </a:solidFill>
              </a:rPr>
              <a:t>/</a:t>
            </a:r>
            <a:r>
              <a:rPr lang="it-IT" sz="2900" i="1" dirty="0" err="1">
                <a:solidFill>
                  <a:schemeClr val="tx1"/>
                </a:solidFill>
              </a:rPr>
              <a:t>polarised-brightness</a:t>
            </a:r>
            <a:r>
              <a:rPr lang="it-IT" sz="2900" i="1" dirty="0">
                <a:solidFill>
                  <a:schemeClr val="tx1"/>
                </a:solidFill>
              </a:rPr>
              <a:t> images, </a:t>
            </a:r>
            <a:r>
              <a:rPr lang="it-IT" sz="2900" i="1" dirty="0" err="1">
                <a:solidFill>
                  <a:schemeClr val="tx1"/>
                </a:solidFill>
              </a:rPr>
              <a:t>polarisation</a:t>
            </a:r>
            <a:r>
              <a:rPr lang="it-IT" sz="2900" i="1" dirty="0">
                <a:solidFill>
                  <a:schemeClr val="tx1"/>
                </a:solidFill>
              </a:rPr>
              <a:t> angle/</a:t>
            </a:r>
            <a:r>
              <a:rPr lang="it-IT" sz="2900" i="1" dirty="0" err="1">
                <a:solidFill>
                  <a:schemeClr val="tx1"/>
                </a:solidFill>
              </a:rPr>
              <a:t>fraction</a:t>
            </a:r>
            <a:r>
              <a:rPr lang="it-IT" sz="2900" i="1" dirty="0">
                <a:solidFill>
                  <a:schemeClr val="tx1"/>
                </a:solidFill>
              </a:rPr>
              <a:t>.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it-IT" sz="2900" i="1" dirty="0" err="1">
                <a:solidFill>
                  <a:schemeClr val="tx1"/>
                </a:solidFill>
              </a:rPr>
              <a:t>All</a:t>
            </a:r>
            <a:r>
              <a:rPr lang="it-IT" sz="2900" i="1" dirty="0">
                <a:solidFill>
                  <a:schemeClr val="tx1"/>
                </a:solidFill>
              </a:rPr>
              <a:t> the </a:t>
            </a:r>
            <a:r>
              <a:rPr lang="it-IT" sz="2900" i="1" dirty="0" err="1">
                <a:solidFill>
                  <a:schemeClr val="tx1"/>
                </a:solidFill>
              </a:rPr>
              <a:t>available</a:t>
            </a:r>
            <a:r>
              <a:rPr lang="it-IT" sz="2900" i="1" dirty="0">
                <a:solidFill>
                  <a:schemeClr val="tx1"/>
                </a:solidFill>
              </a:rPr>
              <a:t> </a:t>
            </a:r>
            <a:r>
              <a:rPr lang="it-IT" sz="2900" i="1" dirty="0" err="1">
                <a:solidFill>
                  <a:schemeClr val="tx1"/>
                </a:solidFill>
              </a:rPr>
              <a:t>orbital</a:t>
            </a:r>
            <a:r>
              <a:rPr lang="it-IT" sz="2900" i="1" dirty="0">
                <a:solidFill>
                  <a:schemeClr val="tx1"/>
                </a:solidFill>
              </a:rPr>
              <a:t> and </a:t>
            </a:r>
            <a:r>
              <a:rPr lang="it-IT" sz="2900" i="1" dirty="0" err="1">
                <a:solidFill>
                  <a:schemeClr val="tx1"/>
                </a:solidFill>
              </a:rPr>
              <a:t>attitude</a:t>
            </a:r>
            <a:r>
              <a:rPr lang="it-IT" sz="2900" i="1" dirty="0">
                <a:solidFill>
                  <a:schemeClr val="tx1"/>
                </a:solidFill>
              </a:rPr>
              <a:t> information </a:t>
            </a:r>
            <a:r>
              <a:rPr lang="it-IT" sz="2900" i="1" dirty="0" err="1">
                <a:solidFill>
                  <a:schemeClr val="tx1"/>
                </a:solidFill>
              </a:rPr>
              <a:t>is</a:t>
            </a:r>
            <a:r>
              <a:rPr lang="it-IT" sz="2900" i="1" dirty="0">
                <a:solidFill>
                  <a:schemeClr val="tx1"/>
                </a:solidFill>
              </a:rPr>
              <a:t> </a:t>
            </a:r>
            <a:r>
              <a:rPr lang="it-IT" sz="2900" i="1" dirty="0" err="1">
                <a:solidFill>
                  <a:schemeClr val="tx1"/>
                </a:solidFill>
              </a:rPr>
              <a:t>used</a:t>
            </a:r>
            <a:r>
              <a:rPr lang="it-IT" sz="2900" i="1" dirty="0">
                <a:solidFill>
                  <a:schemeClr val="tx1"/>
                </a:solidFill>
              </a:rPr>
              <a:t> and </a:t>
            </a:r>
            <a:r>
              <a:rPr lang="it-IT" sz="2900" i="1" dirty="0" err="1">
                <a:solidFill>
                  <a:schemeClr val="tx1"/>
                </a:solidFill>
              </a:rPr>
              <a:t>coordinates</a:t>
            </a:r>
            <a:r>
              <a:rPr lang="it-IT" sz="2900" i="1" dirty="0">
                <a:solidFill>
                  <a:schemeClr val="tx1"/>
                </a:solidFill>
              </a:rPr>
              <a:t> </a:t>
            </a:r>
            <a:r>
              <a:rPr lang="it-IT" sz="2900" i="1" dirty="0" err="1">
                <a:solidFill>
                  <a:schemeClr val="tx1"/>
                </a:solidFill>
              </a:rPr>
              <a:t>expressed</a:t>
            </a:r>
            <a:r>
              <a:rPr lang="it-IT" sz="2900" i="1" dirty="0">
                <a:solidFill>
                  <a:schemeClr val="tx1"/>
                </a:solidFill>
              </a:rPr>
              <a:t> in </a:t>
            </a:r>
            <a:r>
              <a:rPr lang="it-IT" sz="2900" i="1" dirty="0" err="1">
                <a:solidFill>
                  <a:schemeClr val="tx1"/>
                </a:solidFill>
              </a:rPr>
              <a:t>scientific</a:t>
            </a:r>
            <a:r>
              <a:rPr lang="it-IT" sz="2900" i="1" dirty="0">
                <a:solidFill>
                  <a:schemeClr val="tx1"/>
                </a:solidFill>
              </a:rPr>
              <a:t> coordinate </a:t>
            </a:r>
            <a:r>
              <a:rPr lang="it-IT" sz="2900" i="1" dirty="0" err="1">
                <a:solidFill>
                  <a:schemeClr val="tx1"/>
                </a:solidFill>
              </a:rPr>
              <a:t>systems</a:t>
            </a:r>
            <a:r>
              <a:rPr lang="it-IT" sz="2900" i="1" dirty="0">
                <a:solidFill>
                  <a:schemeClr val="tx1"/>
                </a:solidFill>
              </a:rPr>
              <a:t> (WCS).</a:t>
            </a:r>
            <a:br>
              <a:rPr lang="it-IT" sz="2900" i="1" dirty="0">
                <a:solidFill>
                  <a:schemeClr val="tx1"/>
                </a:solidFill>
              </a:rPr>
            </a:br>
            <a:endParaRPr lang="it-IT" sz="2900" i="1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it-IT" sz="2900" b="1" dirty="0">
                <a:solidFill>
                  <a:schemeClr val="tx1"/>
                </a:solidFill>
              </a:rPr>
              <a:t>Level 3:</a:t>
            </a:r>
            <a:r>
              <a:rPr lang="it-IT" sz="2900" dirty="0">
                <a:solidFill>
                  <a:schemeClr val="tx1"/>
                </a:solidFill>
              </a:rPr>
              <a:t> science data </a:t>
            </a:r>
            <a:r>
              <a:rPr lang="it-IT" sz="2900" dirty="0" err="1">
                <a:solidFill>
                  <a:schemeClr val="tx1"/>
                </a:solidFill>
              </a:rPr>
              <a:t>derived</a:t>
            </a:r>
            <a:r>
              <a:rPr lang="it-IT" sz="2900" dirty="0">
                <a:solidFill>
                  <a:schemeClr val="tx1"/>
                </a:solidFill>
              </a:rPr>
              <a:t> from L2 data</a:t>
            </a:r>
            <a:r>
              <a:rPr lang="it-IT" sz="2900" i="1" dirty="0">
                <a:solidFill>
                  <a:schemeClr val="tx1"/>
                </a:solidFill>
              </a:rPr>
              <a:t>,</a:t>
            </a:r>
            <a:br>
              <a:rPr lang="it-IT" sz="2900" i="1" dirty="0">
                <a:solidFill>
                  <a:schemeClr val="tx1"/>
                </a:solidFill>
              </a:rPr>
            </a:br>
            <a:r>
              <a:rPr lang="it-IT" sz="2900" i="1" dirty="0">
                <a:solidFill>
                  <a:schemeClr val="tx1"/>
                </a:solidFill>
              </a:rPr>
              <a:t>Movies, Carrington </a:t>
            </a:r>
            <a:r>
              <a:rPr lang="it-IT" sz="2900" i="1" dirty="0" err="1">
                <a:solidFill>
                  <a:schemeClr val="tx1"/>
                </a:solidFill>
              </a:rPr>
              <a:t>maps</a:t>
            </a:r>
            <a:r>
              <a:rPr lang="it-IT" sz="2900" i="1" dirty="0">
                <a:solidFill>
                  <a:schemeClr val="tx1"/>
                </a:solidFill>
              </a:rPr>
              <a:t>; and data </a:t>
            </a:r>
            <a:r>
              <a:rPr lang="it-IT" sz="2900" i="1" dirty="0" err="1">
                <a:solidFill>
                  <a:schemeClr val="tx1"/>
                </a:solidFill>
              </a:rPr>
              <a:t>obtained</a:t>
            </a:r>
            <a:r>
              <a:rPr lang="it-IT" sz="2900" i="1" dirty="0">
                <a:solidFill>
                  <a:schemeClr val="tx1"/>
                </a:solidFill>
              </a:rPr>
              <a:t> </a:t>
            </a:r>
            <a:r>
              <a:rPr lang="it-IT" sz="2900" i="1" dirty="0" err="1">
                <a:solidFill>
                  <a:schemeClr val="tx1"/>
                </a:solidFill>
              </a:rPr>
              <a:t>after</a:t>
            </a:r>
            <a:r>
              <a:rPr lang="it-IT" sz="2900" i="1" dirty="0">
                <a:solidFill>
                  <a:schemeClr val="tx1"/>
                </a:solidFill>
              </a:rPr>
              <a:t> </a:t>
            </a:r>
            <a:r>
              <a:rPr lang="it-IT" sz="2900" i="1" dirty="0" err="1">
                <a:solidFill>
                  <a:schemeClr val="tx1"/>
                </a:solidFill>
              </a:rPr>
              <a:t>scientific</a:t>
            </a:r>
            <a:r>
              <a:rPr lang="it-IT" sz="2900" i="1" dirty="0">
                <a:solidFill>
                  <a:schemeClr val="tx1"/>
                </a:solidFill>
              </a:rPr>
              <a:t> </a:t>
            </a:r>
            <a:r>
              <a:rPr lang="it-IT" sz="2900" i="1" dirty="0" err="1">
                <a:solidFill>
                  <a:schemeClr val="tx1"/>
                </a:solidFill>
              </a:rPr>
              <a:t>analysis</a:t>
            </a:r>
            <a:r>
              <a:rPr lang="it-IT" sz="2900" i="1" dirty="0">
                <a:solidFill>
                  <a:schemeClr val="tx1"/>
                </a:solidFill>
              </a:rPr>
              <a:t>, i.e., electron-</a:t>
            </a:r>
            <a:r>
              <a:rPr lang="it-IT" sz="2900" i="1" dirty="0" err="1">
                <a:solidFill>
                  <a:schemeClr val="tx1"/>
                </a:solidFill>
              </a:rPr>
              <a:t>density</a:t>
            </a:r>
            <a:r>
              <a:rPr lang="it-IT" sz="2900" i="1" dirty="0">
                <a:solidFill>
                  <a:schemeClr val="tx1"/>
                </a:solidFill>
              </a:rPr>
              <a:t> </a:t>
            </a:r>
            <a:r>
              <a:rPr lang="it-IT" sz="2900" i="1" dirty="0" err="1">
                <a:solidFill>
                  <a:schemeClr val="tx1"/>
                </a:solidFill>
              </a:rPr>
              <a:t>maps</a:t>
            </a:r>
            <a:r>
              <a:rPr lang="it-IT" sz="2900" i="1" dirty="0">
                <a:solidFill>
                  <a:schemeClr val="tx1"/>
                </a:solidFill>
              </a:rPr>
              <a:t>, solar-</a:t>
            </a:r>
            <a:r>
              <a:rPr lang="it-IT" sz="2900" i="1" dirty="0" err="1">
                <a:solidFill>
                  <a:schemeClr val="tx1"/>
                </a:solidFill>
              </a:rPr>
              <a:t>wind</a:t>
            </a:r>
            <a:r>
              <a:rPr lang="it-IT" sz="2900" i="1" dirty="0">
                <a:solidFill>
                  <a:schemeClr val="tx1"/>
                </a:solidFill>
              </a:rPr>
              <a:t> </a:t>
            </a:r>
            <a:r>
              <a:rPr lang="it-IT" sz="2900" i="1" dirty="0" err="1">
                <a:solidFill>
                  <a:schemeClr val="tx1"/>
                </a:solidFill>
              </a:rPr>
              <a:t>outflow</a:t>
            </a:r>
            <a:r>
              <a:rPr lang="it-IT" sz="2900" i="1" dirty="0">
                <a:solidFill>
                  <a:schemeClr val="tx1"/>
                </a:solidFill>
              </a:rPr>
              <a:t> </a:t>
            </a:r>
            <a:r>
              <a:rPr lang="it-IT" sz="2900" i="1" dirty="0" err="1">
                <a:solidFill>
                  <a:schemeClr val="tx1"/>
                </a:solidFill>
              </a:rPr>
              <a:t>velocity</a:t>
            </a:r>
            <a:r>
              <a:rPr lang="it-IT" sz="2900" i="1" dirty="0">
                <a:solidFill>
                  <a:schemeClr val="tx1"/>
                </a:solidFill>
              </a:rPr>
              <a:t> </a:t>
            </a:r>
            <a:r>
              <a:rPr lang="it-IT" sz="2900" i="1" dirty="0" err="1">
                <a:solidFill>
                  <a:schemeClr val="tx1"/>
                </a:solidFill>
              </a:rPr>
              <a:t>maps</a:t>
            </a:r>
            <a:r>
              <a:rPr lang="it-IT" sz="2900" i="1" dirty="0">
                <a:solidFill>
                  <a:schemeClr val="tx1"/>
                </a:solidFill>
              </a:rPr>
              <a:t>.</a:t>
            </a:r>
          </a:p>
          <a:p>
            <a:endParaRPr lang="it-IT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35EBBD0A-CC8A-8343-9A5C-A3EB1B3FC2EC}"/>
              </a:ext>
            </a:extLst>
          </p:cNvPr>
          <p:cNvSpPr txBox="1">
            <a:spLocks/>
          </p:cNvSpPr>
          <p:nvPr/>
        </p:nvSpPr>
        <p:spPr>
          <a:xfrm>
            <a:off x="2106566" y="754477"/>
            <a:ext cx="8018512" cy="735013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0206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200" b="1" i="1" dirty="0">
                <a:solidFill>
                  <a:schemeClr val="tx1"/>
                </a:solidFill>
              </a:rPr>
              <a:t>Metis data processing </a:t>
            </a:r>
            <a:r>
              <a:rPr lang="it-IT" sz="3200" b="1" i="1" dirty="0" err="1">
                <a:solidFill>
                  <a:schemeClr val="tx1"/>
                </a:solidFill>
              </a:rPr>
              <a:t>levels</a:t>
            </a:r>
            <a:r>
              <a:rPr lang="it-IT" sz="3200" b="1" i="1" dirty="0">
                <a:solidFill>
                  <a:schemeClr val="tx1"/>
                </a:solidFill>
              </a:rPr>
              <a:t> </a:t>
            </a:r>
            <a:r>
              <a:rPr lang="it-IT" sz="3200" b="1" i="1" dirty="0" err="1">
                <a:solidFill>
                  <a:schemeClr val="tx1"/>
                </a:solidFill>
              </a:rPr>
              <a:t>definition</a:t>
            </a:r>
            <a:endParaRPr lang="it-IT" sz="32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4421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itolo 54"/>
          <p:cNvSpPr>
            <a:spLocks noGrp="1"/>
          </p:cNvSpPr>
          <p:nvPr>
            <p:ph type="ctrTitle"/>
          </p:nvPr>
        </p:nvSpPr>
        <p:spPr>
          <a:xfrm>
            <a:off x="2209800" y="-137692"/>
            <a:ext cx="7772400" cy="1470025"/>
          </a:xfrm>
        </p:spPr>
        <p:txBody>
          <a:bodyPr>
            <a:normAutofit/>
          </a:bodyPr>
          <a:lstStyle/>
          <a:p>
            <a:r>
              <a:rPr lang="en-NZ" sz="4800" b="1" i="1" dirty="0"/>
              <a:t>Metis Data Level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BDD78E3-7BB2-2147-BAC2-F42BA45C613A}"/>
              </a:ext>
            </a:extLst>
          </p:cNvPr>
          <p:cNvSpPr txBox="1"/>
          <p:nvPr/>
        </p:nvSpPr>
        <p:spPr>
          <a:xfrm>
            <a:off x="1524000" y="1497429"/>
            <a:ext cx="8986838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it-IT" sz="2000" dirty="0" err="1"/>
              <a:t>Incoming</a:t>
            </a:r>
            <a:r>
              <a:rPr lang="it-IT" sz="2000" dirty="0"/>
              <a:t> data are </a:t>
            </a:r>
            <a:r>
              <a:rPr lang="it-IT" sz="2000" dirty="0" err="1"/>
              <a:t>processed</a:t>
            </a:r>
            <a:r>
              <a:rPr lang="it-IT" sz="2000" dirty="0"/>
              <a:t> </a:t>
            </a:r>
            <a:r>
              <a:rPr lang="it-IT" sz="2000" dirty="0" err="1"/>
              <a:t>into</a:t>
            </a:r>
            <a:r>
              <a:rPr lang="it-IT" sz="2000" dirty="0"/>
              <a:t> </a:t>
            </a:r>
            <a:r>
              <a:rPr lang="it-IT" sz="2000" b="1" dirty="0" err="1"/>
              <a:t>four</a:t>
            </a:r>
            <a:r>
              <a:rPr lang="it-IT" sz="2000" b="1" dirty="0"/>
              <a:t> </a:t>
            </a:r>
            <a:r>
              <a:rPr lang="it-IT" sz="2000" b="1" dirty="0" err="1"/>
              <a:t>Levels</a:t>
            </a:r>
            <a:r>
              <a:rPr lang="it-IT" sz="2000" dirty="0"/>
              <a:t>: from 0  to 3 (</a:t>
            </a:r>
            <a:r>
              <a:rPr lang="it-IT" sz="2000" dirty="0" err="1"/>
              <a:t>see</a:t>
            </a:r>
            <a:r>
              <a:rPr lang="it-IT" sz="2000" dirty="0"/>
              <a:t> </a:t>
            </a:r>
            <a:r>
              <a:rPr lang="it-IT" sz="2000" dirty="0" err="1"/>
              <a:t>previous</a:t>
            </a:r>
            <a:r>
              <a:rPr lang="it-IT" sz="2000" dirty="0"/>
              <a:t> slide). 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000" b="1" dirty="0"/>
              <a:t>Level 2</a:t>
            </a:r>
            <a:r>
              <a:rPr lang="it-IT" sz="2000" dirty="0"/>
              <a:t> data are </a:t>
            </a:r>
            <a:r>
              <a:rPr lang="it-IT" sz="2000" dirty="0" err="1"/>
              <a:t>processed</a:t>
            </a:r>
            <a:r>
              <a:rPr lang="it-IT" sz="2000" dirty="0"/>
              <a:t> with </a:t>
            </a:r>
            <a:r>
              <a:rPr lang="it-IT" sz="2000" b="1" dirty="0" err="1"/>
              <a:t>current</a:t>
            </a:r>
            <a:r>
              <a:rPr lang="it-IT" sz="2000" b="1" dirty="0"/>
              <a:t> </a:t>
            </a:r>
            <a:r>
              <a:rPr lang="it-IT" sz="2000" b="1" dirty="0" err="1"/>
              <a:t>calibration</a:t>
            </a:r>
            <a:r>
              <a:rPr lang="it-IT" sz="2000" b="1" dirty="0"/>
              <a:t> </a:t>
            </a:r>
            <a:r>
              <a:rPr lang="it-IT" sz="2000" b="1" dirty="0" err="1"/>
              <a:t>understanding</a:t>
            </a:r>
            <a:r>
              <a:rPr lang="it-IT" sz="2000" dirty="0"/>
              <a:t>. 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000" dirty="0" err="1"/>
              <a:t>Each</a:t>
            </a:r>
            <a:r>
              <a:rPr lang="it-IT" sz="2000" dirty="0"/>
              <a:t> L2 release </a:t>
            </a:r>
            <a:r>
              <a:rPr lang="it-IT" sz="2000" dirty="0" err="1"/>
              <a:t>comes</a:t>
            </a:r>
            <a:r>
              <a:rPr lang="it-IT" sz="2000" dirty="0"/>
              <a:t> with a </a:t>
            </a:r>
            <a:r>
              <a:rPr lang="it-IT" sz="2000" b="1" dirty="0"/>
              <a:t>list of </a:t>
            </a:r>
            <a:r>
              <a:rPr lang="it-IT" sz="2000" b="1" dirty="0" err="1"/>
              <a:t>known</a:t>
            </a:r>
            <a:r>
              <a:rPr lang="it-IT" sz="2000" b="1" dirty="0"/>
              <a:t> open </a:t>
            </a:r>
            <a:r>
              <a:rPr lang="it-IT" sz="2000" b="1" dirty="0" err="1"/>
              <a:t>issues</a:t>
            </a:r>
            <a:r>
              <a:rPr lang="it-IT" sz="2000" b="1" dirty="0"/>
              <a:t> </a:t>
            </a:r>
            <a:r>
              <a:rPr lang="it-IT" sz="2000" dirty="0"/>
              <a:t>and the </a:t>
            </a:r>
            <a:r>
              <a:rPr lang="it-IT" sz="2000" dirty="0" err="1"/>
              <a:t>recommendation</a:t>
            </a:r>
            <a:r>
              <a:rPr lang="it-IT" sz="2000" dirty="0"/>
              <a:t> to </a:t>
            </a:r>
            <a:r>
              <a:rPr lang="it-IT" sz="2000" dirty="0" err="1"/>
              <a:t>contact</a:t>
            </a:r>
            <a:r>
              <a:rPr lang="it-IT" sz="2000" dirty="0"/>
              <a:t> Metis team for </a:t>
            </a:r>
            <a:r>
              <a:rPr lang="it-IT" sz="2000" dirty="0" err="1"/>
              <a:t>support</a:t>
            </a:r>
            <a:r>
              <a:rPr lang="it-IT" sz="2000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000" dirty="0"/>
              <a:t>The first release L2 data are made </a:t>
            </a:r>
            <a:r>
              <a:rPr lang="it-IT" sz="2000" dirty="0" err="1"/>
              <a:t>available</a:t>
            </a:r>
            <a:r>
              <a:rPr lang="it-IT" sz="2000" dirty="0"/>
              <a:t> </a:t>
            </a:r>
            <a:r>
              <a:rPr lang="it-IT" sz="2000" dirty="0" err="1"/>
              <a:t>as</a:t>
            </a:r>
            <a:r>
              <a:rPr lang="it-IT" sz="2000" dirty="0"/>
              <a:t> </a:t>
            </a:r>
            <a:r>
              <a:rPr lang="it-IT" sz="2000" dirty="0" err="1"/>
              <a:t>soon</a:t>
            </a:r>
            <a:r>
              <a:rPr lang="it-IT" sz="2000" dirty="0"/>
              <a:t> </a:t>
            </a:r>
            <a:r>
              <a:rPr lang="it-IT" sz="2000" dirty="0" err="1"/>
              <a:t>as</a:t>
            </a:r>
            <a:r>
              <a:rPr lang="it-IT" sz="2000" dirty="0"/>
              <a:t> ready  to the Metis science community and to Solar </a:t>
            </a:r>
            <a:r>
              <a:rPr lang="it-IT" sz="2000" dirty="0" err="1"/>
              <a:t>Orbiter</a:t>
            </a:r>
            <a:r>
              <a:rPr lang="it-IT" sz="2000" dirty="0"/>
              <a:t> </a:t>
            </a:r>
            <a:r>
              <a:rPr lang="it-IT" sz="2000" dirty="0" err="1"/>
              <a:t>scientists</a:t>
            </a:r>
            <a:r>
              <a:rPr lang="it-IT" sz="2000" dirty="0"/>
              <a:t>, for planning and </a:t>
            </a:r>
            <a:r>
              <a:rPr lang="it-IT" sz="2000" dirty="0" err="1"/>
              <a:t>coordination</a:t>
            </a:r>
            <a:r>
              <a:rPr lang="it-IT" sz="2000" dirty="0"/>
              <a:t> </a:t>
            </a:r>
            <a:r>
              <a:rPr lang="it-IT" sz="2000" dirty="0" err="1"/>
              <a:t>purposes</a:t>
            </a:r>
            <a:endParaRPr lang="it-IT" sz="2000" dirty="0"/>
          </a:p>
          <a:p>
            <a:pPr marL="457200" indent="-457200">
              <a:buFont typeface="+mj-lt"/>
              <a:buAutoNum type="arabicPeriod"/>
            </a:pPr>
            <a:r>
              <a:rPr lang="it-IT" sz="2000" dirty="0"/>
              <a:t>The first release L2 data are made </a:t>
            </a:r>
            <a:r>
              <a:rPr lang="it-IT" sz="2000" dirty="0" err="1"/>
              <a:t>available</a:t>
            </a:r>
            <a:r>
              <a:rPr lang="it-IT" sz="2000" dirty="0"/>
              <a:t> </a:t>
            </a:r>
            <a:r>
              <a:rPr lang="it-IT" sz="2000" b="1" i="1" dirty="0"/>
              <a:t>on a public website </a:t>
            </a:r>
            <a:r>
              <a:rPr lang="it-IT" sz="2000" b="1" i="1" dirty="0" err="1"/>
              <a:t>after</a:t>
            </a:r>
            <a:r>
              <a:rPr lang="it-IT" sz="2000" b="1" i="1" dirty="0"/>
              <a:t> 3 </a:t>
            </a:r>
            <a:r>
              <a:rPr lang="it-IT" sz="2000" b="1" i="1" dirty="0" err="1"/>
              <a:t>months</a:t>
            </a:r>
            <a:r>
              <a:rPr lang="it-IT" sz="2000" i="1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000" b="1" dirty="0" err="1"/>
              <a:t>All</a:t>
            </a:r>
            <a:r>
              <a:rPr lang="it-IT" sz="2000" b="1" dirty="0"/>
              <a:t> data are </a:t>
            </a:r>
            <a:r>
              <a:rPr lang="it-IT" sz="2000" b="1" dirty="0" err="1"/>
              <a:t>reprocessed</a:t>
            </a:r>
            <a:r>
              <a:rPr lang="it-IT" sz="2000" b="1" dirty="0"/>
              <a:t> </a:t>
            </a:r>
            <a:r>
              <a:rPr lang="it-IT" sz="2000" dirty="0" err="1"/>
              <a:t>whenever</a:t>
            </a:r>
            <a:r>
              <a:rPr lang="it-IT" sz="2000" dirty="0"/>
              <a:t> a new </a:t>
            </a:r>
            <a:r>
              <a:rPr lang="it-IT" sz="2000" dirty="0" err="1"/>
              <a:t>calibration</a:t>
            </a:r>
            <a:r>
              <a:rPr lang="it-IT" sz="2000" dirty="0"/>
              <a:t> procedure </a:t>
            </a:r>
            <a:r>
              <a:rPr lang="it-IT" sz="2000" dirty="0" err="1"/>
              <a:t>becomes</a:t>
            </a:r>
            <a:r>
              <a:rPr lang="it-IT" sz="2000" dirty="0"/>
              <a:t> </a:t>
            </a:r>
            <a:r>
              <a:rPr lang="it-IT" sz="2000" dirty="0" err="1"/>
              <a:t>available</a:t>
            </a:r>
            <a:r>
              <a:rPr lang="it-IT" sz="2000" dirty="0"/>
              <a:t>  and </a:t>
            </a:r>
            <a:r>
              <a:rPr lang="it-IT" sz="2000" dirty="0" err="1"/>
              <a:t>immediately</a:t>
            </a:r>
            <a:r>
              <a:rPr lang="it-IT" sz="2000" dirty="0"/>
              <a:t> </a:t>
            </a:r>
            <a:r>
              <a:rPr lang="it-IT" sz="2000" dirty="0" err="1"/>
              <a:t>released</a:t>
            </a:r>
            <a:r>
              <a:rPr lang="it-IT" sz="2000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000" dirty="0" err="1"/>
              <a:t>Each</a:t>
            </a:r>
            <a:r>
              <a:rPr lang="it-IT" sz="2000" dirty="0"/>
              <a:t> </a:t>
            </a:r>
            <a:r>
              <a:rPr lang="it-IT" sz="2000" dirty="0" err="1"/>
              <a:t>official</a:t>
            </a:r>
            <a:r>
              <a:rPr lang="it-IT" sz="2000" dirty="0"/>
              <a:t> release </a:t>
            </a:r>
            <a:r>
              <a:rPr lang="it-IT" sz="2000" dirty="0" err="1"/>
              <a:t>has</a:t>
            </a:r>
            <a:r>
              <a:rPr lang="it-IT" sz="2000" dirty="0"/>
              <a:t> a </a:t>
            </a:r>
            <a:r>
              <a:rPr lang="it-IT" sz="2000" b="1" dirty="0"/>
              <a:t>DOI</a:t>
            </a:r>
            <a:r>
              <a:rPr lang="it-IT" sz="2000" dirty="0"/>
              <a:t> </a:t>
            </a:r>
            <a:r>
              <a:rPr lang="it-IT" sz="2000" dirty="0" err="1"/>
              <a:t>that</a:t>
            </a:r>
            <a:r>
              <a:rPr lang="it-IT" sz="2000" dirty="0"/>
              <a:t> </a:t>
            </a:r>
            <a:r>
              <a:rPr lang="it-IT" sz="2000" dirty="0" err="1"/>
              <a:t>people</a:t>
            </a:r>
            <a:r>
              <a:rPr lang="it-IT" sz="2000" dirty="0"/>
              <a:t> can </a:t>
            </a:r>
            <a:r>
              <a:rPr lang="it-IT" sz="2000" dirty="0" err="1"/>
              <a:t>cite</a:t>
            </a:r>
            <a:r>
              <a:rPr lang="it-IT" sz="2000" dirty="0"/>
              <a:t>. 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000" dirty="0" err="1"/>
              <a:t>Previous</a:t>
            </a:r>
            <a:r>
              <a:rPr lang="it-IT" sz="2000" dirty="0"/>
              <a:t> </a:t>
            </a:r>
            <a:r>
              <a:rPr lang="it-IT" sz="2000" dirty="0" err="1"/>
              <a:t>releases</a:t>
            </a:r>
            <a:r>
              <a:rPr lang="it-IT" sz="2000" dirty="0"/>
              <a:t> </a:t>
            </a:r>
            <a:r>
              <a:rPr lang="it-IT" sz="2000" dirty="0" err="1"/>
              <a:t>remain</a:t>
            </a:r>
            <a:r>
              <a:rPr lang="it-IT" sz="2000" dirty="0"/>
              <a:t> </a:t>
            </a:r>
            <a:r>
              <a:rPr lang="it-IT" sz="2000" dirty="0" err="1"/>
              <a:t>available</a:t>
            </a:r>
            <a:r>
              <a:rPr lang="it-IT" sz="2000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000" b="1" dirty="0"/>
              <a:t>L3 data </a:t>
            </a:r>
            <a:r>
              <a:rPr lang="it-IT" sz="2000" dirty="0" err="1"/>
              <a:t>will</a:t>
            </a:r>
            <a:r>
              <a:rPr lang="it-IT" sz="2000" dirty="0"/>
              <a:t> be </a:t>
            </a:r>
            <a:r>
              <a:rPr lang="it-IT" sz="2000" dirty="0" err="1"/>
              <a:t>distributed</a:t>
            </a:r>
            <a:r>
              <a:rPr lang="it-IT" sz="2000" dirty="0"/>
              <a:t>  on a best </a:t>
            </a:r>
            <a:r>
              <a:rPr lang="it-IT" sz="2000" dirty="0" err="1"/>
              <a:t>effort</a:t>
            </a:r>
            <a:r>
              <a:rPr lang="it-IT" sz="2000" dirty="0"/>
              <a:t> </a:t>
            </a:r>
            <a:r>
              <a:rPr lang="it-IT" sz="2000" dirty="0" err="1"/>
              <a:t>basis</a:t>
            </a:r>
            <a:r>
              <a:rPr lang="it-IT" sz="2000" dirty="0"/>
              <a:t> </a:t>
            </a:r>
            <a:r>
              <a:rPr lang="it-IT" sz="2000" dirty="0" err="1"/>
              <a:t>together</a:t>
            </a:r>
            <a:r>
              <a:rPr lang="it-IT" sz="2000" dirty="0"/>
              <a:t> with a processing pipeline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000" dirty="0"/>
              <a:t>Level 0 and 1 data and HK data are made </a:t>
            </a:r>
            <a:r>
              <a:rPr lang="it-IT" sz="2000" dirty="0" err="1"/>
              <a:t>available</a:t>
            </a:r>
            <a:r>
              <a:rPr lang="it-IT" sz="2000" dirty="0"/>
              <a:t> </a:t>
            </a:r>
            <a:r>
              <a:rPr lang="it-IT" sz="2000" dirty="0" err="1"/>
              <a:t>upon</a:t>
            </a:r>
            <a:r>
              <a:rPr lang="it-IT" sz="2000" dirty="0"/>
              <a:t> </a:t>
            </a:r>
            <a:r>
              <a:rPr lang="it-IT" sz="2000" dirty="0" err="1"/>
              <a:t>request</a:t>
            </a:r>
            <a:r>
              <a:rPr lang="it-IT" sz="2000" dirty="0"/>
              <a:t>.</a:t>
            </a:r>
          </a:p>
          <a:p>
            <a:endParaRPr lang="it-IT" sz="2000" dirty="0"/>
          </a:p>
          <a:p>
            <a:endParaRPr lang="it-IT" sz="20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05459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9C1FF5D-5C31-154D-BFD4-6BB8B59763A4}"/>
              </a:ext>
            </a:extLst>
          </p:cNvPr>
          <p:cNvSpPr txBox="1">
            <a:spLocks/>
          </p:cNvSpPr>
          <p:nvPr/>
        </p:nvSpPr>
        <p:spPr>
          <a:xfrm>
            <a:off x="952500" y="636589"/>
            <a:ext cx="10515600" cy="1325563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0206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600" b="1" i="1" dirty="0">
                <a:solidFill>
                  <a:schemeClr val="tx1"/>
                </a:solidFill>
              </a:rPr>
              <a:t>Data </a:t>
            </a:r>
            <a:r>
              <a:rPr lang="it-IT" sz="3600" b="1" i="1" dirty="0" err="1">
                <a:solidFill>
                  <a:schemeClr val="tx1"/>
                </a:solidFill>
              </a:rPr>
              <a:t>analysis</a:t>
            </a:r>
            <a:r>
              <a:rPr lang="it-IT" sz="3600" b="1" i="1" dirty="0">
                <a:solidFill>
                  <a:schemeClr val="tx1"/>
                </a:solidFill>
              </a:rPr>
              <a:t> </a:t>
            </a:r>
            <a:r>
              <a:rPr lang="it-IT" sz="3600" b="1" i="1" dirty="0" err="1">
                <a:solidFill>
                  <a:schemeClr val="tx1"/>
                </a:solidFill>
              </a:rPr>
              <a:t>products</a:t>
            </a:r>
            <a:r>
              <a:rPr lang="it-IT" sz="3600" b="1" i="1" dirty="0">
                <a:solidFill>
                  <a:schemeClr val="tx1"/>
                </a:solidFill>
              </a:rPr>
              <a:t> and </a:t>
            </a:r>
            <a:r>
              <a:rPr lang="it-IT" sz="3600" b="1" i="1" dirty="0" err="1">
                <a:solidFill>
                  <a:schemeClr val="tx1"/>
                </a:solidFill>
              </a:rPr>
              <a:t>tools</a:t>
            </a:r>
            <a:endParaRPr lang="it-IT" sz="3600" b="1" i="1" dirty="0">
              <a:solidFill>
                <a:schemeClr val="tx1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9D7178C-5A7D-5D42-B2D1-1CC19F149EDB}"/>
              </a:ext>
            </a:extLst>
          </p:cNvPr>
          <p:cNvSpPr txBox="1">
            <a:spLocks/>
          </p:cNvSpPr>
          <p:nvPr/>
        </p:nvSpPr>
        <p:spPr>
          <a:xfrm>
            <a:off x="2362200" y="1825625"/>
            <a:ext cx="7862888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Visible light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Images of the Stokes parameters, </a:t>
            </a:r>
            <a:r>
              <a:rPr lang="en-US" dirty="0" err="1">
                <a:solidFill>
                  <a:schemeClr val="tx1"/>
                </a:solidFill>
              </a:rPr>
              <a:t>pB</a:t>
            </a:r>
            <a:r>
              <a:rPr lang="en-US" dirty="0">
                <a:solidFill>
                  <a:schemeClr val="tx1"/>
                </a:solidFill>
              </a:rPr>
              <a:t> (B</a:t>
            </a:r>
            <a:r>
              <a:rPr lang="en-US" baseline="-25000" dirty="0">
                <a:solidFill>
                  <a:schemeClr val="tx1"/>
                </a:solidFill>
              </a:rPr>
              <a:t>☉</a:t>
            </a:r>
            <a:r>
              <a:rPr lang="en-US" dirty="0">
                <a:solidFill>
                  <a:schemeClr val="tx1"/>
                </a:solidFill>
              </a:rPr>
              <a:t> units), and polarization angle from polarimetric sequences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Maps of electron density (units: 1/cm</a:t>
            </a:r>
            <a:r>
              <a:rPr lang="en-US" baseline="30000" dirty="0">
                <a:solidFill>
                  <a:schemeClr val="tx1"/>
                </a:solidFill>
              </a:rPr>
              <a:t>3</a:t>
            </a:r>
            <a:r>
              <a:rPr lang="en-US" dirty="0">
                <a:solidFill>
                  <a:schemeClr val="tx1"/>
                </a:solidFill>
              </a:rPr>
              <a:t>) from polarized brightness (inversion using simple spherically symmetric coronal models – van de Hulst)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CME tools (TBD)</a:t>
            </a:r>
            <a:br>
              <a:rPr lang="en-US" dirty="0">
                <a:solidFill>
                  <a:schemeClr val="tx1"/>
                </a:solidFill>
              </a:rPr>
            </a:br>
            <a:endParaRPr lang="en-US" i="1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UV and visible light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HI Lyman-alpha maps (units: photon/cm</a:t>
            </a:r>
            <a:r>
              <a:rPr lang="en-US" baseline="30000" dirty="0">
                <a:solidFill>
                  <a:schemeClr val="tx1"/>
                </a:solidFill>
              </a:rPr>
              <a:t>2</a:t>
            </a:r>
            <a:r>
              <a:rPr lang="en-US" dirty="0">
                <a:solidFill>
                  <a:schemeClr val="tx1"/>
                </a:solidFill>
              </a:rPr>
              <a:t>/s/</a:t>
            </a:r>
            <a:r>
              <a:rPr lang="en-US" dirty="0" err="1">
                <a:solidFill>
                  <a:schemeClr val="tx1"/>
                </a:solidFill>
              </a:rPr>
              <a:t>sr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Velocity maps (units: km/s) with n</a:t>
            </a:r>
            <a:r>
              <a:rPr lang="en-US" baseline="-25000" dirty="0">
                <a:solidFill>
                  <a:schemeClr val="tx1"/>
                </a:solidFill>
              </a:rPr>
              <a:t>e</a:t>
            </a:r>
            <a:r>
              <a:rPr lang="en-US" dirty="0">
                <a:solidFill>
                  <a:schemeClr val="tx1"/>
                </a:solidFill>
              </a:rPr>
              <a:t> from VL (point [2]) and with simple Doppler dimming models (e.g., set of only 2 coronal HI profiles, one for streamers, another for coronal holes) </a:t>
            </a:r>
            <a:endParaRPr lang="en-US" i="1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Visualization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Movies (HI Lyman-α and VL)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Carrington maps from (HI Lyman-α and VL)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Language: Python (TBC)</a:t>
            </a:r>
          </a:p>
        </p:txBody>
      </p:sp>
    </p:spTree>
    <p:extLst>
      <p:ext uri="{BB962C8B-B14F-4D97-AF65-F5344CB8AC3E}">
        <p14:creationId xmlns:p14="http://schemas.microsoft.com/office/powerpoint/2010/main" val="3481293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98DCC-40E6-6E46-8011-C0CEF8D2B1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50838"/>
            <a:ext cx="9144000" cy="706437"/>
          </a:xfrm>
        </p:spPr>
        <p:txBody>
          <a:bodyPr>
            <a:normAutofit/>
          </a:bodyPr>
          <a:lstStyle/>
          <a:p>
            <a:r>
              <a:rPr lang="it-IT" sz="4000" dirty="0" err="1"/>
              <a:t>Summary</a:t>
            </a:r>
            <a:r>
              <a:rPr lang="it-IT" sz="4000" dirty="0"/>
              <a:t> of 7</a:t>
            </a:r>
            <a:r>
              <a:rPr lang="it-IT" sz="4000" baseline="30000" dirty="0"/>
              <a:t>th</a:t>
            </a:r>
            <a:r>
              <a:rPr lang="it-IT" sz="4000" dirty="0"/>
              <a:t> Metis workshop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D406FA0-63DD-B645-B5BF-1E81F7B3A0BC}"/>
              </a:ext>
            </a:extLst>
          </p:cNvPr>
          <p:cNvSpPr txBox="1"/>
          <p:nvPr/>
        </p:nvSpPr>
        <p:spPr>
          <a:xfrm>
            <a:off x="855142" y="1201208"/>
            <a:ext cx="10689593" cy="55399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 err="1"/>
              <a:t>Synergies</a:t>
            </a:r>
            <a:r>
              <a:rPr lang="it-IT" sz="2400" dirty="0"/>
              <a:t> with </a:t>
            </a:r>
            <a:r>
              <a:rPr lang="it-IT" sz="2400" dirty="0" err="1"/>
              <a:t>other</a:t>
            </a:r>
            <a:r>
              <a:rPr lang="it-IT" sz="2400" dirty="0"/>
              <a:t> </a:t>
            </a:r>
            <a:r>
              <a:rPr lang="it-IT" sz="2400" dirty="0" err="1"/>
              <a:t>missions</a:t>
            </a:r>
            <a:r>
              <a:rPr lang="it-IT" sz="2400" dirty="0"/>
              <a:t>, </a:t>
            </a:r>
            <a:r>
              <a:rPr lang="it-IT" sz="2400" dirty="0" err="1"/>
              <a:t>ground</a:t>
            </a:r>
            <a:r>
              <a:rPr lang="it-IT" sz="2400" dirty="0"/>
              <a:t> </a:t>
            </a:r>
            <a:r>
              <a:rPr lang="it-IT" sz="2400" dirty="0" err="1"/>
              <a:t>based</a:t>
            </a:r>
            <a:r>
              <a:rPr lang="it-IT" sz="2400" dirty="0"/>
              <a:t> </a:t>
            </a:r>
            <a:r>
              <a:rPr lang="it-IT" sz="2400" dirty="0" err="1"/>
              <a:t>telescopes</a:t>
            </a:r>
            <a:r>
              <a:rPr lang="it-IT" sz="2400" dirty="0"/>
              <a:t> and Solar </a:t>
            </a:r>
            <a:r>
              <a:rPr lang="it-IT" sz="2400" dirty="0" err="1"/>
              <a:t>Orbiter</a:t>
            </a:r>
            <a:r>
              <a:rPr lang="it-IT" sz="2400" dirty="0"/>
              <a:t> </a:t>
            </a:r>
            <a:r>
              <a:rPr lang="it-IT" sz="2400" dirty="0" err="1"/>
              <a:t>payload</a:t>
            </a:r>
            <a:r>
              <a:rPr lang="it-IT" sz="2400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b="1" dirty="0" err="1"/>
              <a:t>Aditya</a:t>
            </a:r>
            <a:r>
              <a:rPr lang="it-IT" sz="2400" b="1" dirty="0"/>
              <a:t> </a:t>
            </a:r>
            <a:r>
              <a:rPr lang="it-IT" sz="2400" dirty="0"/>
              <a:t>(</a:t>
            </a:r>
            <a:r>
              <a:rPr lang="it-IT" sz="2400" dirty="0" err="1"/>
              <a:t>Banerjee</a:t>
            </a:r>
            <a:r>
              <a:rPr lang="it-IT" sz="2400" dirty="0"/>
              <a:t>): VL </a:t>
            </a:r>
            <a:r>
              <a:rPr lang="it-IT" sz="2400" dirty="0" err="1"/>
              <a:t>Coronagraph-Spectrometer</a:t>
            </a:r>
            <a:r>
              <a:rPr lang="it-IT" sz="2400" dirty="0"/>
              <a:t>: 1.1-3 </a:t>
            </a:r>
            <a:r>
              <a:rPr lang="it-IT" sz="2400" dirty="0" err="1"/>
              <a:t>R</a:t>
            </a:r>
            <a:r>
              <a:rPr lang="it-IT" sz="2400" baseline="-25000" dirty="0" err="1"/>
              <a:t>s</a:t>
            </a:r>
            <a:endParaRPr lang="it-IT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b="1" dirty="0"/>
              <a:t>ASO-S </a:t>
            </a:r>
            <a:r>
              <a:rPr lang="it-IT" sz="2400" dirty="0"/>
              <a:t>(Li): </a:t>
            </a:r>
            <a:r>
              <a:rPr lang="it-IT" sz="2400" dirty="0" err="1"/>
              <a:t>Lya</a:t>
            </a:r>
            <a:r>
              <a:rPr lang="it-IT" sz="2400" dirty="0"/>
              <a:t>/VL </a:t>
            </a:r>
            <a:r>
              <a:rPr lang="it-IT" sz="2400" dirty="0" err="1"/>
              <a:t>coronagraph</a:t>
            </a:r>
            <a:r>
              <a:rPr lang="it-IT" sz="2400" dirty="0"/>
              <a:t> 1.1-3 </a:t>
            </a:r>
            <a:r>
              <a:rPr lang="it-IT" sz="2400" dirty="0" err="1"/>
              <a:t>R</a:t>
            </a:r>
            <a:r>
              <a:rPr lang="it-IT" sz="2400" baseline="-25000" dirty="0" err="1"/>
              <a:t>s</a:t>
            </a:r>
            <a:endParaRPr lang="it-IT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b="1" dirty="0"/>
              <a:t>Proba3 </a:t>
            </a:r>
            <a:r>
              <a:rPr lang="it-IT" sz="2400" dirty="0"/>
              <a:t>(Fineschi): VL </a:t>
            </a:r>
            <a:r>
              <a:rPr lang="it-IT" sz="2400" dirty="0" err="1"/>
              <a:t>coronagraph</a:t>
            </a:r>
            <a:r>
              <a:rPr lang="it-IT" sz="2400" dirty="0"/>
              <a:t> 1.08-3 </a:t>
            </a:r>
            <a:r>
              <a:rPr lang="it-IT" sz="2400" dirty="0" err="1"/>
              <a:t>R</a:t>
            </a:r>
            <a:r>
              <a:rPr lang="it-IT" sz="2400" baseline="-25000" dirty="0" err="1"/>
              <a:t>s</a:t>
            </a:r>
            <a:endParaRPr lang="it-IT" sz="2400" baseline="-25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b="1" dirty="0"/>
              <a:t>PUNCH</a:t>
            </a:r>
            <a:r>
              <a:rPr lang="it-IT" sz="2400" dirty="0"/>
              <a:t> (</a:t>
            </a:r>
            <a:r>
              <a:rPr lang="it-IT" sz="2400" dirty="0" err="1"/>
              <a:t>DeForest</a:t>
            </a:r>
            <a:r>
              <a:rPr lang="it-IT" sz="2400" dirty="0"/>
              <a:t>): VL </a:t>
            </a:r>
            <a:r>
              <a:rPr lang="it-IT" sz="2400" dirty="0" err="1"/>
              <a:t>coronagraph</a:t>
            </a:r>
            <a:r>
              <a:rPr lang="it-IT" sz="2400" dirty="0"/>
              <a:t>/</a:t>
            </a:r>
            <a:r>
              <a:rPr lang="it-IT" sz="2400" dirty="0" err="1"/>
              <a:t>heliospheric</a:t>
            </a:r>
            <a:r>
              <a:rPr lang="it-IT" sz="2400" dirty="0"/>
              <a:t> </a:t>
            </a:r>
            <a:r>
              <a:rPr lang="it-IT" sz="2400" dirty="0" err="1"/>
              <a:t>Imager</a:t>
            </a:r>
            <a:r>
              <a:rPr lang="it-IT" sz="2400" dirty="0"/>
              <a:t> 5 – 45 </a:t>
            </a:r>
            <a:r>
              <a:rPr lang="it-IT" sz="2400" dirty="0" err="1"/>
              <a:t>R</a:t>
            </a:r>
            <a:r>
              <a:rPr lang="it-IT" sz="2400" baseline="-25000" dirty="0" err="1"/>
              <a:t>s</a:t>
            </a:r>
            <a:endParaRPr lang="it-IT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b="1" dirty="0"/>
              <a:t>UVSC</a:t>
            </a:r>
            <a:r>
              <a:rPr lang="it-IT" sz="2400" dirty="0"/>
              <a:t> (Fineschi): e</a:t>
            </a:r>
            <a:r>
              <a:rPr lang="it-IT" sz="2400" baseline="30000" dirty="0"/>
              <a:t>-</a:t>
            </a:r>
            <a:r>
              <a:rPr lang="it-IT" sz="2400" dirty="0"/>
              <a:t> temperature </a:t>
            </a:r>
            <a:r>
              <a:rPr lang="it-IT" sz="2400" dirty="0" err="1"/>
              <a:t>form</a:t>
            </a:r>
            <a:r>
              <a:rPr lang="it-IT" sz="2400" dirty="0"/>
              <a:t> Thomson </a:t>
            </a:r>
            <a:r>
              <a:rPr lang="it-IT" sz="2400" dirty="0" err="1"/>
              <a:t>scattering</a:t>
            </a:r>
            <a:r>
              <a:rPr lang="it-IT" sz="2400" dirty="0"/>
              <a:t> of HI </a:t>
            </a:r>
            <a:r>
              <a:rPr lang="it-IT" sz="2400" dirty="0" err="1"/>
              <a:t>Lya</a:t>
            </a:r>
            <a:r>
              <a:rPr lang="it-IT" sz="24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b="1" dirty="0"/>
              <a:t>CODEX</a:t>
            </a:r>
            <a:r>
              <a:rPr lang="it-IT" sz="2400" dirty="0"/>
              <a:t> (Fineschi) – ISS VL </a:t>
            </a:r>
            <a:r>
              <a:rPr lang="it-IT" sz="2400" dirty="0" err="1"/>
              <a:t>coronagraph</a:t>
            </a:r>
            <a:r>
              <a:rPr lang="it-IT" sz="2400" dirty="0"/>
              <a:t>  3 – 8 </a:t>
            </a:r>
            <a:r>
              <a:rPr lang="it-IT" sz="2400" dirty="0" err="1"/>
              <a:t>R</a:t>
            </a:r>
            <a:r>
              <a:rPr lang="it-IT" sz="2400" baseline="-25000" dirty="0" err="1"/>
              <a:t>s</a:t>
            </a:r>
            <a:endParaRPr lang="it-IT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b="1" dirty="0" err="1"/>
              <a:t>Magnetic</a:t>
            </a:r>
            <a:r>
              <a:rPr lang="it-IT" sz="2400" b="1" dirty="0"/>
              <a:t> </a:t>
            </a:r>
            <a:r>
              <a:rPr lang="it-IT" sz="2400" b="1" dirty="0" err="1"/>
              <a:t>field</a:t>
            </a:r>
            <a:r>
              <a:rPr lang="it-IT" sz="2400" b="1" dirty="0"/>
              <a:t> </a:t>
            </a:r>
            <a:r>
              <a:rPr lang="it-IT" sz="2400" b="1" dirty="0" err="1"/>
              <a:t>models</a:t>
            </a:r>
            <a:r>
              <a:rPr lang="it-IT" sz="2400" b="1" dirty="0"/>
              <a:t> for PSP </a:t>
            </a:r>
            <a:r>
              <a:rPr lang="it-IT" sz="2400" dirty="0"/>
              <a:t>(Valori): Connectivity, </a:t>
            </a:r>
            <a:r>
              <a:rPr lang="it-IT" sz="2400" dirty="0" err="1"/>
              <a:t>Magnetic</a:t>
            </a:r>
            <a:r>
              <a:rPr lang="it-IT" sz="2400" dirty="0"/>
              <a:t> Field </a:t>
            </a:r>
            <a:r>
              <a:rPr lang="it-IT" sz="2400" dirty="0" err="1"/>
              <a:t>extrapolation</a:t>
            </a:r>
            <a:endParaRPr lang="it-IT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b="1" dirty="0"/>
              <a:t>PHI </a:t>
            </a:r>
            <a:r>
              <a:rPr lang="it-IT" sz="2400" dirty="0"/>
              <a:t>(</a:t>
            </a:r>
            <a:r>
              <a:rPr lang="it-IT" sz="2400" dirty="0" err="1"/>
              <a:t>Solanki</a:t>
            </a:r>
            <a:r>
              <a:rPr lang="it-IT" sz="2400" dirty="0"/>
              <a:t>): </a:t>
            </a:r>
            <a:r>
              <a:rPr lang="it-IT" sz="2400" dirty="0" err="1"/>
              <a:t>magnetometer</a:t>
            </a:r>
            <a:r>
              <a:rPr lang="it-IT" sz="2400" dirty="0"/>
              <a:t> -&gt; </a:t>
            </a:r>
            <a:r>
              <a:rPr lang="it-IT" sz="2400" dirty="0" err="1"/>
              <a:t>glabal</a:t>
            </a:r>
            <a:r>
              <a:rPr lang="it-IT" sz="2400" dirty="0"/>
              <a:t> </a:t>
            </a:r>
            <a:r>
              <a:rPr lang="it-IT" sz="2400" dirty="0" err="1"/>
              <a:t>magnetic</a:t>
            </a:r>
            <a:r>
              <a:rPr lang="it-IT" sz="2400" dirty="0"/>
              <a:t> </a:t>
            </a:r>
            <a:r>
              <a:rPr lang="it-IT" sz="2400" dirty="0" err="1"/>
              <a:t>field</a:t>
            </a:r>
            <a:endParaRPr lang="it-IT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b="1" dirty="0"/>
              <a:t>SPICE</a:t>
            </a:r>
            <a:r>
              <a:rPr lang="it-IT" sz="2400" dirty="0"/>
              <a:t> (Giunta): CME </a:t>
            </a:r>
            <a:r>
              <a:rPr lang="it-IT" sz="2400" dirty="0" err="1"/>
              <a:t>originators</a:t>
            </a:r>
            <a:r>
              <a:rPr lang="it-IT" sz="2400" dirty="0"/>
              <a:t>, Off-</a:t>
            </a:r>
            <a:r>
              <a:rPr lang="it-IT" sz="2400" dirty="0" err="1"/>
              <a:t>limb</a:t>
            </a:r>
            <a:r>
              <a:rPr lang="it-IT" sz="2400" dirty="0"/>
              <a:t> </a:t>
            </a:r>
            <a:r>
              <a:rPr lang="it-IT" sz="2400" dirty="0" err="1"/>
              <a:t>spectroscopy</a:t>
            </a:r>
            <a:r>
              <a:rPr lang="it-IT" sz="2400" dirty="0"/>
              <a:t>: SW </a:t>
            </a:r>
            <a:r>
              <a:rPr lang="it-IT" sz="2400" dirty="0" err="1"/>
              <a:t>vel</a:t>
            </a:r>
            <a:r>
              <a:rPr lang="it-IT" sz="2400" dirty="0"/>
              <a:t>. Using OVI </a:t>
            </a:r>
            <a:r>
              <a:rPr lang="it-IT" sz="2400" dirty="0" err="1"/>
              <a:t>lines</a:t>
            </a:r>
            <a:endParaRPr lang="it-IT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b="1" dirty="0"/>
              <a:t>EUI</a:t>
            </a:r>
            <a:r>
              <a:rPr lang="it-IT" sz="2400" dirty="0"/>
              <a:t> (Andretta): CME </a:t>
            </a:r>
            <a:r>
              <a:rPr lang="it-IT" sz="2400" dirty="0" err="1"/>
              <a:t>originators</a:t>
            </a:r>
            <a:r>
              <a:rPr lang="it-IT" sz="2400" dirty="0"/>
              <a:t>, </a:t>
            </a:r>
            <a:r>
              <a:rPr lang="it-IT" sz="2400" dirty="0" err="1"/>
              <a:t>Plume</a:t>
            </a:r>
            <a:r>
              <a:rPr lang="it-IT" sz="2400" dirty="0"/>
              <a:t> </a:t>
            </a:r>
            <a:r>
              <a:rPr lang="it-IT" sz="2400" dirty="0" err="1"/>
              <a:t>observations</a:t>
            </a:r>
            <a:r>
              <a:rPr lang="it-IT" sz="2400" dirty="0"/>
              <a:t> </a:t>
            </a:r>
            <a:r>
              <a:rPr lang="it-IT" sz="2400" dirty="0" err="1"/>
              <a:t>at</a:t>
            </a:r>
            <a:r>
              <a:rPr lang="it-IT" sz="2400" dirty="0"/>
              <a:t> </a:t>
            </a:r>
            <a:r>
              <a:rPr lang="it-IT" sz="2400" dirty="0" err="1"/>
              <a:t>poles</a:t>
            </a:r>
            <a:endParaRPr lang="it-IT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b="1" dirty="0" err="1"/>
              <a:t>Algorithms</a:t>
            </a:r>
            <a:r>
              <a:rPr lang="it-IT" sz="2400" b="1" dirty="0"/>
              <a:t> for STIX </a:t>
            </a:r>
            <a:r>
              <a:rPr lang="it-IT" sz="2400" dirty="0"/>
              <a:t>(Massa)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b="1" dirty="0"/>
              <a:t>DKIST</a:t>
            </a:r>
            <a:r>
              <a:rPr lang="it-IT" sz="2400" dirty="0"/>
              <a:t> (</a:t>
            </a:r>
            <a:r>
              <a:rPr lang="it-IT" sz="2400" dirty="0" err="1"/>
              <a:t>Cauzzi</a:t>
            </a:r>
            <a:r>
              <a:rPr lang="it-IT" sz="2400" dirty="0"/>
              <a:t>): VL </a:t>
            </a:r>
            <a:r>
              <a:rPr lang="it-IT" sz="2400" dirty="0" err="1"/>
              <a:t>Coronagraph</a:t>
            </a:r>
            <a:r>
              <a:rPr lang="it-IT" sz="2400" dirty="0"/>
              <a:t>/</a:t>
            </a:r>
            <a:r>
              <a:rPr lang="it-IT" sz="2400" dirty="0" err="1"/>
              <a:t>Spectroscopy</a:t>
            </a:r>
            <a:endParaRPr lang="it-IT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b="1" dirty="0"/>
              <a:t>K-</a:t>
            </a:r>
            <a:r>
              <a:rPr lang="it-IT" sz="2400" b="1" dirty="0" err="1"/>
              <a:t>Cor</a:t>
            </a:r>
            <a:r>
              <a:rPr lang="it-IT" sz="2400" b="1" dirty="0"/>
              <a:t>/</a:t>
            </a:r>
            <a:r>
              <a:rPr lang="it-IT" sz="2400" b="1" dirty="0" err="1"/>
              <a:t>UComp</a:t>
            </a:r>
            <a:r>
              <a:rPr lang="it-IT" sz="2400" b="1" dirty="0"/>
              <a:t> </a:t>
            </a:r>
            <a:r>
              <a:rPr lang="it-IT" sz="2400" dirty="0"/>
              <a:t>(</a:t>
            </a:r>
            <a:r>
              <a:rPr lang="it-IT" sz="2400" dirty="0" err="1"/>
              <a:t>Burkepile</a:t>
            </a:r>
            <a:r>
              <a:rPr lang="it-IT" sz="2400" dirty="0"/>
              <a:t>): VL </a:t>
            </a:r>
            <a:r>
              <a:rPr lang="it-IT" sz="2400" dirty="0" err="1"/>
              <a:t>Coronagraph</a:t>
            </a:r>
            <a:r>
              <a:rPr lang="it-IT" sz="2400" dirty="0"/>
              <a:t>/</a:t>
            </a:r>
            <a:r>
              <a:rPr lang="it-IT" sz="2400" dirty="0" err="1"/>
              <a:t>spectroscopy</a:t>
            </a:r>
            <a:r>
              <a:rPr lang="it-IT" sz="2400" dirty="0"/>
              <a:t>, FOV </a:t>
            </a:r>
            <a:r>
              <a:rPr lang="it-IT" sz="2400" dirty="0" err="1"/>
              <a:t>superposition</a:t>
            </a:r>
            <a:endParaRPr lang="it-IT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57632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98DCC-40E6-6E46-8011-C0CEF8D2B1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95462" y="0"/>
            <a:ext cx="9144000" cy="706437"/>
          </a:xfrm>
        </p:spPr>
        <p:txBody>
          <a:bodyPr>
            <a:normAutofit/>
          </a:bodyPr>
          <a:lstStyle/>
          <a:p>
            <a:r>
              <a:rPr lang="it-IT" sz="4000" dirty="0" err="1"/>
              <a:t>Summary</a:t>
            </a:r>
            <a:r>
              <a:rPr lang="it-IT" sz="4000" dirty="0"/>
              <a:t> of 7</a:t>
            </a:r>
            <a:r>
              <a:rPr lang="it-IT" sz="4000" baseline="30000" dirty="0"/>
              <a:t>th</a:t>
            </a:r>
            <a:r>
              <a:rPr lang="it-IT" sz="4000" dirty="0"/>
              <a:t> Metis workshop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D406FA0-63DD-B645-B5BF-1E81F7B3A0BC}"/>
              </a:ext>
            </a:extLst>
          </p:cNvPr>
          <p:cNvSpPr txBox="1"/>
          <p:nvPr/>
        </p:nvSpPr>
        <p:spPr>
          <a:xfrm>
            <a:off x="714375" y="487025"/>
            <a:ext cx="8742778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/>
              <a:t>Science: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/>
              <a:t> </a:t>
            </a:r>
            <a:r>
              <a:rPr lang="it-IT" sz="2400" dirty="0" err="1"/>
              <a:t>Cosmic</a:t>
            </a:r>
            <a:r>
              <a:rPr lang="it-IT" sz="2400" dirty="0"/>
              <a:t> </a:t>
            </a:r>
            <a:r>
              <a:rPr lang="it-IT" sz="2400" dirty="0" err="1"/>
              <a:t>rays</a:t>
            </a:r>
            <a:r>
              <a:rPr lang="it-IT" sz="2400" dirty="0"/>
              <a:t> (Grimani)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/>
              <a:t> </a:t>
            </a:r>
            <a:r>
              <a:rPr lang="it-IT" sz="2400" dirty="0" err="1"/>
              <a:t>CMEs</a:t>
            </a:r>
            <a:r>
              <a:rPr lang="it-IT" sz="2400" dirty="0"/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400" dirty="0"/>
              <a:t>Non-</a:t>
            </a:r>
            <a:r>
              <a:rPr lang="it-IT" sz="2400" dirty="0" err="1"/>
              <a:t>equilibrium</a:t>
            </a:r>
            <a:r>
              <a:rPr lang="it-IT" sz="2400" dirty="0"/>
              <a:t> </a:t>
            </a:r>
            <a:r>
              <a:rPr lang="it-IT" sz="2400" dirty="0" err="1"/>
              <a:t>ionization</a:t>
            </a:r>
            <a:r>
              <a:rPr lang="it-IT" sz="2400" dirty="0"/>
              <a:t> </a:t>
            </a:r>
            <a:r>
              <a:rPr lang="it-IT" sz="2400" dirty="0" err="1"/>
              <a:t>effects</a:t>
            </a:r>
            <a:r>
              <a:rPr lang="it-IT" sz="2400" dirty="0"/>
              <a:t> in </a:t>
            </a:r>
            <a:r>
              <a:rPr lang="it-IT" sz="2400" dirty="0" err="1"/>
              <a:t>CMEs</a:t>
            </a:r>
            <a:r>
              <a:rPr lang="it-IT" sz="2400" dirty="0"/>
              <a:t> (Pagano)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400" dirty="0"/>
              <a:t>Small scale </a:t>
            </a:r>
            <a:r>
              <a:rPr lang="it-IT" sz="2400" dirty="0" err="1"/>
              <a:t>CMEs</a:t>
            </a:r>
            <a:r>
              <a:rPr lang="it-IT" sz="2400" dirty="0"/>
              <a:t>, Metis </a:t>
            </a:r>
            <a:r>
              <a:rPr lang="it-IT" sz="2400" dirty="0" err="1"/>
              <a:t>visibility</a:t>
            </a:r>
            <a:r>
              <a:rPr lang="it-IT" sz="2400" dirty="0"/>
              <a:t> (</a:t>
            </a:r>
            <a:r>
              <a:rPr lang="it-IT" sz="2400" dirty="0" err="1"/>
              <a:t>Zimbardo</a:t>
            </a:r>
            <a:r>
              <a:rPr lang="it-IT" sz="2400" dirty="0"/>
              <a:t>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400" dirty="0"/>
              <a:t>CME shock </a:t>
            </a:r>
            <a:r>
              <a:rPr lang="it-IT" sz="2400" dirty="0" err="1"/>
              <a:t>evidence</a:t>
            </a:r>
            <a:r>
              <a:rPr lang="it-IT" sz="2400" dirty="0"/>
              <a:t> (</a:t>
            </a:r>
            <a:r>
              <a:rPr lang="it-IT" sz="2400" dirty="0" err="1"/>
              <a:t>Frassati</a:t>
            </a:r>
            <a:r>
              <a:rPr lang="it-IT" sz="2400" dirty="0"/>
              <a:t>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400" dirty="0" err="1"/>
              <a:t>Constraints</a:t>
            </a:r>
            <a:r>
              <a:rPr lang="it-IT" sz="2400" dirty="0"/>
              <a:t> of </a:t>
            </a:r>
            <a:r>
              <a:rPr lang="it-IT" sz="2400" dirty="0" err="1"/>
              <a:t>models</a:t>
            </a:r>
            <a:r>
              <a:rPr lang="it-IT" sz="2400" dirty="0"/>
              <a:t> on drag </a:t>
            </a:r>
            <a:r>
              <a:rPr lang="it-IT" sz="2400" dirty="0" err="1"/>
              <a:t>parameters</a:t>
            </a:r>
            <a:r>
              <a:rPr lang="it-IT" sz="2400" dirty="0"/>
              <a:t> of </a:t>
            </a:r>
            <a:r>
              <a:rPr lang="it-IT" sz="2400" dirty="0" err="1"/>
              <a:t>CMEs</a:t>
            </a:r>
            <a:r>
              <a:rPr lang="it-IT" sz="2400" dirty="0"/>
              <a:t> (Del Moro)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400" dirty="0"/>
              <a:t>FRIS model </a:t>
            </a:r>
            <a:r>
              <a:rPr lang="it-IT" sz="2400" dirty="0" err="1"/>
              <a:t>flux</a:t>
            </a:r>
            <a:r>
              <a:rPr lang="it-IT" sz="2400" dirty="0"/>
              <a:t> on </a:t>
            </a:r>
            <a:r>
              <a:rPr lang="it-IT" sz="2400" dirty="0" err="1"/>
              <a:t>rope</a:t>
            </a:r>
            <a:r>
              <a:rPr lang="it-IT" sz="2400" dirty="0"/>
              <a:t> </a:t>
            </a:r>
            <a:r>
              <a:rPr lang="it-IT" sz="2400" dirty="0" err="1"/>
              <a:t>thermodynamics</a:t>
            </a:r>
            <a:r>
              <a:rPr lang="it-IT" sz="2400" dirty="0"/>
              <a:t>: </a:t>
            </a:r>
            <a:r>
              <a:rPr lang="it-IT" sz="2400" dirty="0" err="1"/>
              <a:t>Metis,SWA</a:t>
            </a:r>
            <a:r>
              <a:rPr lang="it-IT" sz="2400" dirty="0"/>
              <a:t> (</a:t>
            </a:r>
            <a:r>
              <a:rPr lang="it-IT" sz="2400" dirty="0" err="1"/>
              <a:t>Mishra</a:t>
            </a:r>
            <a:r>
              <a:rPr lang="it-IT" sz="2400" dirty="0"/>
              <a:t>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400" dirty="0" err="1"/>
              <a:t>Spectral</a:t>
            </a:r>
            <a:r>
              <a:rPr lang="it-IT" sz="2400" dirty="0"/>
              <a:t> </a:t>
            </a:r>
            <a:r>
              <a:rPr lang="it-IT" sz="2400" dirty="0" err="1"/>
              <a:t>lines</a:t>
            </a:r>
            <a:r>
              <a:rPr lang="it-IT" sz="2400" dirty="0"/>
              <a:t> for CME </a:t>
            </a:r>
            <a:r>
              <a:rPr lang="it-IT" sz="2400" dirty="0" err="1"/>
              <a:t>investigations</a:t>
            </a:r>
            <a:r>
              <a:rPr lang="it-IT" sz="2400" dirty="0"/>
              <a:t> (Rivera)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400" dirty="0" err="1"/>
              <a:t>Diagnostics</a:t>
            </a:r>
            <a:r>
              <a:rPr lang="it-IT" sz="2400" dirty="0"/>
              <a:t> of </a:t>
            </a:r>
            <a:r>
              <a:rPr lang="it-IT" sz="2400" dirty="0" err="1"/>
              <a:t>CMEs</a:t>
            </a:r>
            <a:r>
              <a:rPr lang="it-IT" sz="2400" dirty="0"/>
              <a:t> (Ying)</a:t>
            </a:r>
          </a:p>
        </p:txBody>
      </p:sp>
    </p:spTree>
    <p:extLst>
      <p:ext uri="{BB962C8B-B14F-4D97-AF65-F5344CB8AC3E}">
        <p14:creationId xmlns:p14="http://schemas.microsoft.com/office/powerpoint/2010/main" val="3899295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98DCC-40E6-6E46-8011-C0CEF8D2B1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95462" y="0"/>
            <a:ext cx="9144000" cy="706437"/>
          </a:xfrm>
        </p:spPr>
        <p:txBody>
          <a:bodyPr>
            <a:normAutofit/>
          </a:bodyPr>
          <a:lstStyle/>
          <a:p>
            <a:r>
              <a:rPr lang="it-IT" sz="4000" dirty="0" err="1"/>
              <a:t>Summary</a:t>
            </a:r>
            <a:r>
              <a:rPr lang="it-IT" sz="4000" dirty="0"/>
              <a:t> of 7</a:t>
            </a:r>
            <a:r>
              <a:rPr lang="it-IT" sz="4000" baseline="30000" dirty="0"/>
              <a:t>th</a:t>
            </a:r>
            <a:r>
              <a:rPr lang="it-IT" sz="4000" dirty="0"/>
              <a:t> Metis workshop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D406FA0-63DD-B645-B5BF-1E81F7B3A0BC}"/>
              </a:ext>
            </a:extLst>
          </p:cNvPr>
          <p:cNvSpPr txBox="1"/>
          <p:nvPr/>
        </p:nvSpPr>
        <p:spPr>
          <a:xfrm>
            <a:off x="828675" y="915650"/>
            <a:ext cx="9459769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/>
              <a:t>Science: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 err="1"/>
              <a:t>Cosmic</a:t>
            </a:r>
            <a:r>
              <a:rPr lang="it-IT" sz="2400" dirty="0"/>
              <a:t> </a:t>
            </a:r>
            <a:r>
              <a:rPr lang="it-IT" sz="2400" dirty="0" err="1"/>
              <a:t>rays</a:t>
            </a:r>
            <a:r>
              <a:rPr lang="it-IT" sz="2400" dirty="0"/>
              <a:t> (Grimani)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/>
              <a:t>Full corona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400" dirty="0"/>
              <a:t>Ne </a:t>
            </a:r>
            <a:r>
              <a:rPr lang="it-IT" sz="2400" dirty="0" err="1"/>
              <a:t>models</a:t>
            </a:r>
            <a:r>
              <a:rPr lang="it-IT" sz="2400" dirty="0"/>
              <a:t> </a:t>
            </a:r>
            <a:r>
              <a:rPr lang="it-IT" sz="2400" dirty="0" err="1"/>
              <a:t>review</a:t>
            </a:r>
            <a:r>
              <a:rPr lang="it-IT" sz="2400" dirty="0"/>
              <a:t> (1D, 2D and 3D) (Lamy)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400" dirty="0"/>
              <a:t>Full solar </a:t>
            </a:r>
            <a:r>
              <a:rPr lang="it-IT" sz="2400" dirty="0" err="1"/>
              <a:t>cycle</a:t>
            </a:r>
            <a:r>
              <a:rPr lang="it-IT" sz="2400" dirty="0"/>
              <a:t> on UVCS data, (Giordano)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sz="2400" dirty="0"/>
              <a:t>Image </a:t>
            </a:r>
            <a:r>
              <a:rPr lang="it-IT" sz="2400" dirty="0" err="1"/>
              <a:t>enhancement</a:t>
            </a:r>
            <a:r>
              <a:rPr lang="it-IT" sz="2400" dirty="0"/>
              <a:t> </a:t>
            </a:r>
            <a:r>
              <a:rPr lang="it-IT" sz="2400" dirty="0" err="1"/>
              <a:t>algorithms</a:t>
            </a:r>
            <a:r>
              <a:rPr lang="it-IT" sz="2400" dirty="0"/>
              <a:t> (</a:t>
            </a:r>
            <a:r>
              <a:rPr lang="it-IT" sz="2400" dirty="0" err="1"/>
              <a:t>DeForest</a:t>
            </a:r>
            <a:r>
              <a:rPr lang="it-IT" sz="2400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dirty="0" err="1"/>
              <a:t>Flux</a:t>
            </a:r>
            <a:r>
              <a:rPr lang="it-IT" sz="2400" dirty="0"/>
              <a:t> </a:t>
            </a:r>
            <a:r>
              <a:rPr lang="it-IT" sz="2400" dirty="0" err="1"/>
              <a:t>emergence</a:t>
            </a:r>
            <a:r>
              <a:rPr lang="it-IT" sz="2400" dirty="0"/>
              <a:t>,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sz="2400" dirty="0" err="1"/>
              <a:t>Coronal</a:t>
            </a:r>
            <a:r>
              <a:rPr lang="it-IT" sz="2400" dirty="0"/>
              <a:t> </a:t>
            </a:r>
            <a:r>
              <a:rPr lang="it-IT" sz="2400" dirty="0" err="1"/>
              <a:t>brightness</a:t>
            </a:r>
            <a:r>
              <a:rPr lang="it-IT" sz="2400" dirty="0"/>
              <a:t> </a:t>
            </a:r>
            <a:r>
              <a:rPr lang="it-IT" sz="2400" dirty="0" err="1"/>
              <a:t>fluctuations</a:t>
            </a:r>
            <a:r>
              <a:rPr lang="it-IT" sz="2400" dirty="0"/>
              <a:t> </a:t>
            </a:r>
            <a:r>
              <a:rPr lang="it-IT" sz="2400" dirty="0" err="1"/>
              <a:t>during</a:t>
            </a:r>
            <a:r>
              <a:rPr lang="it-IT" sz="2400" dirty="0"/>
              <a:t> </a:t>
            </a:r>
            <a:r>
              <a:rPr lang="it-IT" sz="2400" dirty="0" err="1"/>
              <a:t>flux</a:t>
            </a:r>
            <a:r>
              <a:rPr lang="it-IT" sz="2400" dirty="0"/>
              <a:t> </a:t>
            </a:r>
            <a:r>
              <a:rPr lang="it-IT" sz="2400" dirty="0" err="1"/>
              <a:t>emergence</a:t>
            </a:r>
            <a:r>
              <a:rPr lang="it-IT" sz="2400" dirty="0"/>
              <a:t> (Guglielmino)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sz="2400" dirty="0"/>
              <a:t>Blobs in </a:t>
            </a:r>
            <a:r>
              <a:rPr lang="it-IT" sz="2400" dirty="0" err="1"/>
              <a:t>coronagraphic</a:t>
            </a:r>
            <a:r>
              <a:rPr lang="it-IT" sz="2400" dirty="0"/>
              <a:t> images </a:t>
            </a:r>
            <a:r>
              <a:rPr lang="it-IT" sz="2400" dirty="0" err="1"/>
              <a:t>produced</a:t>
            </a:r>
            <a:r>
              <a:rPr lang="it-IT" sz="2400" dirty="0"/>
              <a:t> by </a:t>
            </a:r>
            <a:r>
              <a:rPr lang="it-IT" sz="2400" dirty="0" err="1"/>
              <a:t>ricombinations</a:t>
            </a:r>
            <a:r>
              <a:rPr lang="it-IT" sz="2400" dirty="0"/>
              <a:t>(Papini)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sz="2400" dirty="0"/>
              <a:t>Impulsive </a:t>
            </a:r>
            <a:r>
              <a:rPr lang="it-IT" sz="2400" dirty="0" err="1"/>
              <a:t>heating</a:t>
            </a:r>
            <a:r>
              <a:rPr lang="it-IT" sz="2400" dirty="0"/>
              <a:t> and quasi </a:t>
            </a:r>
            <a:r>
              <a:rPr lang="it-IT" sz="2400" dirty="0" err="1"/>
              <a:t>periodic</a:t>
            </a:r>
            <a:r>
              <a:rPr lang="it-IT" sz="2400" dirty="0"/>
              <a:t> </a:t>
            </a:r>
            <a:r>
              <a:rPr lang="it-IT" sz="2400" dirty="0" err="1"/>
              <a:t>pulsations</a:t>
            </a:r>
            <a:r>
              <a:rPr lang="it-IT" sz="2400" dirty="0"/>
              <a:t> in </a:t>
            </a:r>
            <a:r>
              <a:rPr lang="it-IT" sz="2400" dirty="0" err="1"/>
              <a:t>loops</a:t>
            </a:r>
            <a:r>
              <a:rPr lang="it-IT" sz="2400" dirty="0"/>
              <a:t> (Reale)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sz="2400" dirty="0" err="1"/>
              <a:t>Flux</a:t>
            </a:r>
            <a:r>
              <a:rPr lang="it-IT" sz="2400" dirty="0"/>
              <a:t> </a:t>
            </a:r>
            <a:r>
              <a:rPr lang="it-IT" sz="2400" dirty="0" err="1"/>
              <a:t>rope</a:t>
            </a:r>
            <a:r>
              <a:rPr lang="it-IT" sz="2400" dirty="0"/>
              <a:t> </a:t>
            </a:r>
            <a:r>
              <a:rPr lang="it-IT" sz="2400" dirty="0" err="1"/>
              <a:t>formation</a:t>
            </a:r>
            <a:r>
              <a:rPr lang="it-IT" sz="2400" dirty="0"/>
              <a:t> (Romano)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dirty="0"/>
              <a:t>D3 line </a:t>
            </a:r>
            <a:r>
              <a:rPr lang="it-IT" sz="2400" dirty="0" err="1"/>
              <a:t>polarization</a:t>
            </a:r>
            <a:r>
              <a:rPr lang="it-IT" sz="2400" dirty="0"/>
              <a:t> </a:t>
            </a:r>
            <a:r>
              <a:rPr lang="it-IT" sz="2400" dirty="0" err="1"/>
              <a:t>measurement</a:t>
            </a:r>
            <a:r>
              <a:rPr lang="it-IT" sz="2400" dirty="0"/>
              <a:t> (</a:t>
            </a:r>
            <a:r>
              <a:rPr lang="it-IT" sz="2400" dirty="0" err="1"/>
              <a:t>Heinzel</a:t>
            </a:r>
            <a:r>
              <a:rPr lang="it-IT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719237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98DCC-40E6-6E46-8011-C0CEF8D2B1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50838"/>
            <a:ext cx="9144000" cy="706437"/>
          </a:xfrm>
        </p:spPr>
        <p:txBody>
          <a:bodyPr>
            <a:normAutofit/>
          </a:bodyPr>
          <a:lstStyle/>
          <a:p>
            <a:r>
              <a:rPr lang="it-IT" sz="4000" dirty="0" err="1"/>
              <a:t>Topical</a:t>
            </a:r>
            <a:r>
              <a:rPr lang="it-IT" sz="4000" dirty="0"/>
              <a:t> Teams / </a:t>
            </a:r>
            <a:r>
              <a:rPr lang="it-IT" sz="4000" dirty="0" err="1"/>
              <a:t>Working</a:t>
            </a:r>
            <a:r>
              <a:rPr lang="it-IT" sz="4000" dirty="0"/>
              <a:t> </a:t>
            </a:r>
            <a:r>
              <a:rPr lang="it-IT" sz="4000" dirty="0" err="1"/>
              <a:t>Groups</a:t>
            </a:r>
            <a:endParaRPr lang="it-IT" sz="4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D406FA0-63DD-B645-B5BF-1E81F7B3A0BC}"/>
              </a:ext>
            </a:extLst>
          </p:cNvPr>
          <p:cNvSpPr txBox="1"/>
          <p:nvPr/>
        </p:nvSpPr>
        <p:spPr>
          <a:xfrm>
            <a:off x="300039" y="1285875"/>
            <a:ext cx="11430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 err="1"/>
              <a:t>CMEs</a:t>
            </a:r>
            <a:r>
              <a:rPr lang="it-IT" sz="2400" dirty="0"/>
              <a:t>, </a:t>
            </a:r>
            <a:r>
              <a:rPr lang="it-IT" sz="2400" dirty="0" err="1"/>
              <a:t>prominence</a:t>
            </a:r>
            <a:r>
              <a:rPr lang="it-IT" sz="2400" dirty="0"/>
              <a:t> </a:t>
            </a:r>
            <a:r>
              <a:rPr lang="it-IT" sz="2400" dirty="0" err="1"/>
              <a:t>eruptions</a:t>
            </a:r>
            <a:r>
              <a:rPr lang="it-IT" sz="2400" dirty="0"/>
              <a:t>, shocks, </a:t>
            </a:r>
            <a:r>
              <a:rPr lang="it-IT" sz="2400" dirty="0" err="1"/>
              <a:t>flux</a:t>
            </a:r>
            <a:r>
              <a:rPr lang="it-IT" sz="2400" dirty="0"/>
              <a:t> </a:t>
            </a:r>
            <a:r>
              <a:rPr lang="it-IT" sz="2400" dirty="0" err="1"/>
              <a:t>emergence</a:t>
            </a:r>
            <a:endParaRPr lang="it-IT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/>
              <a:t>Global corona (N</a:t>
            </a:r>
            <a:r>
              <a:rPr lang="it-IT" sz="2400" baseline="-25000" dirty="0"/>
              <a:t>e</a:t>
            </a:r>
            <a:r>
              <a:rPr lang="it-IT" sz="2400" dirty="0"/>
              <a:t>, N</a:t>
            </a:r>
            <a:r>
              <a:rPr lang="it-IT" sz="2400" baseline="-25000" dirty="0"/>
              <a:t>H</a:t>
            </a:r>
            <a:r>
              <a:rPr lang="it-IT" sz="2400" dirty="0"/>
              <a:t>, V, </a:t>
            </a:r>
            <a:r>
              <a:rPr lang="it-IT" sz="2400" dirty="0" err="1"/>
              <a:t>F</a:t>
            </a:r>
            <a:r>
              <a:rPr lang="it-IT" sz="2400" dirty="0"/>
              <a:t>-corona, </a:t>
            </a:r>
            <a:r>
              <a:rPr lang="it-IT" sz="2400" dirty="0" err="1"/>
              <a:t>Combined</a:t>
            </a:r>
            <a:r>
              <a:rPr lang="it-IT" sz="2400" dirty="0"/>
              <a:t> </a:t>
            </a:r>
            <a:r>
              <a:rPr lang="it-IT" sz="2400" dirty="0" err="1"/>
              <a:t>Synoptic</a:t>
            </a:r>
            <a:r>
              <a:rPr lang="it-IT" sz="2400" dirty="0"/>
              <a:t> </a:t>
            </a:r>
            <a:r>
              <a:rPr lang="it-IT" sz="2400" dirty="0" err="1"/>
              <a:t>maps</a:t>
            </a:r>
            <a:r>
              <a:rPr lang="it-IT" sz="2400" dirty="0"/>
              <a:t>, image </a:t>
            </a:r>
            <a:r>
              <a:rPr lang="it-IT" sz="2400" dirty="0" err="1"/>
              <a:t>enhancements</a:t>
            </a:r>
            <a:r>
              <a:rPr lang="it-IT" sz="2400" dirty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/>
              <a:t>Solar Wind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 err="1"/>
              <a:t>Cosmic</a:t>
            </a:r>
            <a:r>
              <a:rPr lang="it-IT" sz="2400" dirty="0"/>
              <a:t> </a:t>
            </a:r>
            <a:r>
              <a:rPr lang="it-IT" sz="2400" dirty="0" err="1"/>
              <a:t>rays</a:t>
            </a:r>
            <a:endParaRPr lang="it-IT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 err="1"/>
              <a:t>Reconnection</a:t>
            </a:r>
            <a:r>
              <a:rPr lang="it-IT" sz="2400" dirty="0"/>
              <a:t>, plasma </a:t>
            </a:r>
            <a:r>
              <a:rPr lang="it-IT" sz="2400" dirty="0" err="1"/>
              <a:t>fluctuations</a:t>
            </a:r>
            <a:endParaRPr lang="it-IT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 err="1"/>
              <a:t>Sun</a:t>
            </a:r>
            <a:r>
              <a:rPr lang="it-IT" sz="2400" dirty="0"/>
              <a:t>-grazing </a:t>
            </a:r>
            <a:r>
              <a:rPr lang="it-IT" sz="2400" dirty="0" err="1"/>
              <a:t>comets</a:t>
            </a:r>
            <a:endParaRPr lang="it-IT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 err="1"/>
              <a:t>Helium</a:t>
            </a:r>
            <a:r>
              <a:rPr lang="it-IT" sz="2400" dirty="0"/>
              <a:t> </a:t>
            </a:r>
            <a:r>
              <a:rPr lang="it-IT" sz="2400" dirty="0" err="1"/>
              <a:t>measurements</a:t>
            </a:r>
            <a:endParaRPr lang="it-IT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197611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855843C-240A-704F-85FF-2A3D1B3588D6}"/>
              </a:ext>
            </a:extLst>
          </p:cNvPr>
          <p:cNvSpPr txBox="1"/>
          <p:nvPr/>
        </p:nvSpPr>
        <p:spPr>
          <a:xfrm>
            <a:off x="4610657" y="277091"/>
            <a:ext cx="57338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/>
              <a:t>FUTURE SCHEDULE (</a:t>
            </a:r>
            <a:r>
              <a:rPr lang="it-IT" sz="2800" dirty="0" err="1"/>
              <a:t>Launch</a:t>
            </a:r>
            <a:r>
              <a:rPr lang="it-IT" sz="2800" dirty="0"/>
              <a:t> </a:t>
            </a:r>
            <a:r>
              <a:rPr lang="it-IT" sz="2800" dirty="0" err="1"/>
              <a:t>Feb</a:t>
            </a:r>
            <a:r>
              <a:rPr lang="it-IT" sz="2800" dirty="0"/>
              <a:t> 2020)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A4C1505-F713-A642-9DAE-F8E277C9C65D}"/>
              </a:ext>
            </a:extLst>
          </p:cNvPr>
          <p:cNvSpPr txBox="1"/>
          <p:nvPr/>
        </p:nvSpPr>
        <p:spPr>
          <a:xfrm>
            <a:off x="1104306" y="1194345"/>
            <a:ext cx="10171695" cy="41242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dirty="0"/>
              <a:t>2-4 </a:t>
            </a:r>
            <a:r>
              <a:rPr lang="it-IT" sz="2400" dirty="0" err="1"/>
              <a:t>Dec</a:t>
            </a:r>
            <a:r>
              <a:rPr lang="it-IT" sz="2400" dirty="0"/>
              <a:t> 19		Info </a:t>
            </a:r>
            <a:r>
              <a:rPr lang="it-IT" sz="2400" dirty="0" err="1"/>
              <a:t>Day</a:t>
            </a:r>
            <a:r>
              <a:rPr lang="it-IT" sz="2400" dirty="0"/>
              <a:t> + Multi-</a:t>
            </a:r>
            <a:r>
              <a:rPr lang="it-IT" sz="2400" dirty="0" err="1"/>
              <a:t>spacecraft</a:t>
            </a:r>
            <a:r>
              <a:rPr lang="it-IT" sz="2400" dirty="0"/>
              <a:t> </a:t>
            </a:r>
            <a:r>
              <a:rPr lang="it-IT" sz="2400" dirty="0" err="1"/>
              <a:t>investigations</a:t>
            </a:r>
            <a:r>
              <a:rPr lang="it-IT" sz="2400" dirty="0"/>
              <a:t> of the </a:t>
            </a:r>
            <a:br>
              <a:rPr lang="it-IT" sz="2400" dirty="0"/>
            </a:br>
            <a:r>
              <a:rPr lang="it-IT" sz="2400" dirty="0"/>
              <a:t>				</a:t>
            </a:r>
            <a:r>
              <a:rPr lang="it-IT" sz="2400" dirty="0" err="1"/>
              <a:t>inner</a:t>
            </a:r>
            <a:r>
              <a:rPr lang="it-IT" sz="2400" dirty="0"/>
              <a:t> </a:t>
            </a:r>
            <a:r>
              <a:rPr lang="it-IT" sz="2400" dirty="0" err="1"/>
              <a:t>heliosphere</a:t>
            </a:r>
            <a:r>
              <a:rPr lang="it-IT" sz="2400" dirty="0"/>
              <a:t>: </a:t>
            </a:r>
            <a:r>
              <a:rPr lang="it-IT" sz="2400" dirty="0" err="1"/>
              <a:t>Italian</a:t>
            </a:r>
            <a:r>
              <a:rPr lang="it-IT" sz="2400" dirty="0"/>
              <a:t> </a:t>
            </a:r>
            <a:r>
              <a:rPr lang="it-IT" sz="2400" dirty="0" err="1"/>
              <a:t>opportunities</a:t>
            </a:r>
            <a:r>
              <a:rPr lang="it-IT" sz="2400"/>
              <a:t>, ASI, Roma</a:t>
            </a:r>
            <a:endParaRPr lang="it-IT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dirty="0" err="1"/>
              <a:t>Dec</a:t>
            </a:r>
            <a:r>
              <a:rPr lang="it-IT" sz="2400" dirty="0"/>
              <a:t> 19		SVT2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dirty="0"/>
              <a:t>21-23 </a:t>
            </a:r>
            <a:r>
              <a:rPr lang="it-IT" sz="2400" dirty="0" err="1"/>
              <a:t>Jan</a:t>
            </a:r>
            <a:r>
              <a:rPr lang="it-IT" sz="2400" dirty="0"/>
              <a:t> 20	SOWG#15	CP LTP-2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dirty="0"/>
              <a:t>2-3 </a:t>
            </a:r>
            <a:r>
              <a:rPr lang="it-IT" sz="2400" dirty="0" err="1"/>
              <a:t>Feb</a:t>
            </a:r>
            <a:r>
              <a:rPr lang="it-IT" sz="2400" dirty="0"/>
              <a:t> 20		SWT#26	CP MLP-3 </a:t>
            </a:r>
            <a:r>
              <a:rPr lang="it-IT" sz="2400" dirty="0" err="1"/>
              <a:t>Jan-Jun</a:t>
            </a:r>
            <a:r>
              <a:rPr lang="it-IT" sz="2400" dirty="0"/>
              <a:t> 21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b="1" dirty="0"/>
              <a:t>5 </a:t>
            </a:r>
            <a:r>
              <a:rPr lang="it-IT" sz="2400" b="1" dirty="0" err="1"/>
              <a:t>Feb</a:t>
            </a:r>
            <a:r>
              <a:rPr lang="it-IT" sz="2400" b="1" dirty="0"/>
              <a:t> 20		</a:t>
            </a:r>
            <a:r>
              <a:rPr lang="it-IT" sz="2400" b="1" dirty="0" err="1"/>
              <a:t>Launch</a:t>
            </a:r>
            <a:endParaRPr lang="it-IT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dirty="0" err="1"/>
              <a:t>Feb-May</a:t>
            </a:r>
            <a:r>
              <a:rPr lang="it-IT" sz="2400" dirty="0"/>
              <a:t> 20		</a:t>
            </a:r>
            <a:r>
              <a:rPr lang="it-IT" sz="2400" dirty="0" err="1"/>
              <a:t>Commissioning</a:t>
            </a:r>
            <a:r>
              <a:rPr lang="it-IT" sz="2400" dirty="0"/>
              <a:t> </a:t>
            </a:r>
            <a:r>
              <a:rPr lang="it-IT" sz="2400" dirty="0" err="1"/>
              <a:t>Phase</a:t>
            </a:r>
            <a:r>
              <a:rPr lang="it-IT" sz="2400" dirty="0"/>
              <a:t>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dirty="0" err="1"/>
              <a:t>Jun</a:t>
            </a:r>
            <a:r>
              <a:rPr lang="it-IT" sz="2400" dirty="0"/>
              <a:t> 20		First STP for Start CP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dirty="0"/>
              <a:t>25 </a:t>
            </a:r>
            <a:r>
              <a:rPr lang="it-IT" sz="2400" dirty="0" err="1"/>
              <a:t>Jun</a:t>
            </a:r>
            <a:r>
              <a:rPr lang="it-IT" sz="2400" dirty="0"/>
              <a:t> 20		</a:t>
            </a:r>
            <a:r>
              <a:rPr lang="it-IT" sz="2400" dirty="0" err="1"/>
              <a:t>Mission</a:t>
            </a:r>
            <a:r>
              <a:rPr lang="it-IT" sz="2400" dirty="0"/>
              <a:t> </a:t>
            </a:r>
            <a:r>
              <a:rPr lang="it-IT" sz="2400" dirty="0" err="1"/>
              <a:t>Commissioning</a:t>
            </a:r>
            <a:r>
              <a:rPr lang="it-IT" sz="2400" dirty="0"/>
              <a:t> </a:t>
            </a:r>
            <a:r>
              <a:rPr lang="it-IT" sz="2400" dirty="0" err="1"/>
              <a:t>Results</a:t>
            </a:r>
            <a:r>
              <a:rPr lang="it-IT" sz="2400" dirty="0"/>
              <a:t> </a:t>
            </a:r>
            <a:r>
              <a:rPr lang="it-IT" sz="2400" dirty="0" err="1"/>
              <a:t>Review</a:t>
            </a:r>
            <a:endParaRPr lang="it-IT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b="1" dirty="0" err="1"/>
              <a:t>Oct</a:t>
            </a:r>
            <a:r>
              <a:rPr lang="it-IT" sz="2400" b="1" dirty="0"/>
              <a:t>/</a:t>
            </a:r>
            <a:r>
              <a:rPr lang="it-IT" sz="2400" b="1" dirty="0" err="1"/>
              <a:t>Nov</a:t>
            </a:r>
            <a:r>
              <a:rPr lang="it-IT" sz="2400" b="1" dirty="0"/>
              <a:t> 20		8</a:t>
            </a:r>
            <a:r>
              <a:rPr lang="it-IT" sz="2800" b="1" dirty="0"/>
              <a:t>th</a:t>
            </a:r>
            <a:r>
              <a:rPr lang="it-IT" sz="2400" b="1" dirty="0"/>
              <a:t> Metis Workshop (Catania???)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523313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595</TotalTime>
  <Words>577</Words>
  <Application>Microsoft Macintosh PowerPoint</Application>
  <PresentationFormat>Widescreen</PresentationFormat>
  <Paragraphs>94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Metis Data Level</vt:lpstr>
      <vt:lpstr>PowerPoint Presentation</vt:lpstr>
      <vt:lpstr>Summary of 7th Metis workshop</vt:lpstr>
      <vt:lpstr>Summary of 7th Metis workshop</vt:lpstr>
      <vt:lpstr>Summary of 7th Metis workshop</vt:lpstr>
      <vt:lpstr>Topical Teams / Working Groups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Summary of 7th Metis workshop</dc:title>
  <dc:creator>Marco Romoli</dc:creator>
  <cp:lastModifiedBy>Marco Romoli</cp:lastModifiedBy>
  <cp:revision>16</cp:revision>
  <dcterms:created xsi:type="dcterms:W3CDTF">2019-11-13T00:07:35Z</dcterms:created>
  <dcterms:modified xsi:type="dcterms:W3CDTF">2019-11-13T11:15:59Z</dcterms:modified>
</cp:coreProperties>
</file>