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emf" ContentType="image/x-emf"/>
  <Default Extension="rels" ContentType="application/vnd.openxmlformats-package.relationships+xml"/>
  <Default Extension="wdp" ContentType="image/vnd.ms-photo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37" r:id="rId1"/>
  </p:sldMasterIdLst>
  <p:notesMasterIdLst>
    <p:notesMasterId r:id="rId14"/>
  </p:notesMasterIdLst>
  <p:sldIdLst>
    <p:sldId id="256" r:id="rId2"/>
    <p:sldId id="262" r:id="rId3"/>
    <p:sldId id="261" r:id="rId4"/>
    <p:sldId id="259" r:id="rId5"/>
    <p:sldId id="260" r:id="rId6"/>
    <p:sldId id="258" r:id="rId7"/>
    <p:sldId id="268" r:id="rId8"/>
    <p:sldId id="265" r:id="rId9"/>
    <p:sldId id="266" r:id="rId10"/>
    <p:sldId id="264" r:id="rId11"/>
    <p:sldId id="267" r:id="rId12"/>
    <p:sldId id="269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7"/>
    <p:restoredTop sz="94617"/>
  </p:normalViewPr>
  <p:slideViewPr>
    <p:cSldViewPr snapToGrid="0" snapToObjects="1">
      <p:cViewPr>
        <p:scale>
          <a:sx n="51" d="100"/>
          <a:sy n="51" d="100"/>
        </p:scale>
        <p:origin x="680" y="9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notesMaster" Target="notesMasters/notesMaster1.xml"/><Relationship Id="rId15" Type="http://schemas.openxmlformats.org/officeDocument/2006/relationships/presProps" Target="presProps.xml"/><Relationship Id="rId16" Type="http://schemas.openxmlformats.org/officeDocument/2006/relationships/viewProps" Target="viewProps.xml"/><Relationship Id="rId17" Type="http://schemas.openxmlformats.org/officeDocument/2006/relationships/theme" Target="theme/theme1.xml"/><Relationship Id="rId1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7980EF-935D-3A4F-8F33-AA1E1A1E4DBF}" type="datetimeFigureOut">
              <a:rPr lang="en-US" smtClean="0"/>
              <a:t>11/11/19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46EBF2-47DA-AF49-A439-9AF6D2C8DE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1727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46EBF2-47DA-AF49-A439-9AF6D2C8DEE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2323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by tracking brighter features (such as the CME front and core) in visible light</a:t>
            </a:r>
            <a:r>
              <a:rPr lang="zh-CN" altLang="en-US" sz="1200" dirty="0" smtClean="0"/>
              <a:t> </a:t>
            </a:r>
            <a:r>
              <a:rPr lang="en-US" altLang="zh-CN" sz="1200" dirty="0" smtClean="0"/>
              <a:t>(VL)</a:t>
            </a:r>
            <a:r>
              <a:rPr lang="en-US" sz="1200" dirty="0" smtClean="0"/>
              <a:t> </a:t>
            </a:r>
            <a:r>
              <a:rPr lang="en-US" sz="1200" dirty="0" err="1" smtClean="0"/>
              <a:t>coronagraphic</a:t>
            </a:r>
            <a:r>
              <a:rPr lang="en-US" sz="1200" dirty="0" smtClean="0"/>
              <a:t> images and by deriving unidimensional profiles of the CME speed as a function of altitude or time.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CMEs are usually characterized by the presence of significant density </a:t>
            </a:r>
            <a:r>
              <a:rPr lang="en-US" sz="1200" dirty="0" err="1" smtClean="0"/>
              <a:t>inhomogeneities</a:t>
            </a:r>
            <a:r>
              <a:rPr lang="en-US" sz="1200" dirty="0" smtClean="0"/>
              <a:t> propagating outward with different radial and tangential speeds, resulting in a complex evolution eventually resulting in the Interplanetary CME.</a:t>
            </a:r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A great advantage in the interpretation of white-light coronagraph images is the fact that the major part of their brightness signal is produced by Thomson scattering, which depends linearly on the density N e of the scattering free electrons.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A378DC-4E2F-214C-A289-542E5118F5E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6148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followed by spontaneous emission.</a:t>
            </a:r>
            <a:r>
              <a:rPr lang="zh-CN" altLang="en-US" dirty="0" smtClean="0"/>
              <a:t> </a:t>
            </a:r>
            <a:r>
              <a:rPr lang="en-US" dirty="0" smtClean="0"/>
              <a:t>A is the element abundance relative to hydrogen</a:t>
            </a:r>
          </a:p>
          <a:p>
            <a:r>
              <a:rPr lang="en-US" dirty="0" smtClean="0"/>
              <a:t>the resonant scattering of the disk radiation by coronal ions/atoms,</a:t>
            </a:r>
          </a:p>
          <a:p>
            <a:r>
              <a:rPr lang="en-US" dirty="0" smtClean="0"/>
              <a:t>the collisional component is the excitation of a coronal ion/atom by collision with a free electron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and p((j))d(o f is the probability that a photon traveling along n would have been in </a:t>
            </a:r>
            <a:r>
              <a:rPr lang="en-US" dirty="0" err="1" smtClean="0"/>
              <a:t>dœ</a:t>
            </a:r>
            <a:r>
              <a:rPr lang="en-US" dirty="0" smtClean="0"/>
              <a:t>‘ before </a:t>
            </a:r>
            <a:r>
              <a:rPr lang="en-US" dirty="0" smtClean="0"/>
              <a:t>scattering</a:t>
            </a:r>
            <a:r>
              <a:rPr lang="en-US" altLang="zh-CN" dirty="0" smtClean="0"/>
              <a:t>, </a:t>
            </a:r>
            <a:r>
              <a:rPr lang="en-US" altLang="zh-CN" dirty="0" smtClean="0"/>
              <a:t>the intensity line profile of the </a:t>
            </a:r>
            <a:r>
              <a:rPr lang="en-US" altLang="zh-CN" dirty="0" err="1" smtClean="0"/>
              <a:t>chromospheric</a:t>
            </a:r>
            <a:r>
              <a:rPr lang="en-US" altLang="zh-CN" dirty="0" smtClean="0"/>
              <a:t> radiation,</a:t>
            </a:r>
            <a:r>
              <a:rPr lang="zh-CN" altLang="en-US" dirty="0" smtClean="0"/>
              <a:t> </a:t>
            </a:r>
            <a:r>
              <a:rPr lang="en-US" altLang="zh-CN" dirty="0" smtClean="0"/>
              <a:t>the normalized coronal absorption profile</a:t>
            </a: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A378DC-4E2F-214C-A289-542E5118F5E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4917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46EBF2-47DA-AF49-A439-9AF6D2C8DEE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4953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absorption profile was assumed to be Gaussian with a 1</a:t>
            </a:r>
            <a:r>
              <a:rPr lang="en-US" altLang="zh-CN" dirty="0" smtClean="0"/>
              <a:t>/</a:t>
            </a:r>
            <a:r>
              <a:rPr lang="en-US" dirty="0" smtClean="0"/>
              <a:t>e line width equal to the average Lyα line width measured by </a:t>
            </a:r>
            <a:r>
              <a:rPr lang="en-US" dirty="0" smtClean="0"/>
              <a:t>UVCS</a:t>
            </a:r>
          </a:p>
          <a:p>
            <a:r>
              <a:rPr lang="en-US" dirty="0" smtClean="0"/>
              <a:t>we obtain the 2D radial speed map of the CME with a simple assumption that the radial speed of the CME increases linearly along the radial orientation, due to the low cadence of the LASCO WL images.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46EBF2-47DA-AF49-A439-9AF6D2C8DEE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7924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46EBF2-47DA-AF49-A439-9AF6D2C8DEE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7698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4" Type="http://schemas.openxmlformats.org/officeDocument/2006/relationships/image" Target="../media/image3.png"/><Relationship Id="rId5" Type="http://schemas.microsoft.com/office/2007/relationships/hdphoto" Target="../media/hdphoto1.wdp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4" Type="http://schemas.openxmlformats.org/officeDocument/2006/relationships/image" Target="../media/image3.png"/><Relationship Id="rId5" Type="http://schemas.microsoft.com/office/2007/relationships/hdphoto" Target="../media/hdphoto1.wdp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4" Type="http://schemas.openxmlformats.org/officeDocument/2006/relationships/image" Target="../media/image2.png"/><Relationship Id="rId5" Type="http://schemas.microsoft.com/office/2007/relationships/hdphoto" Target="../media/hdphoto1.wdp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4" Type="http://schemas.openxmlformats.org/officeDocument/2006/relationships/image" Target="../media/image2.png"/><Relationship Id="rId5" Type="http://schemas.microsoft.com/office/2007/relationships/hdphoto" Target="../media/hdphoto1.wdp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11/12/19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7th Metis workshop,  Padova (Italy)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/>
  </p:cSld>
  <p:clrMapOvr>
    <a:masterClrMapping/>
  </p:clrMapOvr>
  <p:transition spd="slow">
    <p:wipe/>
  </p:transition>
  <p:extLst mod="1"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11/12/19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7th Metis workshop,  Padova (Italy)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/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11/12/19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7th Metis workshop,  Padova (Italy)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/>
  </p:cSld>
  <p:clrMapOvr>
    <a:masterClrMapping/>
  </p:clrMapOvr>
  <p:transition spd="slow">
    <p:wipe/>
  </p:transition>
  <p:extLst mod="1"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11/12/19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7th Metis workshop,  Padova (Italy)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/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r>
              <a:rPr lang="it-IT" smtClean="0"/>
              <a:t>11/12/19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r>
              <a:rPr lang="en-US" smtClean="0"/>
              <a:t>7th Metis workshop,  Padova (Italy)</a:t>
            </a: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/>
  </p:cSld>
  <p:clrMapOvr>
    <a:masterClrMapping/>
  </p:clrMapOvr>
  <p:transition spd="slow">
    <p:wipe/>
  </p:transition>
  <p:extLst mod="1"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11/12/19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7th Metis workshop,  Padova (Italy)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/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11/12/19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7th Metis workshop,  Padova (Italy)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/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11/12/19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7th Metis workshop,  Padova (Italy)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/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11/12/19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7th Metis workshop,  Padova (Italy)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/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11/12/19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7th Metis workshop,  Padova (Italy)</a:t>
            </a:r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/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11/12/19</a:t>
            </a:r>
            <a:endParaRPr lang="en-US" dirty="0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/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2.png"/><Relationship Id="rId14" Type="http://schemas.microsoft.com/office/2007/relationships/hdphoto" Target="../media/hdphoto1.wdp"/><Relationship Id="rId15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r>
              <a:rPr lang="it-IT" smtClean="0"/>
              <a:t>11/12/19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7th Metis workshop,  Padova (Italy)</a:t>
            </a:r>
            <a:endParaRPr lang="en-US" dirty="0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0025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8" r:id="rId1"/>
    <p:sldLayoutId id="2147483839" r:id="rId2"/>
    <p:sldLayoutId id="2147483840" r:id="rId3"/>
    <p:sldLayoutId id="2147483841" r:id="rId4"/>
    <p:sldLayoutId id="2147483842" r:id="rId5"/>
    <p:sldLayoutId id="2147483843" r:id="rId6"/>
    <p:sldLayoutId id="2147483844" r:id="rId7"/>
    <p:sldLayoutId id="2147483845" r:id="rId8"/>
    <p:sldLayoutId id="2147483846" r:id="rId9"/>
    <p:sldLayoutId id="2147483847" r:id="rId10"/>
    <p:sldLayoutId id="2147483848" r:id="rId11"/>
  </p:sldLayoutIdLst>
  <p:transition spd="slow">
    <p:wipe/>
  </p:transition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emf"/><Relationship Id="rId3" Type="http://schemas.openxmlformats.org/officeDocument/2006/relationships/image" Target="../media/image33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4" Type="http://schemas.openxmlformats.org/officeDocument/2006/relationships/image" Target="../media/image8.tiff"/><Relationship Id="rId5" Type="http://schemas.openxmlformats.org/officeDocument/2006/relationships/image" Target="../media/image9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7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4" Type="http://schemas.openxmlformats.org/officeDocument/2006/relationships/image" Target="../media/image21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4" Type="http://schemas.openxmlformats.org/officeDocument/2006/relationships/image" Target="../media/image23.emf"/><Relationship Id="rId5" Type="http://schemas.openxmlformats.org/officeDocument/2006/relationships/image" Target="../media/image24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image" Target="../media/image20.emf"/><Relationship Id="rId7" Type="http://schemas.openxmlformats.org/officeDocument/2006/relationships/image" Target="../media/image25.emf"/><Relationship Id="rId8" Type="http://schemas.openxmlformats.org/officeDocument/2006/relationships/image" Target="../media/image26.emf"/><Relationship Id="rId9" Type="http://schemas.openxmlformats.org/officeDocument/2006/relationships/image" Target="../media/image27.png"/><Relationship Id="rId10" Type="http://schemas.openxmlformats.org/officeDocument/2006/relationships/image" Target="../media/image28.png"/><Relationship Id="rId11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emf"/><Relationship Id="rId3" Type="http://schemas.openxmlformats.org/officeDocument/2006/relationships/image" Target="../media/image24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838279"/>
            <a:ext cx="9966960" cy="2550841"/>
          </a:xfrm>
        </p:spPr>
        <p:txBody>
          <a:bodyPr/>
          <a:lstStyle/>
          <a:p>
            <a:pPr algn="ctr"/>
            <a:r>
              <a:rPr lang="en-US" sz="6000" dirty="0"/>
              <a:t>Study of a Coronal Mass Ejection with UV and WL </a:t>
            </a:r>
            <a:r>
              <a:rPr lang="en-US" sz="6000" dirty="0" smtClean="0"/>
              <a:t>coronagraphs </a:t>
            </a:r>
            <a:br>
              <a:rPr lang="en-US" sz="6000" dirty="0" smtClean="0"/>
            </a:br>
            <a:endParaRPr lang="en-US" sz="6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07692" y="3647836"/>
            <a:ext cx="7891272" cy="1069848"/>
          </a:xfrm>
        </p:spPr>
        <p:txBody>
          <a:bodyPr>
            <a:noAutofit/>
          </a:bodyPr>
          <a:lstStyle/>
          <a:p>
            <a:pPr algn="ctr"/>
            <a:r>
              <a:rPr lang="en-US" altLang="zh-CN" sz="2800" dirty="0" err="1" smtClean="0"/>
              <a:t>Beili</a:t>
            </a:r>
            <a:r>
              <a:rPr lang="zh-CN" altLang="en-US" sz="2800" dirty="0" smtClean="0"/>
              <a:t> </a:t>
            </a:r>
            <a:r>
              <a:rPr lang="en-US" altLang="zh-CN" sz="2800" dirty="0" smtClean="0"/>
              <a:t>Ying</a:t>
            </a:r>
            <a:r>
              <a:rPr lang="zh-CN" altLang="en-US" sz="2800" dirty="0" smtClean="0"/>
              <a:t>（应蓓丽）</a:t>
            </a:r>
            <a:endParaRPr lang="en-US" altLang="zh-CN" sz="2800" dirty="0" smtClean="0"/>
          </a:p>
          <a:p>
            <a:pPr algn="ctr"/>
            <a:endParaRPr lang="en-US" altLang="zh-CN" sz="2800" dirty="0" smtClean="0"/>
          </a:p>
          <a:p>
            <a:pPr algn="ctr"/>
            <a:r>
              <a:rPr lang="en-US" altLang="zh-CN" sz="2000" dirty="0" smtClean="0"/>
              <a:t>Purple</a:t>
            </a:r>
            <a:r>
              <a:rPr lang="zh-CN" altLang="en-US" sz="2000" dirty="0" smtClean="0"/>
              <a:t> </a:t>
            </a:r>
            <a:r>
              <a:rPr lang="en-US" altLang="zh-CN" sz="2000" dirty="0" smtClean="0"/>
              <a:t>Mountain</a:t>
            </a:r>
            <a:r>
              <a:rPr lang="zh-CN" altLang="en-US" sz="2000" dirty="0" smtClean="0"/>
              <a:t> </a:t>
            </a:r>
            <a:r>
              <a:rPr lang="en-US" altLang="zh-CN" sz="2000" dirty="0" smtClean="0"/>
              <a:t>Observatory,</a:t>
            </a:r>
            <a:r>
              <a:rPr lang="zh-CN" altLang="en-US" sz="2000" dirty="0" smtClean="0"/>
              <a:t> </a:t>
            </a:r>
            <a:r>
              <a:rPr lang="en-US" altLang="zh-CN" sz="2000" dirty="0" smtClean="0"/>
              <a:t>CAS</a:t>
            </a:r>
          </a:p>
          <a:p>
            <a:pPr algn="ctr"/>
            <a:r>
              <a:rPr lang="en-US" altLang="zh-CN" sz="2000" dirty="0" smtClean="0"/>
              <a:t>Co-authors:</a:t>
            </a:r>
            <a:r>
              <a:rPr lang="zh-CN" altLang="en-US" sz="2000" dirty="0" smtClean="0"/>
              <a:t>  </a:t>
            </a:r>
            <a:r>
              <a:rPr lang="en-US" altLang="zh-CN" sz="2000" dirty="0" smtClean="0"/>
              <a:t>A.</a:t>
            </a:r>
            <a:r>
              <a:rPr lang="zh-CN" altLang="en-US" sz="2000" dirty="0" smtClean="0"/>
              <a:t> </a:t>
            </a:r>
            <a:r>
              <a:rPr lang="en-US" altLang="zh-CN" sz="2000" dirty="0" err="1" smtClean="0"/>
              <a:t>Bemporad</a:t>
            </a:r>
            <a:r>
              <a:rPr lang="en-US" altLang="zh-CN" sz="2000" dirty="0" smtClean="0"/>
              <a:t>,</a:t>
            </a:r>
            <a:r>
              <a:rPr lang="zh-CN" altLang="en-US" sz="2000" dirty="0" smtClean="0"/>
              <a:t> </a:t>
            </a:r>
            <a:r>
              <a:rPr lang="en-US" altLang="zh-CN" sz="2000" dirty="0" smtClean="0"/>
              <a:t>L.</a:t>
            </a:r>
            <a:r>
              <a:rPr lang="zh-CN" altLang="en-US" sz="2000" dirty="0" smtClean="0"/>
              <a:t> </a:t>
            </a:r>
            <a:r>
              <a:rPr lang="en-US" altLang="zh-CN" sz="2000" dirty="0" smtClean="0"/>
              <a:t>Feng</a:t>
            </a:r>
          </a:p>
          <a:p>
            <a:pPr algn="ctr"/>
            <a:endParaRPr lang="en-US" altLang="zh-CN" sz="20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486" y="4097289"/>
            <a:ext cx="1839539" cy="1129796"/>
          </a:xfrm>
          <a:prstGeom prst="rect">
            <a:avLst/>
          </a:prstGeom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11/12/19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7th Metis workshop,  Padova (Italy)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</a:t>
            </a:fld>
            <a:endParaRPr lang="en-US" dirty="0"/>
          </a:p>
        </p:txBody>
      </p:sp>
      <p:pic>
        <p:nvPicPr>
          <p:cNvPr id="5" name="图片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2873" y="3864147"/>
            <a:ext cx="1753935" cy="1596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02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2335099" y="1414473"/>
            <a:ext cx="7403304" cy="267450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921" y="3989448"/>
            <a:ext cx="7187660" cy="239588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9400559" y="5187392"/>
            <a:ext cx="20361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 smtClean="0"/>
              <a:t>Ying</a:t>
            </a:r>
            <a:r>
              <a:rPr lang="zh-CN" altLang="en-US" dirty="0" smtClean="0"/>
              <a:t> </a:t>
            </a:r>
            <a:r>
              <a:rPr lang="en-US" altLang="zh-CN" dirty="0" smtClean="0"/>
              <a:t>et</a:t>
            </a:r>
            <a:r>
              <a:rPr lang="zh-CN" altLang="en-US" dirty="0" smtClean="0"/>
              <a:t> </a:t>
            </a:r>
            <a:r>
              <a:rPr lang="en-US" altLang="zh-CN" dirty="0" smtClean="0"/>
              <a:t>al.</a:t>
            </a:r>
            <a:r>
              <a:rPr lang="zh-CN" altLang="en-US" dirty="0" smtClean="0"/>
              <a:t> </a:t>
            </a:r>
            <a:r>
              <a:rPr lang="en-US" altLang="zh-CN" dirty="0" smtClean="0"/>
              <a:t>2019</a:t>
            </a:r>
            <a:r>
              <a:rPr lang="zh-CN" altLang="en-US" dirty="0" smtClean="0"/>
              <a:t> </a:t>
            </a:r>
            <a:r>
              <a:rPr lang="en-US" altLang="zh-CN" dirty="0" err="1" smtClean="0"/>
              <a:t>ApJ</a:t>
            </a:r>
            <a:r>
              <a:rPr lang="en-US" altLang="zh-CN" dirty="0"/>
              <a:t>,</a:t>
            </a:r>
            <a:r>
              <a:rPr lang="zh-CN" altLang="en-US" dirty="0" smtClean="0"/>
              <a:t> </a:t>
            </a:r>
            <a:r>
              <a:rPr lang="en-US" altLang="zh-CN" dirty="0" smtClean="0"/>
              <a:t>880,</a:t>
            </a:r>
            <a:r>
              <a:rPr lang="zh-CN" altLang="en-US" dirty="0" smtClean="0"/>
              <a:t> </a:t>
            </a:r>
            <a:r>
              <a:rPr lang="en-US" altLang="zh-CN" dirty="0" smtClean="0"/>
              <a:t>41</a:t>
            </a:r>
            <a:endParaRPr lang="en-US" dirty="0"/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1956703" y="117321"/>
            <a:ext cx="8346071" cy="1609344"/>
          </a:xfrm>
        </p:spPr>
        <p:txBody>
          <a:bodyPr>
            <a:normAutofit/>
          </a:bodyPr>
          <a:lstStyle/>
          <a:p>
            <a:pPr algn="ctr"/>
            <a:r>
              <a:rPr lang="en-US" sz="3200" dirty="0"/>
              <a:t>Determination of 2D Speed Distribution </a:t>
            </a:r>
            <a:r>
              <a:rPr lang="en-US" altLang="zh-CN" sz="3200" dirty="0" smtClean="0"/>
              <a:t>of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the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CME</a:t>
            </a:r>
            <a:r>
              <a:rPr lang="zh-CN" altLang="en-US" sz="3200" dirty="0" smtClean="0"/>
              <a:t> </a:t>
            </a:r>
            <a:r>
              <a:rPr lang="en-US" sz="3200" dirty="0" smtClean="0"/>
              <a:t>with </a:t>
            </a:r>
            <a:r>
              <a:rPr lang="en-US" sz="3200" dirty="0"/>
              <a:t>Cross-correlation Analysis</a:t>
            </a:r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11/12/19</a:t>
            </a:r>
            <a:endParaRPr lang="en-US" dirty="0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1"/>
          </p:nvPr>
        </p:nvSpPr>
        <p:spPr>
          <a:xfrm>
            <a:off x="636760" y="6329060"/>
            <a:ext cx="6327648" cy="365125"/>
          </a:xfrm>
        </p:spPr>
        <p:txBody>
          <a:bodyPr/>
          <a:lstStyle/>
          <a:p>
            <a:r>
              <a:rPr lang="en-US" smtClean="0"/>
              <a:t>7th Metis workshop,  </a:t>
            </a:r>
            <a:r>
              <a:rPr lang="en-US" dirty="0" err="1" smtClean="0"/>
              <a:t>Padova</a:t>
            </a:r>
            <a:r>
              <a:rPr lang="en-US" dirty="0" smtClean="0"/>
              <a:t> (Italy)</a:t>
            </a:r>
            <a:endParaRPr lang="en-US" dirty="0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7825560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1859" y="-181795"/>
            <a:ext cx="10058400" cy="1609344"/>
          </a:xfrm>
        </p:spPr>
        <p:txBody>
          <a:bodyPr>
            <a:normAutofit/>
          </a:bodyPr>
          <a:lstStyle/>
          <a:p>
            <a:r>
              <a:rPr lang="en-US" altLang="zh-CN" sz="4800" dirty="0" smtClean="0"/>
              <a:t>Conclusions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9485" y="976393"/>
            <a:ext cx="11882033" cy="5486400"/>
          </a:xfrm>
        </p:spPr>
        <p:txBody>
          <a:bodyPr>
            <a:noAutofit/>
          </a:bodyPr>
          <a:lstStyle/>
          <a:p>
            <a:pPr algn="just">
              <a:buFont typeface="Wingdings" charset="2"/>
              <a:buChar char="v"/>
            </a:pPr>
            <a:r>
              <a:rPr lang="en-US" sz="2200" dirty="0"/>
              <a:t>In this work we studied a fast CME with the combination of WL images acquired by SOHO/LASCO coronagraphs, and intensities measured by SOHO/UVCS at 2.45 </a:t>
            </a:r>
            <a:r>
              <a:rPr lang="en-US" sz="2200" dirty="0" err="1" smtClean="0"/>
              <a:t>R</a:t>
            </a:r>
            <a:r>
              <a:rPr lang="en-US" altLang="zh-CN" sz="2200" dirty="0" err="1" smtClean="0"/>
              <a:t>sun</a:t>
            </a:r>
            <a:r>
              <a:rPr lang="zh-CN" altLang="en-US" sz="2200" dirty="0" smtClean="0"/>
              <a:t> </a:t>
            </a:r>
            <a:r>
              <a:rPr lang="en-US" sz="2200" dirty="0" smtClean="0"/>
              <a:t>both </a:t>
            </a:r>
            <a:r>
              <a:rPr lang="en-US" sz="2200" dirty="0"/>
              <a:t>in </a:t>
            </a:r>
            <a:r>
              <a:rPr lang="en-US" sz="2200" dirty="0" smtClean="0"/>
              <a:t>the</a:t>
            </a:r>
            <a:r>
              <a:rPr lang="zh-CN" altLang="en-US" sz="2200" dirty="0" smtClean="0"/>
              <a:t> </a:t>
            </a:r>
            <a:r>
              <a:rPr lang="en-US" altLang="zh-CN" sz="2200" dirty="0" smtClean="0"/>
              <a:t>UV</a:t>
            </a:r>
            <a:r>
              <a:rPr lang="en-US" sz="2200" dirty="0" smtClean="0"/>
              <a:t> and </a:t>
            </a:r>
            <a:r>
              <a:rPr lang="en-US" sz="2200" dirty="0"/>
              <a:t>WL channels. </a:t>
            </a:r>
            <a:r>
              <a:rPr lang="en-US" sz="2200" dirty="0" smtClean="0"/>
              <a:t>Data </a:t>
            </a:r>
            <a:r>
              <a:rPr lang="en-US" sz="2200" dirty="0"/>
              <a:t>from </a:t>
            </a:r>
            <a:r>
              <a:rPr lang="en-US" sz="2200" dirty="0">
                <a:solidFill>
                  <a:srgbClr val="FF0000"/>
                </a:solidFill>
              </a:rPr>
              <a:t>UVCS WL channel </a:t>
            </a:r>
            <a:r>
              <a:rPr lang="en-US" sz="2200" dirty="0"/>
              <a:t>have been employed to measure with polarization ratio technique the CME propagation angle. </a:t>
            </a:r>
            <a:endParaRPr lang="en-US" sz="2200" dirty="0" smtClean="0"/>
          </a:p>
          <a:p>
            <a:pPr algn="just">
              <a:buFont typeface="Wingdings" charset="2"/>
              <a:buChar char="v"/>
            </a:pPr>
            <a:r>
              <a:rPr lang="en-US" altLang="zh-CN" sz="2200" dirty="0" smtClean="0">
                <a:solidFill>
                  <a:srgbClr val="FF0000"/>
                </a:solidFill>
              </a:rPr>
              <a:t>The</a:t>
            </a:r>
            <a:r>
              <a:rPr lang="zh-CN" altLang="en-US" sz="2200" dirty="0" smtClean="0">
                <a:solidFill>
                  <a:srgbClr val="FF0000"/>
                </a:solidFill>
              </a:rPr>
              <a:t> </a:t>
            </a:r>
            <a:r>
              <a:rPr lang="en-US" altLang="zh-CN" sz="2200" dirty="0" smtClean="0">
                <a:solidFill>
                  <a:srgbClr val="FF0000"/>
                </a:solidFill>
              </a:rPr>
              <a:t>CME</a:t>
            </a:r>
            <a:r>
              <a:rPr lang="zh-CN" altLang="en-US" sz="2200" dirty="0" smtClean="0">
                <a:solidFill>
                  <a:srgbClr val="FF0000"/>
                </a:solidFill>
              </a:rPr>
              <a:t> </a:t>
            </a:r>
            <a:r>
              <a:rPr lang="en-US" altLang="zh-CN" sz="2200" dirty="0" smtClean="0">
                <a:solidFill>
                  <a:srgbClr val="FF0000"/>
                </a:solidFill>
              </a:rPr>
              <a:t>core</a:t>
            </a:r>
            <a:r>
              <a:rPr lang="zh-CN" altLang="en-US" sz="2200" dirty="0" smtClean="0">
                <a:solidFill>
                  <a:srgbClr val="FF0000"/>
                </a:solidFill>
              </a:rPr>
              <a:t> </a:t>
            </a:r>
            <a:r>
              <a:rPr lang="en-US" altLang="zh-CN" sz="2200" dirty="0" smtClean="0">
                <a:solidFill>
                  <a:srgbClr val="FF0000"/>
                </a:solidFill>
              </a:rPr>
              <a:t>is</a:t>
            </a:r>
            <a:r>
              <a:rPr lang="zh-CN" altLang="en-US" sz="2200" dirty="0" smtClean="0">
                <a:solidFill>
                  <a:srgbClr val="FF0000"/>
                </a:solidFill>
              </a:rPr>
              <a:t> </a:t>
            </a:r>
            <a:r>
              <a:rPr lang="en-US" altLang="zh-CN" sz="2200" dirty="0" smtClean="0">
                <a:solidFill>
                  <a:srgbClr val="FF0000"/>
                </a:solidFill>
              </a:rPr>
              <a:t>clearly</a:t>
            </a:r>
            <a:r>
              <a:rPr lang="zh-CN" altLang="en-US" sz="2200" dirty="0" smtClean="0">
                <a:solidFill>
                  <a:srgbClr val="FF0000"/>
                </a:solidFill>
              </a:rPr>
              <a:t> </a:t>
            </a:r>
            <a:r>
              <a:rPr lang="en-US" altLang="zh-CN" sz="2200" dirty="0" smtClean="0">
                <a:solidFill>
                  <a:srgbClr val="FF0000"/>
                </a:solidFill>
              </a:rPr>
              <a:t>observed</a:t>
            </a:r>
            <a:r>
              <a:rPr lang="zh-CN" altLang="en-US" sz="2200" dirty="0" smtClean="0">
                <a:solidFill>
                  <a:srgbClr val="FF0000"/>
                </a:solidFill>
              </a:rPr>
              <a:t> </a:t>
            </a:r>
            <a:r>
              <a:rPr lang="en-US" altLang="zh-CN" sz="2200" dirty="0" smtClean="0">
                <a:solidFill>
                  <a:srgbClr val="FF0000"/>
                </a:solidFill>
              </a:rPr>
              <a:t>in</a:t>
            </a:r>
            <a:r>
              <a:rPr lang="zh-CN" altLang="en-US" sz="2200" dirty="0" smtClean="0">
                <a:solidFill>
                  <a:srgbClr val="FF0000"/>
                </a:solidFill>
              </a:rPr>
              <a:t> </a:t>
            </a:r>
            <a:r>
              <a:rPr lang="en-US" sz="2200" dirty="0">
                <a:solidFill>
                  <a:srgbClr val="FF0000"/>
                </a:solidFill>
              </a:rPr>
              <a:t>the Ly</a:t>
            </a:r>
            <a:r>
              <a:rPr lang="en-US" altLang="zh-CN" sz="2200" dirty="0">
                <a:solidFill>
                  <a:srgbClr val="FF0000"/>
                </a:solidFill>
              </a:rPr>
              <a:t>-</a:t>
            </a:r>
            <a:r>
              <a:rPr lang="en-US" sz="2200" dirty="0">
                <a:solidFill>
                  <a:srgbClr val="FF0000"/>
                </a:solidFill>
              </a:rPr>
              <a:t>alpha </a:t>
            </a:r>
            <a:r>
              <a:rPr lang="en-US" sz="2200" dirty="0" smtClean="0">
                <a:solidFill>
                  <a:srgbClr val="FF0000"/>
                </a:solidFill>
              </a:rPr>
              <a:t>intensity</a:t>
            </a:r>
            <a:r>
              <a:rPr lang="en-US" altLang="zh-CN" sz="2200" dirty="0" smtClean="0"/>
              <a:t>,</a:t>
            </a:r>
            <a:r>
              <a:rPr lang="zh-CN" altLang="en-US" sz="2200" dirty="0" smtClean="0"/>
              <a:t> </a:t>
            </a:r>
            <a:r>
              <a:rPr lang="en-US" altLang="zh-CN" sz="2200" dirty="0" smtClean="0"/>
              <a:t>while</a:t>
            </a:r>
            <a:r>
              <a:rPr lang="zh-CN" altLang="en-US" sz="2200" dirty="0" smtClean="0"/>
              <a:t> </a:t>
            </a:r>
            <a:r>
              <a:rPr lang="en-US" altLang="zh-CN" sz="2200" dirty="0" smtClean="0"/>
              <a:t>it</a:t>
            </a:r>
            <a:r>
              <a:rPr lang="zh-CN" altLang="en-US" sz="2200" dirty="0" smtClean="0"/>
              <a:t> </a:t>
            </a:r>
            <a:r>
              <a:rPr lang="en-US" altLang="zh-CN" sz="2200" dirty="0" smtClean="0"/>
              <a:t>is</a:t>
            </a:r>
            <a:r>
              <a:rPr lang="zh-CN" altLang="en-US" sz="2200" dirty="0" smtClean="0"/>
              <a:t> </a:t>
            </a:r>
            <a:r>
              <a:rPr lang="en-US" altLang="zh-CN" sz="2200" dirty="0" smtClean="0"/>
              <a:t>not</a:t>
            </a:r>
            <a:r>
              <a:rPr lang="zh-CN" altLang="en-US" sz="2200" dirty="0" smtClean="0"/>
              <a:t> </a:t>
            </a:r>
            <a:r>
              <a:rPr lang="en-US" altLang="zh-CN" sz="2200" dirty="0" smtClean="0"/>
              <a:t>negligible</a:t>
            </a:r>
            <a:r>
              <a:rPr lang="zh-CN" altLang="en-US" sz="2200" dirty="0" smtClean="0"/>
              <a:t> </a:t>
            </a:r>
            <a:r>
              <a:rPr lang="en-US" altLang="zh-CN" sz="2200" dirty="0" smtClean="0"/>
              <a:t>in</a:t>
            </a:r>
            <a:r>
              <a:rPr lang="zh-CN" altLang="en-US" sz="2200" dirty="0" smtClean="0"/>
              <a:t> </a:t>
            </a:r>
            <a:r>
              <a:rPr lang="en-US" altLang="zh-CN" sz="2200" dirty="0" smtClean="0"/>
              <a:t>the</a:t>
            </a:r>
            <a:r>
              <a:rPr lang="zh-CN" altLang="en-US" sz="2200" dirty="0" smtClean="0"/>
              <a:t> </a:t>
            </a:r>
            <a:r>
              <a:rPr lang="en-US" altLang="zh-CN" sz="2200" dirty="0" smtClean="0"/>
              <a:t>WL</a:t>
            </a:r>
            <a:r>
              <a:rPr lang="zh-CN" altLang="en-US" sz="2200" dirty="0" smtClean="0"/>
              <a:t> </a:t>
            </a:r>
            <a:r>
              <a:rPr lang="en-US" altLang="zh-CN" sz="2200" dirty="0" smtClean="0"/>
              <a:t>images.</a:t>
            </a:r>
            <a:r>
              <a:rPr lang="en-US" sz="2200" dirty="0" smtClean="0"/>
              <a:t> </a:t>
            </a:r>
            <a:r>
              <a:rPr lang="en-US" sz="2200" dirty="0" smtClean="0">
                <a:solidFill>
                  <a:srgbClr val="FF0000"/>
                </a:solidFill>
              </a:rPr>
              <a:t>The </a:t>
            </a:r>
            <a:r>
              <a:rPr lang="en-US" sz="2200" dirty="0">
                <a:solidFill>
                  <a:srgbClr val="FF0000"/>
                </a:solidFill>
              </a:rPr>
              <a:t>front is observed as a significant dimming </a:t>
            </a:r>
            <a:r>
              <a:rPr lang="en-US" sz="2200" dirty="0"/>
              <a:t>in the Ly</a:t>
            </a:r>
            <a:r>
              <a:rPr lang="en-US" altLang="zh-CN" sz="2200" dirty="0"/>
              <a:t>-</a:t>
            </a:r>
            <a:r>
              <a:rPr lang="en-US" sz="2200" dirty="0"/>
              <a:t>alpha intensity, associated with a line broadening due to plasma flows along the line-of-sight. </a:t>
            </a:r>
            <a:r>
              <a:rPr lang="zh-CN" altLang="en-US" sz="2200" dirty="0" smtClean="0"/>
              <a:t> </a:t>
            </a:r>
            <a:endParaRPr lang="en-US" sz="2200" dirty="0" smtClean="0"/>
          </a:p>
          <a:p>
            <a:pPr algn="just">
              <a:buFont typeface="Wingdings" charset="2"/>
              <a:buChar char="v"/>
            </a:pPr>
            <a:r>
              <a:rPr lang="en-US" sz="2200" dirty="0" smtClean="0">
                <a:solidFill>
                  <a:srgbClr val="FF0000"/>
                </a:solidFill>
              </a:rPr>
              <a:t>Plasma </a:t>
            </a:r>
            <a:r>
              <a:rPr lang="en-US" sz="2200" dirty="0">
                <a:solidFill>
                  <a:srgbClr val="FF0000"/>
                </a:solidFill>
              </a:rPr>
              <a:t>electron and effective temperatures of the CME core and void </a:t>
            </a:r>
            <a:r>
              <a:rPr lang="en-US" sz="2200" dirty="0"/>
              <a:t>have been estimated combining UV and WL data. </a:t>
            </a:r>
            <a:r>
              <a:rPr lang="en-US" sz="2200" dirty="0">
                <a:solidFill>
                  <a:srgbClr val="FF0000"/>
                </a:solidFill>
              </a:rPr>
              <a:t>The transit of the CME core </a:t>
            </a:r>
            <a:r>
              <a:rPr lang="en-US" sz="2200" dirty="0"/>
              <a:t>(and possibly of cooler plasma in the embedded prominence) results in </a:t>
            </a:r>
            <a:r>
              <a:rPr lang="en-US" sz="2200" dirty="0">
                <a:solidFill>
                  <a:srgbClr val="FF0000"/>
                </a:solidFill>
              </a:rPr>
              <a:t>a decrease of the electron temperature down to </a:t>
            </a:r>
            <a:r>
              <a:rPr lang="en-US" altLang="zh-CN" sz="2200" dirty="0" smtClean="0">
                <a:solidFill>
                  <a:srgbClr val="FF0000"/>
                </a:solidFill>
              </a:rPr>
              <a:t>10</a:t>
            </a:r>
            <a:r>
              <a:rPr lang="en-US" altLang="zh-CN" sz="2200" baseline="30000" dirty="0" smtClean="0">
                <a:solidFill>
                  <a:srgbClr val="FF0000"/>
                </a:solidFill>
              </a:rPr>
              <a:t>4.8</a:t>
            </a:r>
            <a:r>
              <a:rPr lang="en-US" sz="2200" dirty="0" smtClean="0">
                <a:solidFill>
                  <a:srgbClr val="FF0000"/>
                </a:solidFill>
              </a:rPr>
              <a:t>K</a:t>
            </a:r>
            <a:r>
              <a:rPr lang="en-US" sz="2200" dirty="0" smtClean="0"/>
              <a:t>. </a:t>
            </a:r>
          </a:p>
          <a:p>
            <a:pPr algn="just">
              <a:buFont typeface="Wingdings" charset="2"/>
              <a:buChar char="v"/>
            </a:pPr>
            <a:r>
              <a:rPr lang="en-US" altLang="zh-CN" sz="2200" dirty="0" smtClean="0"/>
              <a:t>For</a:t>
            </a:r>
            <a:r>
              <a:rPr lang="zh-CN" altLang="en-US" sz="2200" dirty="0"/>
              <a:t> </a:t>
            </a:r>
            <a:r>
              <a:rPr lang="en-US" altLang="zh-CN" sz="2200" dirty="0" smtClean="0"/>
              <a:t>the</a:t>
            </a:r>
            <a:r>
              <a:rPr lang="zh-CN" altLang="en-US" sz="2200" dirty="0" smtClean="0"/>
              <a:t> </a:t>
            </a:r>
            <a:r>
              <a:rPr lang="en-US" altLang="zh-CN" sz="2200" dirty="0" smtClean="0"/>
              <a:t>lower-cadence</a:t>
            </a:r>
            <a:r>
              <a:rPr lang="zh-CN" altLang="en-US" sz="2200" dirty="0" smtClean="0"/>
              <a:t> </a:t>
            </a:r>
            <a:r>
              <a:rPr lang="en-US" sz="2200" dirty="0"/>
              <a:t>LASCO </a:t>
            </a:r>
            <a:r>
              <a:rPr lang="en-US" altLang="zh-CN" sz="2200" dirty="0" smtClean="0"/>
              <a:t>images,</a:t>
            </a:r>
            <a:r>
              <a:rPr lang="zh-CN" altLang="en-US" sz="2200" dirty="0" smtClean="0"/>
              <a:t> </a:t>
            </a:r>
            <a:r>
              <a:rPr lang="en-US" altLang="zh-CN" sz="2200" dirty="0"/>
              <a:t>t</a:t>
            </a:r>
            <a:r>
              <a:rPr lang="en-US" sz="2200" dirty="0" smtClean="0"/>
              <a:t>he </a:t>
            </a:r>
            <a:r>
              <a:rPr lang="en-US" sz="2200" dirty="0"/>
              <a:t>2D distribution of plasma speeds within the CME body has been reconstructed </a:t>
            </a:r>
            <a:r>
              <a:rPr lang="en-US" sz="2200" dirty="0" smtClean="0"/>
              <a:t>and </a:t>
            </a:r>
            <a:r>
              <a:rPr lang="en-US" sz="2200" dirty="0"/>
              <a:t>employed to </a:t>
            </a:r>
            <a:r>
              <a:rPr lang="en-US" sz="2200" dirty="0">
                <a:solidFill>
                  <a:srgbClr val="FF0000"/>
                </a:solidFill>
              </a:rPr>
              <a:t>constrain the Doppler dimming of </a:t>
            </a:r>
            <a:r>
              <a:rPr lang="en-US" sz="2200" dirty="0" smtClean="0">
                <a:solidFill>
                  <a:srgbClr val="FF0000"/>
                </a:solidFill>
              </a:rPr>
              <a:t>Ly</a:t>
            </a:r>
            <a:r>
              <a:rPr lang="en-US" altLang="zh-CN" sz="2200" dirty="0" smtClean="0">
                <a:solidFill>
                  <a:srgbClr val="FF0000"/>
                </a:solidFill>
              </a:rPr>
              <a:t>-</a:t>
            </a:r>
            <a:r>
              <a:rPr lang="en-US" sz="2200" dirty="0" smtClean="0">
                <a:solidFill>
                  <a:srgbClr val="FF0000"/>
                </a:solidFill>
              </a:rPr>
              <a:t>alpha </a:t>
            </a:r>
            <a:r>
              <a:rPr lang="en-US" sz="2200" dirty="0">
                <a:solidFill>
                  <a:srgbClr val="FF0000"/>
                </a:solidFill>
              </a:rPr>
              <a:t>line </a:t>
            </a:r>
            <a:r>
              <a:rPr lang="en-US" sz="2200" dirty="0"/>
              <a:t>and </a:t>
            </a:r>
            <a:r>
              <a:rPr lang="en-US" sz="2200" dirty="0">
                <a:solidFill>
                  <a:srgbClr val="FF0000"/>
                </a:solidFill>
              </a:rPr>
              <a:t>simulate future observations</a:t>
            </a:r>
            <a:r>
              <a:rPr lang="en-US" sz="2200" dirty="0"/>
              <a:t> by Metis and </a:t>
            </a:r>
            <a:r>
              <a:rPr lang="en-US" sz="2200" dirty="0" smtClean="0"/>
              <a:t>LST.</a:t>
            </a:r>
            <a:r>
              <a:rPr lang="zh-CN" altLang="en-US" sz="2200" dirty="0" smtClean="0"/>
              <a:t> </a:t>
            </a:r>
            <a:r>
              <a:rPr lang="en-US" altLang="zh-CN" sz="2200" dirty="0" smtClean="0"/>
              <a:t>I</a:t>
            </a:r>
            <a:r>
              <a:rPr lang="en-US" sz="2200" dirty="0" smtClean="0"/>
              <a:t>n </a:t>
            </a:r>
            <a:r>
              <a:rPr lang="en-US" sz="2200" dirty="0"/>
              <a:t>the future, </a:t>
            </a:r>
            <a:r>
              <a:rPr lang="en-US" sz="2200" dirty="0">
                <a:solidFill>
                  <a:srgbClr val="FF0000"/>
                </a:solidFill>
              </a:rPr>
              <a:t>the </a:t>
            </a:r>
            <a:r>
              <a:rPr lang="en-US" altLang="zh-CN" sz="2200" dirty="0" smtClean="0">
                <a:solidFill>
                  <a:srgbClr val="FF0000"/>
                </a:solidFill>
              </a:rPr>
              <a:t>2D</a:t>
            </a:r>
            <a:r>
              <a:rPr lang="en-US" sz="2200" dirty="0" smtClean="0">
                <a:solidFill>
                  <a:srgbClr val="FF0000"/>
                </a:solidFill>
              </a:rPr>
              <a:t> </a:t>
            </a:r>
            <a:r>
              <a:rPr lang="en-US" sz="2200" dirty="0">
                <a:solidFill>
                  <a:srgbClr val="FF0000"/>
                </a:solidFill>
              </a:rPr>
              <a:t>velocities of </a:t>
            </a:r>
            <a:r>
              <a:rPr lang="en-US" sz="2200" dirty="0" smtClean="0">
                <a:solidFill>
                  <a:srgbClr val="FF0000"/>
                </a:solidFill>
              </a:rPr>
              <a:t>CMEs </a:t>
            </a:r>
            <a:r>
              <a:rPr lang="en-US" sz="2200" dirty="0"/>
              <a:t>observed by new instruments with higher temporal and spatial resolutions </a:t>
            </a:r>
            <a:r>
              <a:rPr lang="en-US" sz="2200" dirty="0" smtClean="0"/>
              <a:t>can </a:t>
            </a:r>
            <a:r>
              <a:rPr lang="en-US" sz="2200" dirty="0">
                <a:solidFill>
                  <a:srgbClr val="FF0000"/>
                </a:solidFill>
              </a:rPr>
              <a:t>be determined by the cross-correlation </a:t>
            </a:r>
            <a:r>
              <a:rPr lang="en-US" sz="2200" dirty="0" smtClean="0">
                <a:solidFill>
                  <a:srgbClr val="FF0000"/>
                </a:solidFill>
              </a:rPr>
              <a:t>method</a:t>
            </a:r>
            <a:r>
              <a:rPr lang="en-US" altLang="zh-CN" sz="2200" dirty="0">
                <a:solidFill>
                  <a:srgbClr val="FF0000"/>
                </a:solidFill>
              </a:rPr>
              <a:t>.</a:t>
            </a:r>
            <a:endParaRPr lang="en-US" sz="2200" dirty="0">
              <a:solidFill>
                <a:srgbClr val="FF0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11/12/19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0712" y="6367789"/>
            <a:ext cx="6327648" cy="365125"/>
          </a:xfrm>
        </p:spPr>
        <p:txBody>
          <a:bodyPr/>
          <a:lstStyle/>
          <a:p>
            <a:r>
              <a:rPr lang="en-US" smtClean="0"/>
              <a:t>7th Metis workshop,  Padova (Italy)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0405388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11/12/19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2705" y="6272784"/>
            <a:ext cx="6327648" cy="365125"/>
          </a:xfrm>
        </p:spPr>
        <p:txBody>
          <a:bodyPr/>
          <a:lstStyle/>
          <a:p>
            <a:r>
              <a:rPr lang="en-US" smtClean="0"/>
              <a:t>7th Metis workshop,  </a:t>
            </a:r>
            <a:r>
              <a:rPr lang="en-US" dirty="0" err="1" smtClean="0"/>
              <a:t>Padova</a:t>
            </a:r>
            <a:r>
              <a:rPr lang="en-US" dirty="0" smtClean="0"/>
              <a:t> (Italy)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52196" y="2967335"/>
            <a:ext cx="1048761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5400" b="1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Thank</a:t>
            </a:r>
            <a:r>
              <a:rPr lang="zh-CN" altLang="en-US" sz="5400" b="1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altLang="zh-CN" sz="5400" b="1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you</a:t>
            </a:r>
            <a:r>
              <a:rPr lang="zh-CN" altLang="en-US" sz="5400" b="1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altLang="zh-CN" sz="5400" b="1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for</a:t>
            </a:r>
            <a:r>
              <a:rPr lang="zh-CN" altLang="en-US" sz="5400" b="1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altLang="zh-CN" sz="5400" b="1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your</a:t>
            </a:r>
            <a:r>
              <a:rPr lang="zh-CN" altLang="en-US" sz="5400" b="1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altLang="zh-CN" sz="5400" b="1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attention!!</a:t>
            </a:r>
            <a:endParaRPr lang="en-US" altLang="zh-CN" sz="5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2567639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798" y="-186266"/>
            <a:ext cx="7772400" cy="1609344"/>
          </a:xfrm>
        </p:spPr>
        <p:txBody>
          <a:bodyPr/>
          <a:lstStyle/>
          <a:p>
            <a:pPr algn="ctr"/>
            <a:r>
              <a:rPr lang="en-US" altLang="zh-CN" smtClean="0"/>
              <a:t>Background</a:t>
            </a:r>
            <a:endParaRPr lang="en-US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7203" y="1306373"/>
            <a:ext cx="3612891" cy="197330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5739" y="3566482"/>
            <a:ext cx="4195817" cy="2706302"/>
          </a:xfrm>
          <a:prstGeom prst="rect">
            <a:avLst/>
          </a:prstGeom>
        </p:spPr>
      </p:pic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2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l="50381"/>
          <a:stretch/>
        </p:blipFill>
        <p:spPr>
          <a:xfrm>
            <a:off x="1313880" y="1423078"/>
            <a:ext cx="3361267" cy="33619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41382" y="5136280"/>
            <a:ext cx="37062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 smtClean="0"/>
              <a:t>Coronal</a:t>
            </a:r>
            <a:r>
              <a:rPr lang="zh-CN" altLang="en-US" sz="2000" dirty="0" smtClean="0"/>
              <a:t> </a:t>
            </a:r>
            <a:r>
              <a:rPr lang="en-US" altLang="zh-CN" sz="2000" dirty="0" smtClean="0"/>
              <a:t>mass</a:t>
            </a:r>
            <a:r>
              <a:rPr lang="zh-CN" altLang="en-US" sz="2000" dirty="0" smtClean="0"/>
              <a:t> </a:t>
            </a:r>
            <a:r>
              <a:rPr lang="en-US" altLang="zh-CN" sz="2000" dirty="0" smtClean="0"/>
              <a:t>ejection</a:t>
            </a:r>
            <a:r>
              <a:rPr lang="zh-CN" altLang="en-US" sz="2000" dirty="0" smtClean="0"/>
              <a:t> </a:t>
            </a:r>
            <a:r>
              <a:rPr lang="en-US" altLang="zh-CN" sz="2000" dirty="0" smtClean="0"/>
              <a:t>(CME)</a:t>
            </a:r>
            <a:endParaRPr lang="en-US" sz="20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11/12/19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7th Metis workshop,  Padova (Italy)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46119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Content Placeholder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934" r="35621"/>
          <a:stretch/>
        </p:blipFill>
        <p:spPr>
          <a:xfrm>
            <a:off x="6104553" y="1363257"/>
            <a:ext cx="4995164" cy="170756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405773" y="3166155"/>
            <a:ext cx="36729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Collisional Scattering processes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2493535" y="-65817"/>
            <a:ext cx="7772400" cy="1609344"/>
          </a:xfrm>
        </p:spPr>
        <p:txBody>
          <a:bodyPr/>
          <a:lstStyle/>
          <a:p>
            <a:pPr algn="ctr"/>
            <a:r>
              <a:rPr lang="en-US" altLang="zh-CN" dirty="0" smtClean="0"/>
              <a:t>Mechanism</a:t>
            </a:r>
            <a:r>
              <a:rPr lang="zh-CN" altLang="en-US" dirty="0" smtClean="0"/>
              <a:t> </a:t>
            </a:r>
            <a:r>
              <a:rPr lang="en-US" altLang="zh-CN" dirty="0" smtClean="0"/>
              <a:t>of</a:t>
            </a:r>
            <a:r>
              <a:rPr lang="zh-CN" altLang="en-US" dirty="0" smtClean="0"/>
              <a:t> </a:t>
            </a:r>
            <a:r>
              <a:rPr lang="en-US" altLang="zh-CN" dirty="0" err="1" smtClean="0"/>
              <a:t>ly</a:t>
            </a:r>
            <a:r>
              <a:rPr lang="en-US" altLang="zh-CN" dirty="0" smtClean="0"/>
              <a:t>-alpha</a:t>
            </a:r>
            <a:r>
              <a:rPr lang="zh-CN" altLang="en-US" dirty="0" smtClean="0"/>
              <a:t> </a:t>
            </a:r>
            <a:r>
              <a:rPr lang="en-US" altLang="zh-CN" dirty="0" smtClean="0"/>
              <a:t>line</a:t>
            </a:r>
            <a:endParaRPr lang="en-US" dirty="0"/>
          </a:p>
        </p:txBody>
      </p:sp>
      <p:pic>
        <p:nvPicPr>
          <p:cNvPr id="13" name="Content Placeholder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621" b="43095"/>
          <a:stretch/>
        </p:blipFill>
        <p:spPr>
          <a:xfrm>
            <a:off x="122479" y="1119463"/>
            <a:ext cx="5459507" cy="235658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968986" y="3172988"/>
            <a:ext cx="34165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Resonant</a:t>
            </a:r>
            <a:r>
              <a:rPr lang="zh-CN" altLang="en-US" dirty="0"/>
              <a:t> </a:t>
            </a:r>
            <a:r>
              <a:rPr lang="en-US" dirty="0"/>
              <a:t>Scattering processes</a:t>
            </a:r>
          </a:p>
        </p:txBody>
      </p:sp>
      <p:pic>
        <p:nvPicPr>
          <p:cNvPr id="15" name="Content Placeholder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9982" y="3823349"/>
            <a:ext cx="6168153" cy="73172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9797" y="5465311"/>
            <a:ext cx="2215444" cy="749032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602869" y="4736549"/>
            <a:ext cx="24987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/>
              <a:t>the neutral hydrogen number density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861477" y="4818980"/>
            <a:ext cx="18123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the solid angle</a:t>
            </a:r>
          </a:p>
        </p:txBody>
      </p:sp>
      <p:sp>
        <p:nvSpPr>
          <p:cNvPr id="19" name="Rectangle 18"/>
          <p:cNvSpPr/>
          <p:nvPr/>
        </p:nvSpPr>
        <p:spPr>
          <a:xfrm>
            <a:off x="5801943" y="4890377"/>
            <a:ext cx="23937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Doppler</a:t>
            </a:r>
            <a:r>
              <a:rPr lang="zh-CN" altLang="en-US" dirty="0"/>
              <a:t> </a:t>
            </a:r>
            <a:r>
              <a:rPr lang="en-US" dirty="0"/>
              <a:t>dimming factor</a:t>
            </a:r>
            <a:r>
              <a:rPr lang="zh-CN" altLang="en-US" dirty="0"/>
              <a:t> </a:t>
            </a:r>
            <a:r>
              <a:rPr lang="en-US" altLang="zh-CN" dirty="0"/>
              <a:t>F</a:t>
            </a:r>
            <a:r>
              <a:rPr lang="en-US" altLang="zh-CN" baseline="-25000" dirty="0"/>
              <a:t>D</a:t>
            </a:r>
            <a:endParaRPr lang="en-US" baseline="-25000" dirty="0"/>
          </a:p>
        </p:txBody>
      </p:sp>
      <p:sp>
        <p:nvSpPr>
          <p:cNvPr id="20" name="Left Brace 19"/>
          <p:cNvSpPr/>
          <p:nvPr/>
        </p:nvSpPr>
        <p:spPr>
          <a:xfrm rot="5400000" flipH="1">
            <a:off x="4598836" y="4063488"/>
            <a:ext cx="211017" cy="1299969"/>
          </a:xfrm>
          <a:prstGeom prst="leftBrace">
            <a:avLst>
              <a:gd name="adj1" fmla="val 0"/>
              <a:gd name="adj2" fmla="val 47552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Left Brace 20"/>
          <p:cNvSpPr/>
          <p:nvPr/>
        </p:nvSpPr>
        <p:spPr>
          <a:xfrm rot="5400000" flipH="1">
            <a:off x="6819461" y="3288204"/>
            <a:ext cx="179376" cy="2877970"/>
          </a:xfrm>
          <a:prstGeom prst="leftBrace">
            <a:avLst>
              <a:gd name="adj1" fmla="val 0"/>
              <a:gd name="adj2" fmla="val 47552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Arrow Connector 21"/>
          <p:cNvCxnSpPr/>
          <p:nvPr/>
        </p:nvCxnSpPr>
        <p:spPr>
          <a:xfrm flipH="1">
            <a:off x="3441685" y="4479623"/>
            <a:ext cx="419793" cy="30957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2233339" y="6135982"/>
            <a:ext cx="28364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collisional excitation rate</a:t>
            </a:r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3833542" y="5962025"/>
            <a:ext cx="0" cy="2523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9897" y="5601532"/>
            <a:ext cx="2879677" cy="498058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5385499" y="6204391"/>
            <a:ext cx="33931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the element ionization fraction</a:t>
            </a:r>
          </a:p>
        </p:txBody>
      </p:sp>
      <p:cxnSp>
        <p:nvCxnSpPr>
          <p:cNvPr id="27" name="Straight Arrow Connector 26"/>
          <p:cNvCxnSpPr/>
          <p:nvPr/>
        </p:nvCxnSpPr>
        <p:spPr>
          <a:xfrm>
            <a:off x="7082084" y="6044364"/>
            <a:ext cx="0" cy="2762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ight Brace 27"/>
          <p:cNvSpPr/>
          <p:nvPr/>
        </p:nvSpPr>
        <p:spPr>
          <a:xfrm>
            <a:off x="8419327" y="4189209"/>
            <a:ext cx="182808" cy="1650619"/>
          </a:xfrm>
          <a:prstGeom prst="rightBrace">
            <a:avLst>
              <a:gd name="adj1" fmla="val 8333"/>
              <a:gd name="adj2" fmla="val 51026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Slide Number Placeholder 43"/>
          <p:cNvSpPr txBox="1">
            <a:spLocks/>
          </p:cNvSpPr>
          <p:nvPr/>
        </p:nvSpPr>
        <p:spPr>
          <a:xfrm>
            <a:off x="10159746" y="5984922"/>
            <a:ext cx="4800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100" b="1" kern="1200" spc="-7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FAB73BC-B049-4115-A692-8D63A059BFB8}" type="slidenum">
              <a:rPr lang="en-US"/>
              <a:pPr/>
              <a:t>3</a:t>
            </a:fld>
            <a:endParaRPr lang="en-US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9893" y="4690871"/>
            <a:ext cx="1950172" cy="601455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11/12/19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47314" y="6359143"/>
            <a:ext cx="6327648" cy="365125"/>
          </a:xfrm>
        </p:spPr>
        <p:txBody>
          <a:bodyPr/>
          <a:lstStyle/>
          <a:p>
            <a:r>
              <a:rPr lang="en-US" smtClean="0"/>
              <a:t>7th Metis workshop,  </a:t>
            </a:r>
            <a:r>
              <a:rPr lang="en-US" dirty="0" err="1" smtClean="0"/>
              <a:t>Padova</a:t>
            </a:r>
            <a:r>
              <a:rPr lang="en-US" dirty="0" smtClean="0"/>
              <a:t> (Italy)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0890857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 animBg="1"/>
      <p:bldP spid="21" grpId="0" animBg="1"/>
      <p:bldP spid="23" grpId="0"/>
      <p:bldP spid="26" grpId="0"/>
      <p:bldP spid="2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1807" y="72287"/>
            <a:ext cx="6350000" cy="4000500"/>
          </a:xfrm>
        </p:spPr>
      </p:pic>
      <p:sp>
        <p:nvSpPr>
          <p:cNvPr id="8" name="TextBox 7"/>
          <p:cNvSpPr txBox="1"/>
          <p:nvPr/>
        </p:nvSpPr>
        <p:spPr>
          <a:xfrm>
            <a:off x="4910667" y="4064860"/>
            <a:ext cx="2606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err="1"/>
              <a:t>Bemporad</a:t>
            </a:r>
            <a:r>
              <a:rPr lang="zh-CN" altLang="en-US" dirty="0"/>
              <a:t> </a:t>
            </a:r>
            <a:r>
              <a:rPr lang="en-US" altLang="zh-CN" dirty="0"/>
              <a:t>et</a:t>
            </a:r>
            <a:r>
              <a:rPr lang="zh-CN" altLang="en-US" dirty="0"/>
              <a:t> </a:t>
            </a:r>
            <a:r>
              <a:rPr lang="en-US" altLang="zh-CN" dirty="0"/>
              <a:t>al.</a:t>
            </a:r>
            <a:r>
              <a:rPr lang="zh-CN" altLang="en-US" dirty="0"/>
              <a:t> </a:t>
            </a:r>
            <a:r>
              <a:rPr lang="en-US" altLang="zh-CN" dirty="0"/>
              <a:t>2018</a:t>
            </a:r>
            <a:endParaRPr lang="en-US" dirty="0"/>
          </a:p>
        </p:txBody>
      </p:sp>
      <p:sp>
        <p:nvSpPr>
          <p:cNvPr id="3" name="Down Arrow 2"/>
          <p:cNvSpPr/>
          <p:nvPr/>
        </p:nvSpPr>
        <p:spPr>
          <a:xfrm>
            <a:off x="4588935" y="4007917"/>
            <a:ext cx="188775" cy="426276"/>
          </a:xfrm>
          <a:prstGeom prst="down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4378" y="6097612"/>
            <a:ext cx="3664973" cy="468776"/>
          </a:xfrm>
          <a:prstGeom prst="rect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</a:ln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4378" y="5347286"/>
            <a:ext cx="3664973" cy="457044"/>
          </a:xfrm>
          <a:prstGeom prst="rect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</a:ln>
        </p:spPr>
      </p:pic>
      <p:sp>
        <p:nvSpPr>
          <p:cNvPr id="25" name="Down Arrow 24"/>
          <p:cNvSpPr/>
          <p:nvPr/>
        </p:nvSpPr>
        <p:spPr>
          <a:xfrm>
            <a:off x="7992533" y="4205292"/>
            <a:ext cx="228665" cy="1114165"/>
          </a:xfrm>
          <a:prstGeom prst="down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Plus 25"/>
          <p:cNvSpPr/>
          <p:nvPr/>
        </p:nvSpPr>
        <p:spPr>
          <a:xfrm>
            <a:off x="7992533" y="5822702"/>
            <a:ext cx="228665" cy="207179"/>
          </a:xfrm>
          <a:prstGeom prst="mathPlus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8328952" y="4485133"/>
            <a:ext cx="209082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err="1"/>
              <a:t>Susino</a:t>
            </a:r>
            <a:r>
              <a:rPr lang="en-US" dirty="0"/>
              <a:t> &amp; </a:t>
            </a:r>
            <a:r>
              <a:rPr lang="en-US" dirty="0" err="1"/>
              <a:t>Bemporad</a:t>
            </a:r>
            <a:r>
              <a:rPr lang="en-US" dirty="0"/>
              <a:t> </a:t>
            </a:r>
          </a:p>
          <a:p>
            <a:pPr algn="ctr"/>
            <a:r>
              <a:rPr lang="en-US" dirty="0"/>
              <a:t>2016</a:t>
            </a:r>
          </a:p>
        </p:txBody>
      </p:sp>
      <p:sp>
        <p:nvSpPr>
          <p:cNvPr id="28" name="Rectangle 27"/>
          <p:cNvSpPr/>
          <p:nvPr/>
        </p:nvSpPr>
        <p:spPr>
          <a:xfrm>
            <a:off x="1870761" y="5509749"/>
            <a:ext cx="359867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&lt;n</a:t>
            </a:r>
            <a:r>
              <a:rPr lang="en-US" baseline="-25000" dirty="0"/>
              <a:t>e</a:t>
            </a:r>
            <a:r>
              <a:rPr lang="en-US" dirty="0"/>
              <a:t>&gt; is the average </a:t>
            </a:r>
            <a:r>
              <a:rPr lang="en-US" altLang="zh-CN" dirty="0"/>
              <a:t>volume</a:t>
            </a:r>
            <a:r>
              <a:rPr lang="en-US" dirty="0"/>
              <a:t> electron </a:t>
            </a:r>
          </a:p>
          <a:p>
            <a:pPr algn="ctr"/>
            <a:r>
              <a:rPr lang="en-US" dirty="0"/>
              <a:t>density</a:t>
            </a:r>
          </a:p>
        </p:txBody>
      </p:sp>
      <p:sp>
        <p:nvSpPr>
          <p:cNvPr id="30" name="Rectangle 29"/>
          <p:cNvSpPr/>
          <p:nvPr/>
        </p:nvSpPr>
        <p:spPr>
          <a:xfrm>
            <a:off x="1669625" y="612619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dirty="0"/>
              <a:t>L is the thickness along the LOS of the emitting plasma</a:t>
            </a:r>
          </a:p>
        </p:txBody>
      </p:sp>
      <p:sp>
        <p:nvSpPr>
          <p:cNvPr id="31" name="Rectangle 30"/>
          <p:cNvSpPr/>
          <p:nvPr/>
        </p:nvSpPr>
        <p:spPr>
          <a:xfrm>
            <a:off x="2117302" y="5065666"/>
            <a:ext cx="34497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/>
              <a:t>F</a:t>
            </a:r>
            <a:r>
              <a:rPr lang="en-US" baseline="-25000" dirty="0"/>
              <a:t> D </a:t>
            </a:r>
            <a:r>
              <a:rPr lang="en-US" dirty="0"/>
              <a:t>(v</a:t>
            </a:r>
            <a:r>
              <a:rPr lang="en-US" baseline="-25000" dirty="0"/>
              <a:t> out</a:t>
            </a:r>
            <a:r>
              <a:rPr lang="en-US" dirty="0"/>
              <a:t>) is Doppler-dimming factor</a:t>
            </a:r>
          </a:p>
        </p:txBody>
      </p:sp>
      <p:sp>
        <p:nvSpPr>
          <p:cNvPr id="32" name="Slide Number Placeholder 3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4</a:t>
            </a:fld>
            <a:endParaRPr lang="en-US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1175" y="4449220"/>
            <a:ext cx="2733068" cy="541697"/>
          </a:xfrm>
          <a:prstGeom prst="rect">
            <a:avLst/>
          </a:prstGeom>
        </p:spPr>
      </p:pic>
      <p:grpSp>
        <p:nvGrpSpPr>
          <p:cNvPr id="34" name="Group 33"/>
          <p:cNvGrpSpPr/>
          <p:nvPr/>
        </p:nvGrpSpPr>
        <p:grpSpPr>
          <a:xfrm>
            <a:off x="1524000" y="1082641"/>
            <a:ext cx="3166532" cy="1850066"/>
            <a:chOff x="348667" y="3363976"/>
            <a:chExt cx="4028816" cy="2389856"/>
          </a:xfrm>
        </p:grpSpPr>
        <p:sp>
          <p:nvSpPr>
            <p:cNvPr id="35" name="Oval 34"/>
            <p:cNvSpPr/>
            <p:nvPr/>
          </p:nvSpPr>
          <p:spPr>
            <a:xfrm>
              <a:off x="870131" y="3890988"/>
              <a:ext cx="971005" cy="100163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SUN</a:t>
              </a:r>
            </a:p>
          </p:txBody>
        </p:sp>
        <p:cxnSp>
          <p:nvCxnSpPr>
            <p:cNvPr id="36" name="Straight Connector 35"/>
            <p:cNvCxnSpPr/>
            <p:nvPr/>
          </p:nvCxnSpPr>
          <p:spPr>
            <a:xfrm flipV="1">
              <a:off x="1901371" y="3873645"/>
              <a:ext cx="1059543" cy="29195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flipV="1">
              <a:off x="1952171" y="4354286"/>
              <a:ext cx="1217749" cy="1197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1952171" y="4542972"/>
              <a:ext cx="1008743" cy="33382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1841136" y="4731657"/>
              <a:ext cx="834571" cy="54508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flipV="1">
              <a:off x="1841136" y="3363976"/>
              <a:ext cx="834571" cy="66243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/>
            <p:cNvCxnSpPr/>
            <p:nvPr/>
          </p:nvCxnSpPr>
          <p:spPr>
            <a:xfrm flipV="1">
              <a:off x="685800" y="3695192"/>
              <a:ext cx="0" cy="142544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/>
            <p:cNvSpPr txBox="1"/>
            <p:nvPr/>
          </p:nvSpPr>
          <p:spPr>
            <a:xfrm>
              <a:off x="348667" y="5276741"/>
              <a:ext cx="1207262" cy="4770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LOS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3459480" y="4165601"/>
              <a:ext cx="918003" cy="47709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/>
                <a:t>POS</a:t>
              </a:r>
            </a:p>
          </p:txBody>
        </p:sp>
        <p:sp>
          <p:nvSpPr>
            <p:cNvPr id="44" name="Oval 43"/>
            <p:cNvSpPr/>
            <p:nvPr/>
          </p:nvSpPr>
          <p:spPr>
            <a:xfrm>
              <a:off x="2273661" y="5004207"/>
              <a:ext cx="103779" cy="12064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/>
            <p:cNvSpPr/>
            <p:nvPr/>
          </p:nvSpPr>
          <p:spPr>
            <a:xfrm>
              <a:off x="2273661" y="4592727"/>
              <a:ext cx="103779" cy="12064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/>
            <p:cNvSpPr/>
            <p:nvPr/>
          </p:nvSpPr>
          <p:spPr>
            <a:xfrm>
              <a:off x="2273661" y="4318407"/>
              <a:ext cx="103779" cy="12064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/>
            <p:cNvSpPr/>
            <p:nvPr/>
          </p:nvSpPr>
          <p:spPr>
            <a:xfrm>
              <a:off x="2273661" y="3998367"/>
              <a:ext cx="103779" cy="12064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/>
            <p:cNvSpPr/>
            <p:nvPr/>
          </p:nvSpPr>
          <p:spPr>
            <a:xfrm>
              <a:off x="2273661" y="3571647"/>
              <a:ext cx="103779" cy="12064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11/12/19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7351" y="6428031"/>
            <a:ext cx="6327648" cy="365125"/>
          </a:xfrm>
        </p:spPr>
        <p:txBody>
          <a:bodyPr/>
          <a:lstStyle/>
          <a:p>
            <a:r>
              <a:rPr lang="en-US" smtClean="0"/>
              <a:t>7th Metis workshop,  </a:t>
            </a:r>
            <a:r>
              <a:rPr lang="en-US" dirty="0" err="1" smtClean="0"/>
              <a:t>Padova</a:t>
            </a:r>
            <a:r>
              <a:rPr lang="en-US" dirty="0" smtClean="0"/>
              <a:t> (Italy)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409520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5" grpId="0" animBg="1"/>
      <p:bldP spid="26" grpId="0" animBg="1"/>
      <p:bldP spid="27" grpId="0"/>
      <p:bldP spid="28" grpId="0"/>
      <p:bldP spid="30" grpId="0"/>
      <p:bldP spid="3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8136" y="-86047"/>
            <a:ext cx="10058400" cy="1609344"/>
          </a:xfrm>
        </p:spPr>
        <p:txBody>
          <a:bodyPr/>
          <a:lstStyle/>
          <a:p>
            <a:r>
              <a:rPr lang="en-US" altLang="zh-CN" dirty="0" smtClean="0"/>
              <a:t>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88136" y="1211986"/>
            <a:ext cx="3982599" cy="2374719"/>
          </a:xfrm>
        </p:spPr>
        <p:txBody>
          <a:bodyPr>
            <a:normAutofit/>
          </a:bodyPr>
          <a:lstStyle/>
          <a:p>
            <a:r>
              <a:rPr lang="en-US" altLang="zh-CN" sz="2200" dirty="0" smtClean="0"/>
              <a:t>Date:</a:t>
            </a:r>
            <a:r>
              <a:rPr lang="zh-CN" altLang="en-US" sz="2200" dirty="0" smtClean="0"/>
              <a:t> </a:t>
            </a:r>
            <a:r>
              <a:rPr lang="en-US" altLang="zh-CN" sz="2200" dirty="0" smtClean="0"/>
              <a:t>2002-April-30</a:t>
            </a:r>
          </a:p>
          <a:p>
            <a:r>
              <a:rPr lang="en-US" altLang="zh-CN" sz="2200" dirty="0" smtClean="0"/>
              <a:t>SOHO/EIT</a:t>
            </a:r>
            <a:r>
              <a:rPr lang="zh-CN" altLang="en-US" sz="2200" dirty="0" smtClean="0"/>
              <a:t> </a:t>
            </a:r>
            <a:r>
              <a:rPr lang="en-US" altLang="zh-CN" sz="2200" dirty="0" smtClean="0"/>
              <a:t>195</a:t>
            </a:r>
            <a:r>
              <a:rPr lang="zh-CN" altLang="en-US" sz="2200" dirty="0" smtClean="0"/>
              <a:t> </a:t>
            </a:r>
            <a:r>
              <a:rPr lang="en-US" altLang="zh-CN" sz="2200" dirty="0" smtClean="0"/>
              <a:t>A</a:t>
            </a:r>
          </a:p>
          <a:p>
            <a:r>
              <a:rPr lang="en-US" altLang="zh-CN" sz="2200" dirty="0" smtClean="0"/>
              <a:t>LASCO</a:t>
            </a:r>
            <a:r>
              <a:rPr lang="zh-CN" altLang="en-US" sz="2200" dirty="0" smtClean="0"/>
              <a:t> </a:t>
            </a:r>
            <a:r>
              <a:rPr lang="en-US" altLang="zh-CN" sz="2200" dirty="0" smtClean="0"/>
              <a:t>C2</a:t>
            </a:r>
            <a:r>
              <a:rPr lang="zh-CN" altLang="en-US" sz="2200" dirty="0" smtClean="0"/>
              <a:t> </a:t>
            </a:r>
            <a:r>
              <a:rPr lang="en-US" altLang="zh-CN" sz="2200" dirty="0" smtClean="0"/>
              <a:t>and</a:t>
            </a:r>
            <a:r>
              <a:rPr lang="zh-CN" altLang="en-US" sz="2200" dirty="0" smtClean="0"/>
              <a:t> </a:t>
            </a:r>
            <a:r>
              <a:rPr lang="en-US" altLang="zh-CN" sz="2200" dirty="0" smtClean="0"/>
              <a:t>C3</a:t>
            </a:r>
          </a:p>
          <a:p>
            <a:r>
              <a:rPr lang="en-US" altLang="zh-CN" sz="2200" dirty="0" smtClean="0"/>
              <a:t>UVCS</a:t>
            </a:r>
            <a:r>
              <a:rPr lang="zh-CN" altLang="en-US" sz="2200" dirty="0" smtClean="0"/>
              <a:t>  </a:t>
            </a:r>
            <a:r>
              <a:rPr lang="en-US" altLang="zh-CN" sz="2200" dirty="0" smtClean="0"/>
              <a:t>WL</a:t>
            </a:r>
            <a:r>
              <a:rPr lang="zh-CN" altLang="en-US" sz="2200" dirty="0" smtClean="0"/>
              <a:t> </a:t>
            </a:r>
            <a:r>
              <a:rPr lang="en-US" altLang="zh-CN" sz="2200" dirty="0" smtClean="0"/>
              <a:t>channel</a:t>
            </a:r>
          </a:p>
          <a:p>
            <a:r>
              <a:rPr lang="zh-CN" altLang="en-US" sz="2200" dirty="0"/>
              <a:t> </a:t>
            </a:r>
            <a:r>
              <a:rPr lang="zh-CN" altLang="en-US" sz="2200" dirty="0" smtClean="0"/>
              <a:t>            </a:t>
            </a:r>
            <a:r>
              <a:rPr lang="en-US" altLang="zh-CN" sz="2200" dirty="0" smtClean="0"/>
              <a:t>UV</a:t>
            </a:r>
            <a:r>
              <a:rPr lang="zh-CN" altLang="en-US" sz="2200" dirty="0" smtClean="0"/>
              <a:t> </a:t>
            </a:r>
            <a:r>
              <a:rPr lang="en-US" altLang="zh-CN" sz="2200" dirty="0" smtClean="0"/>
              <a:t>channel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>
          <a:xfrm>
            <a:off x="4977304" y="3782927"/>
            <a:ext cx="7182112" cy="23940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51"/>
          <a:stretch/>
        </p:blipFill>
        <p:spPr>
          <a:xfrm>
            <a:off x="5849123" y="941168"/>
            <a:ext cx="5803374" cy="31075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395" y="3439221"/>
            <a:ext cx="4524188" cy="30161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692064" y="414461"/>
            <a:ext cx="593910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200" dirty="0" smtClean="0"/>
              <a:t>UVCS</a:t>
            </a:r>
            <a:r>
              <a:rPr lang="zh-CN" altLang="en-US" sz="2200" dirty="0" smtClean="0"/>
              <a:t> </a:t>
            </a:r>
            <a:r>
              <a:rPr lang="en-US" altLang="zh-CN" sz="2200" dirty="0" smtClean="0"/>
              <a:t>slit</a:t>
            </a:r>
            <a:r>
              <a:rPr lang="zh-CN" altLang="en-US" sz="2200" dirty="0" smtClean="0"/>
              <a:t> </a:t>
            </a:r>
            <a:r>
              <a:rPr lang="en-US" altLang="zh-CN" sz="2200" dirty="0" smtClean="0"/>
              <a:t>center:</a:t>
            </a:r>
            <a:r>
              <a:rPr lang="zh-CN" altLang="en-US" sz="2200" dirty="0" smtClean="0"/>
              <a:t> </a:t>
            </a:r>
            <a:r>
              <a:rPr lang="en-US" altLang="zh-CN" sz="2200" dirty="0" smtClean="0"/>
              <a:t>PA=252</a:t>
            </a:r>
            <a:r>
              <a:rPr lang="zh-CN" altLang="en-US" sz="2200" dirty="0" smtClean="0"/>
              <a:t> </a:t>
            </a:r>
            <a:r>
              <a:rPr lang="en-US" altLang="zh-CN" sz="2200" dirty="0" smtClean="0"/>
              <a:t>deg,</a:t>
            </a:r>
            <a:r>
              <a:rPr lang="zh-CN" altLang="en-US" sz="2200" dirty="0" smtClean="0"/>
              <a:t> </a:t>
            </a:r>
            <a:r>
              <a:rPr lang="en-US" altLang="zh-CN" sz="2200" dirty="0" smtClean="0"/>
              <a:t>R</a:t>
            </a:r>
            <a:r>
              <a:rPr lang="zh-CN" altLang="en-US" sz="2200" dirty="0" smtClean="0"/>
              <a:t> </a:t>
            </a:r>
            <a:r>
              <a:rPr lang="en-US" altLang="zh-CN" sz="2200" dirty="0" smtClean="0"/>
              <a:t>=2.45</a:t>
            </a:r>
            <a:r>
              <a:rPr lang="zh-CN" altLang="en-US" sz="2200" dirty="0" smtClean="0"/>
              <a:t> </a:t>
            </a:r>
            <a:r>
              <a:rPr lang="en-US" altLang="zh-CN" sz="2200" dirty="0" err="1" smtClean="0"/>
              <a:t>Rsun</a:t>
            </a:r>
            <a:endParaRPr lang="en-US" sz="2200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11/12/19</a:t>
            </a:r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546547" y="6373187"/>
            <a:ext cx="6327648" cy="365125"/>
          </a:xfrm>
        </p:spPr>
        <p:txBody>
          <a:bodyPr/>
          <a:lstStyle/>
          <a:p>
            <a:r>
              <a:rPr lang="en-US" dirty="0" smtClean="0"/>
              <a:t>7th Metis workshop,  </a:t>
            </a:r>
            <a:r>
              <a:rPr lang="en-US" dirty="0" err="1" smtClean="0"/>
              <a:t>Padova</a:t>
            </a:r>
            <a:r>
              <a:rPr lang="en-US" dirty="0" smtClean="0"/>
              <a:t> (Italy)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376477" y="1254603"/>
            <a:ext cx="15498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 smtClean="0">
                <a:solidFill>
                  <a:schemeClr val="bg1"/>
                </a:solidFill>
              </a:rPr>
              <a:t>~1100</a:t>
            </a:r>
            <a:r>
              <a:rPr lang="zh-CN" altLang="en-US" sz="2000" dirty="0" smtClean="0">
                <a:solidFill>
                  <a:schemeClr val="bg1"/>
                </a:solidFill>
              </a:rPr>
              <a:t> </a:t>
            </a:r>
            <a:r>
              <a:rPr lang="en-US" altLang="zh-CN" sz="2000" dirty="0" smtClean="0">
                <a:solidFill>
                  <a:schemeClr val="bg1"/>
                </a:solidFill>
              </a:rPr>
              <a:t>km/s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983064" y="4587498"/>
            <a:ext cx="8834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/>
              <a:t>~19°</a:t>
            </a:r>
            <a:endParaRPr lang="en-US" sz="2400" dirty="0"/>
          </a:p>
        </p:txBody>
      </p:sp>
      <p:sp>
        <p:nvSpPr>
          <p:cNvPr id="13" name="Rectangle 12"/>
          <p:cNvSpPr/>
          <p:nvPr/>
        </p:nvSpPr>
        <p:spPr>
          <a:xfrm>
            <a:off x="798178" y="2417780"/>
            <a:ext cx="4451036" cy="9233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mtClean="0"/>
              <a:t> </a:t>
            </a:r>
            <a:r>
              <a:rPr lang="en-US">
                <a:solidFill>
                  <a:srgbClr val="FF0000"/>
                </a:solidFill>
              </a:rPr>
              <a:t>UVCS WL channel </a:t>
            </a:r>
            <a:r>
              <a:rPr lang="en-US"/>
              <a:t>have been employed to measure with polarization ratio technique the CME propagation angle</a:t>
            </a:r>
          </a:p>
        </p:txBody>
      </p:sp>
    </p:spTree>
    <p:extLst>
      <p:ext uri="{BB962C8B-B14F-4D97-AF65-F5344CB8AC3E}">
        <p14:creationId xmlns:p14="http://schemas.microsoft.com/office/powerpoint/2010/main" val="47999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9848" y="0"/>
            <a:ext cx="10058400" cy="1609344"/>
          </a:xfrm>
        </p:spPr>
        <p:txBody>
          <a:bodyPr/>
          <a:lstStyle/>
          <a:p>
            <a:r>
              <a:rPr lang="en-US" altLang="zh-CN" dirty="0" smtClean="0"/>
              <a:t>Overview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93" b="54243"/>
          <a:stretch/>
        </p:blipFill>
        <p:spPr>
          <a:xfrm>
            <a:off x="302595" y="1402432"/>
            <a:ext cx="6086348" cy="2347485"/>
          </a:xfrm>
        </p:spPr>
      </p:pic>
      <p:sp>
        <p:nvSpPr>
          <p:cNvPr id="6" name="Rectangle 5"/>
          <p:cNvSpPr/>
          <p:nvPr/>
        </p:nvSpPr>
        <p:spPr>
          <a:xfrm>
            <a:off x="7172960" y="605552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CN" dirty="0"/>
              <a:t>UV</a:t>
            </a:r>
            <a:r>
              <a:rPr lang="zh-CN" altLang="en-US" dirty="0"/>
              <a:t> </a:t>
            </a:r>
            <a:r>
              <a:rPr lang="en-US" altLang="zh-CN" dirty="0"/>
              <a:t>coronagraph:</a:t>
            </a:r>
            <a:r>
              <a:rPr lang="zh-CN" altLang="en-US" dirty="0"/>
              <a:t> </a:t>
            </a:r>
            <a:endParaRPr lang="en-US" altLang="zh-CN" dirty="0"/>
          </a:p>
          <a:p>
            <a:r>
              <a:rPr lang="zh-CN" altLang="en-US" dirty="0"/>
              <a:t> </a:t>
            </a:r>
            <a:r>
              <a:rPr lang="en-US" altLang="zh-CN" dirty="0" smtClean="0"/>
              <a:t>UVCS</a:t>
            </a:r>
            <a:r>
              <a:rPr lang="zh-CN" altLang="en-US" dirty="0" smtClean="0"/>
              <a:t> </a:t>
            </a:r>
            <a:r>
              <a:rPr lang="en-US" altLang="zh-CN" dirty="0"/>
              <a:t>OVI</a:t>
            </a:r>
            <a:r>
              <a:rPr lang="zh-CN" altLang="en-US" dirty="0"/>
              <a:t> </a:t>
            </a:r>
            <a:r>
              <a:rPr lang="en-US" altLang="zh-CN" dirty="0" smtClean="0"/>
              <a:t>channel</a:t>
            </a:r>
            <a:r>
              <a:rPr lang="zh-CN" altLang="en-US" dirty="0" smtClean="0"/>
              <a:t>  </a:t>
            </a:r>
            <a:r>
              <a:rPr lang="en-US" altLang="zh-CN" dirty="0"/>
              <a:t>(OVI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 err="1"/>
              <a:t>Lya</a:t>
            </a:r>
            <a:r>
              <a:rPr lang="zh-CN" altLang="en-US" dirty="0"/>
              <a:t> </a:t>
            </a:r>
            <a:r>
              <a:rPr lang="en-US" altLang="zh-CN" dirty="0"/>
              <a:t>lines)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889"/>
          <a:stretch/>
        </p:blipFill>
        <p:spPr>
          <a:xfrm>
            <a:off x="6781627" y="1609344"/>
            <a:ext cx="4776897" cy="46707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111" b="33037"/>
          <a:stretch/>
        </p:blipFill>
        <p:spPr>
          <a:xfrm rot="1227611">
            <a:off x="8568012" y="1671087"/>
            <a:ext cx="2743200" cy="1910080"/>
          </a:xfrm>
          <a:prstGeom prst="rect">
            <a:avLst/>
          </a:prstGeom>
        </p:spPr>
      </p:pic>
      <p:pic>
        <p:nvPicPr>
          <p:cNvPr id="10" name="Content Placeholder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93" t="90972"/>
          <a:stretch/>
        </p:blipFill>
        <p:spPr>
          <a:xfrm>
            <a:off x="302595" y="3793459"/>
            <a:ext cx="6086348" cy="463159"/>
          </a:xfrm>
          <a:prstGeom prst="rect">
            <a:avLst/>
          </a:prstGeom>
        </p:spPr>
      </p:pic>
      <p:pic>
        <p:nvPicPr>
          <p:cNvPr id="11" name="Content Placeholder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775"/>
          <a:stretch/>
        </p:blipFill>
        <p:spPr>
          <a:xfrm>
            <a:off x="2242752" y="3280109"/>
            <a:ext cx="5047277" cy="3394102"/>
          </a:xfrm>
          <a:prstGeom prst="rect">
            <a:avLst/>
          </a:prstGeom>
          <a:solidFill>
            <a:schemeClr val="bg1"/>
          </a:solidFill>
        </p:spPr>
      </p:pic>
      <p:cxnSp>
        <p:nvCxnSpPr>
          <p:cNvPr id="5" name="Straight Connector 4"/>
          <p:cNvCxnSpPr/>
          <p:nvPr/>
        </p:nvCxnSpPr>
        <p:spPr>
          <a:xfrm flipV="1">
            <a:off x="1755154" y="1650064"/>
            <a:ext cx="0" cy="2044198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1589058" y="1658628"/>
            <a:ext cx="0" cy="2044198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oup 20"/>
          <p:cNvGrpSpPr/>
          <p:nvPr/>
        </p:nvGrpSpPr>
        <p:grpSpPr>
          <a:xfrm>
            <a:off x="441927" y="4839582"/>
            <a:ext cx="2336507" cy="1090924"/>
            <a:chOff x="542441" y="4991169"/>
            <a:chExt cx="2336507" cy="1090924"/>
          </a:xfrm>
        </p:grpSpPr>
        <p:cxnSp>
          <p:nvCxnSpPr>
            <p:cNvPr id="15" name="Straight Connector 14"/>
            <p:cNvCxnSpPr/>
            <p:nvPr/>
          </p:nvCxnSpPr>
          <p:spPr>
            <a:xfrm>
              <a:off x="542441" y="5208914"/>
              <a:ext cx="527407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542441" y="5655782"/>
              <a:ext cx="527407" cy="1099"/>
            </a:xfrm>
            <a:prstGeom prst="line">
              <a:avLst/>
            </a:prstGeom>
            <a:ln>
              <a:solidFill>
                <a:schemeClr val="tx1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1127639" y="4991169"/>
              <a:ext cx="175130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 err="1" smtClean="0"/>
                <a:t>Lya</a:t>
              </a:r>
              <a:r>
                <a:rPr lang="zh-CN" altLang="en-US" dirty="0" smtClean="0"/>
                <a:t> </a:t>
              </a:r>
              <a:r>
                <a:rPr lang="en-US" altLang="zh-CN" dirty="0" smtClean="0"/>
                <a:t>intensity</a:t>
              </a:r>
              <a:endParaRPr lang="en-US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123044" y="5435762"/>
              <a:ext cx="160808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 smtClean="0"/>
                <a:t>Normalized</a:t>
              </a:r>
              <a:r>
                <a:rPr lang="zh-CN" altLang="en-US" dirty="0" smtClean="0"/>
                <a:t> </a:t>
              </a:r>
              <a:r>
                <a:rPr lang="en-US" altLang="zh-CN" dirty="0" smtClean="0"/>
                <a:t>profile</a:t>
              </a:r>
              <a:r>
                <a:rPr lang="zh-CN" altLang="en-US" dirty="0" smtClean="0"/>
                <a:t> </a:t>
              </a:r>
              <a:r>
                <a:rPr lang="en-US" altLang="zh-CN" dirty="0" smtClean="0"/>
                <a:t>width</a:t>
              </a:r>
              <a:endParaRPr lang="en-US" dirty="0"/>
            </a:p>
          </p:txBody>
        </p:sp>
      </p:grpSp>
      <p:sp>
        <p:nvSpPr>
          <p:cNvPr id="22" name="Date Placeholder 2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11/12/19</a:t>
            </a:r>
            <a:endParaRPr lang="en-US" dirty="0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1"/>
          </p:nvPr>
        </p:nvSpPr>
        <p:spPr>
          <a:xfrm>
            <a:off x="287986" y="6380647"/>
            <a:ext cx="6327648" cy="365125"/>
          </a:xfrm>
        </p:spPr>
        <p:txBody>
          <a:bodyPr/>
          <a:lstStyle/>
          <a:p>
            <a:r>
              <a:rPr lang="en-US" dirty="0" smtClean="0"/>
              <a:t>7th Metis workshop,  </a:t>
            </a:r>
            <a:r>
              <a:rPr lang="en-US" dirty="0" err="1" smtClean="0"/>
              <a:t>Padova</a:t>
            </a:r>
            <a:r>
              <a:rPr lang="en-US" dirty="0" smtClean="0"/>
              <a:t> (Italy)</a:t>
            </a:r>
            <a:endParaRPr lang="en-US" dirty="0"/>
          </a:p>
        </p:txBody>
      </p:sp>
      <p:sp>
        <p:nvSpPr>
          <p:cNvPr id="24" name="Slide Number Placeholder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25" name="Oval 24"/>
          <p:cNvSpPr/>
          <p:nvPr/>
        </p:nvSpPr>
        <p:spPr>
          <a:xfrm>
            <a:off x="5920353" y="4417017"/>
            <a:ext cx="1228756" cy="1201798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Core</a:t>
            </a:r>
          </a:p>
          <a:p>
            <a:pPr algn="ctr"/>
            <a:r>
              <a:rPr lang="en-US" altLang="zh-CN" dirty="0" smtClean="0"/>
              <a:t>+</a:t>
            </a:r>
            <a:r>
              <a:rPr lang="en-US" altLang="zh-CN" dirty="0" smtClean="0"/>
              <a:t>70</a:t>
            </a:r>
            <a:r>
              <a:rPr lang="en-US" altLang="zh-CN" dirty="0" smtClean="0"/>
              <a:t>%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955390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9724" y="4001516"/>
            <a:ext cx="2914220" cy="372749"/>
          </a:xfrm>
          <a:prstGeom prst="rect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9724" y="3309905"/>
            <a:ext cx="2914220" cy="363421"/>
          </a:xfrm>
          <a:prstGeom prst="rect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86" y="3039052"/>
            <a:ext cx="2733068" cy="541697"/>
          </a:xfrm>
          <a:prstGeom prst="rect">
            <a:avLst/>
          </a:prstGeom>
        </p:spPr>
      </p:pic>
      <p:sp>
        <p:nvSpPr>
          <p:cNvPr id="7" name="Plus 6"/>
          <p:cNvSpPr/>
          <p:nvPr/>
        </p:nvSpPr>
        <p:spPr>
          <a:xfrm flipH="1">
            <a:off x="9115482" y="3763725"/>
            <a:ext cx="152507" cy="199077"/>
          </a:xfrm>
          <a:prstGeom prst="mathPlus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132637" y="196487"/>
            <a:ext cx="17812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/>
              <a:t>WL</a:t>
            </a:r>
            <a:r>
              <a:rPr lang="zh-CN" altLang="en-US" sz="2800" dirty="0" smtClean="0"/>
              <a:t> </a:t>
            </a:r>
            <a:r>
              <a:rPr lang="en-US" altLang="zh-CN" sz="2800" dirty="0" smtClean="0"/>
              <a:t>Data:</a:t>
            </a:r>
            <a:endParaRPr lang="en-US" sz="28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51"/>
          <a:stretch/>
        </p:blipFill>
        <p:spPr>
          <a:xfrm>
            <a:off x="1180479" y="789249"/>
            <a:ext cx="4042624" cy="2164738"/>
          </a:xfrm>
          <a:prstGeom prst="rect">
            <a:avLst/>
          </a:prstGeom>
        </p:spPr>
      </p:pic>
      <p:sp>
        <p:nvSpPr>
          <p:cNvPr id="10" name="Down Arrow 9"/>
          <p:cNvSpPr/>
          <p:nvPr/>
        </p:nvSpPr>
        <p:spPr>
          <a:xfrm>
            <a:off x="1960535" y="2769861"/>
            <a:ext cx="100739" cy="26919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842"/>
          <a:stretch/>
        </p:blipFill>
        <p:spPr>
          <a:xfrm>
            <a:off x="663205" y="3615602"/>
            <a:ext cx="2445596" cy="2257839"/>
          </a:xfrm>
        </p:spPr>
      </p:pic>
      <p:pic>
        <p:nvPicPr>
          <p:cNvPr id="16" name="Content Placeholder 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53"/>
          <a:stretch/>
        </p:blipFill>
        <p:spPr>
          <a:xfrm>
            <a:off x="3268518" y="3642281"/>
            <a:ext cx="2174175" cy="2257839"/>
          </a:xfrm>
          <a:prstGeom prst="rect">
            <a:avLst/>
          </a:prstGeom>
        </p:spPr>
      </p:pic>
      <p:sp>
        <p:nvSpPr>
          <p:cNvPr id="18" name="Down Arrow 17"/>
          <p:cNvSpPr/>
          <p:nvPr/>
        </p:nvSpPr>
        <p:spPr>
          <a:xfrm>
            <a:off x="4254866" y="2799493"/>
            <a:ext cx="115655" cy="67308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8236386" y="196487"/>
            <a:ext cx="17812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/>
              <a:t>UV</a:t>
            </a:r>
            <a:r>
              <a:rPr lang="zh-CN" altLang="en-US" sz="2800" dirty="0" smtClean="0"/>
              <a:t> </a:t>
            </a:r>
            <a:r>
              <a:rPr lang="en-US" altLang="zh-CN" sz="2800" dirty="0" smtClean="0"/>
              <a:t>Data:</a:t>
            </a:r>
            <a:endParaRPr lang="en-US" sz="2800" dirty="0"/>
          </a:p>
        </p:txBody>
      </p:sp>
      <p:pic>
        <p:nvPicPr>
          <p:cNvPr id="20" name="Content Placeholder 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636" r="46669" b="33027"/>
          <a:stretch/>
        </p:blipFill>
        <p:spPr>
          <a:xfrm>
            <a:off x="7075733" y="719707"/>
            <a:ext cx="4083047" cy="2628883"/>
          </a:xfrm>
          <a:prstGeom prst="rect">
            <a:avLst/>
          </a:prstGeom>
        </p:spPr>
      </p:pic>
      <p:pic>
        <p:nvPicPr>
          <p:cNvPr id="21" name="Content Placeholder 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88" t="33332" r="-969" b="32331"/>
          <a:stretch/>
        </p:blipFill>
        <p:spPr>
          <a:xfrm>
            <a:off x="7519166" y="4346254"/>
            <a:ext cx="3502721" cy="2582059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 rot="16200000">
            <a:off x="6450684" y="5160716"/>
            <a:ext cx="16428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 smtClean="0"/>
              <a:t>Aloq10[T</a:t>
            </a:r>
            <a:r>
              <a:rPr lang="zh-CN" altLang="en-US" sz="1400" dirty="0" smtClean="0"/>
              <a:t> </a:t>
            </a:r>
            <a:r>
              <a:rPr lang="en-US" altLang="zh-CN" sz="1400" dirty="0" smtClean="0"/>
              <a:t>(K)]</a:t>
            </a:r>
            <a:endParaRPr lang="en-US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5069301" y="3952834"/>
                <a:ext cx="2805193" cy="8183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∆</m:t>
                      </m:r>
                      <m:sSub>
                        <m:sSubPr>
                          <m:ctrlPr>
                            <a:rPr lang="en-US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𝜆</m:t>
                          </m:r>
                        </m:e>
                        <m:sub>
                          <m:f>
                            <m:fPr>
                              <m:type m:val="skw"/>
                              <m:ctrlPr>
                                <a:rPr lang="en-US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fPr>
                            <m:num>
                              <m:r>
                                <a:rPr lang="en-US" altLang="zh-CN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CN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𝑒</m:t>
                              </m:r>
                            </m:den>
                          </m:f>
                        </m:sub>
                      </m:sSub>
                      <m:r>
                        <a:rPr lang="en-US" altLang="zh-CN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=</m:t>
                      </m:r>
                      <m:f>
                        <m:fPr>
                          <m:ctrlPr>
                            <a:rPr lang="mr-IN" altLang="zh-CN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CN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altLang="zh-CN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a:rPr lang="en-US" altLang="zh-CN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𝑐</m:t>
                          </m:r>
                        </m:den>
                      </m:f>
                      <m:rad>
                        <m:radPr>
                          <m:degHide m:val="on"/>
                          <m:ctrlPr>
                            <a:rPr lang="mr-IN" altLang="zh-CN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mr-IN" altLang="zh-CN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fPr>
                            <m:num>
                              <m:r>
                                <a:rPr lang="en-US" altLang="zh-CN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2</m:t>
                              </m:r>
                              <m:sSub>
                                <m:sSubPr>
                                  <m:ctrlPr>
                                    <a:rPr lang="en-US" altLang="zh-CN" b="0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b="0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US" altLang="zh-CN" b="0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𝐵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altLang="zh-CN" b="0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b="0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US" altLang="zh-CN" b="0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𝑒𝑓𝑓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altLang="zh-CN" b="0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b="0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altLang="zh-CN" b="0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𝐻</m:t>
                                  </m:r>
                                </m:sub>
                              </m:sSub>
                            </m:den>
                          </m:f>
                        </m:e>
                      </m:ra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69301" y="3952834"/>
                <a:ext cx="2805193" cy="818366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23"/>
          <p:cNvSpPr txBox="1"/>
          <p:nvPr/>
        </p:nvSpPr>
        <p:spPr>
          <a:xfrm>
            <a:off x="10990826" y="4897464"/>
            <a:ext cx="6484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err="1" smtClean="0"/>
              <a:t>T</a:t>
            </a:r>
            <a:r>
              <a:rPr lang="en-US" altLang="zh-CN" baseline="-25000" dirty="0" err="1" smtClean="0"/>
              <a:t>eff</a:t>
            </a:r>
            <a:endParaRPr lang="en-US" baseline="-25000" dirty="0"/>
          </a:p>
        </p:txBody>
      </p:sp>
      <p:sp>
        <p:nvSpPr>
          <p:cNvPr id="25" name="TextBox 24"/>
          <p:cNvSpPr txBox="1"/>
          <p:nvPr/>
        </p:nvSpPr>
        <p:spPr>
          <a:xfrm>
            <a:off x="11052948" y="5637284"/>
            <a:ext cx="4804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err="1" smtClean="0"/>
              <a:t>T</a:t>
            </a:r>
            <a:r>
              <a:rPr lang="en-US" altLang="zh-CN" baseline="-25000" dirty="0" err="1" smtClean="0"/>
              <a:t>e</a:t>
            </a:r>
            <a:endParaRPr lang="en-US" baseline="-25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2423176" y="5894890"/>
                <a:ext cx="3857273" cy="61395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i="1">
                              <a:latin typeface="Cambria Math" charset="0"/>
                            </a:rPr>
                            <m:t>F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i="1">
                              <a:latin typeface="Cambria Math" charset="0"/>
                            </a:rPr>
                            <m:t>D</m:t>
                          </m:r>
                        </m:sub>
                      </m:sSub>
                      <m:d>
                        <m:dPr>
                          <m:begChr m:val="（"/>
                          <m:endChr m:val="）"/>
                          <m:ctrlPr>
                            <a:rPr lang="zh-CN" altLang="en-US" b="0" i="1" smtClean="0">
                              <a:latin typeface="Cambria Math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CN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altLang="zh-CN" b="0" i="1" smtClean="0">
                                  <a:latin typeface="Cambria Math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latin typeface="Cambria Math" charset="0"/>
                                </a:rPr>
                                <m:t>𝑜𝑢𝑡</m:t>
                              </m:r>
                            </m:sub>
                          </m:sSub>
                        </m:e>
                      </m:d>
                      <m:r>
                        <a:rPr lang="en-US" altLang="zh-CN" b="0" i="1" smtClean="0">
                          <a:latin typeface="Cambria Math" charset="0"/>
                        </a:rPr>
                        <m:t>=</m:t>
                      </m:r>
                      <m:nary>
                        <m:naryPr>
                          <m:ctrlPr>
                            <a:rPr lang="is-IS" altLang="zh-CN" b="0" i="1" smtClean="0">
                              <a:latin typeface="Cambria Math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CN" b="0" i="1" smtClean="0">
                              <a:latin typeface="Cambria Math" charset="0"/>
                            </a:rPr>
                            <m:t>0</m:t>
                          </m:r>
                        </m:sub>
                        <m:sup>
                          <m:r>
                            <a:rPr lang="en-US" altLang="zh-CN" b="0" i="1" smtClean="0">
                              <a:latin typeface="Cambria Math" charset="0"/>
                            </a:rPr>
                            <m:t>+</m:t>
                          </m:r>
                          <m:r>
                            <a:rPr lang="en-US" altLang="zh-CN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∞</m:t>
                          </m:r>
                        </m:sup>
                        <m:e>
                          <m:sSub>
                            <m:sSubPr>
                              <m:ctrlPr>
                                <a:rPr lang="en-US" altLang="zh-CN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altLang="zh-CN" b="0" i="1" smtClean="0">
                                  <a:latin typeface="Cambria Math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latin typeface="Cambria Math" charset="0"/>
                                </a:rPr>
                                <m:t>𝑒𝑥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CN" b="0" i="1" smtClean="0">
                                  <a:latin typeface="Cambria Math" charset="0"/>
                                </a:rPr>
                              </m:ctrlPr>
                            </m:dPr>
                            <m:e>
                              <m:r>
                                <a:rPr lang="en-US" altLang="zh-CN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𝜆</m:t>
                              </m:r>
                              <m:r>
                                <a:rPr lang="en-US" altLang="zh-CN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−</m:t>
                              </m:r>
                              <m:r>
                                <a:rPr lang="en-US" altLang="zh-CN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𝛿𝜆</m:t>
                              </m:r>
                            </m:e>
                          </m:d>
                          <m:r>
                            <m:rPr>
                              <m:sty m:val="p"/>
                            </m:rPr>
                            <a:rPr lang="el-GR" altLang="zh-CN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Φ</m:t>
                          </m:r>
                          <m:d>
                            <m:dPr>
                              <m:ctrlPr>
                                <a:rPr lang="en-US" altLang="zh-CN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dPr>
                            <m:e>
                              <m:r>
                                <a:rPr lang="en-US" altLang="zh-CN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𝜆</m:t>
                              </m:r>
                              <m:r>
                                <a:rPr lang="en-US" altLang="zh-CN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,</m:t>
                              </m:r>
                              <m:r>
                                <a:rPr lang="en-US" altLang="zh-CN" b="1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𝒏</m:t>
                              </m:r>
                              <m:r>
                                <a:rPr lang="en-US" altLang="zh-CN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′</m:t>
                              </m:r>
                            </m:e>
                          </m:d>
                          <m:r>
                            <a:rPr lang="en-US" altLang="zh-CN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𝑑</m:t>
                          </m:r>
                          <m:r>
                            <a:rPr lang="en-US" altLang="zh-CN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𝜆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23176" y="5894890"/>
                <a:ext cx="3857273" cy="613951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TextBox 26"/>
          <p:cNvSpPr txBox="1"/>
          <p:nvPr/>
        </p:nvSpPr>
        <p:spPr>
          <a:xfrm>
            <a:off x="8236386" y="6079813"/>
            <a:ext cx="21474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Void</a:t>
            </a:r>
            <a:r>
              <a:rPr lang="zh-CN" altLang="en-US" dirty="0" smtClean="0"/>
              <a:t> </a:t>
            </a:r>
            <a:r>
              <a:rPr lang="en-US" altLang="zh-CN" dirty="0" smtClean="0"/>
              <a:t>and</a:t>
            </a:r>
            <a:r>
              <a:rPr lang="zh-CN" altLang="en-US" dirty="0" smtClean="0"/>
              <a:t> </a:t>
            </a:r>
            <a:r>
              <a:rPr lang="en-US" altLang="zh-CN" dirty="0" smtClean="0"/>
              <a:t>Core</a:t>
            </a:r>
            <a:endParaRPr lang="en-US" dirty="0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dirty="0" smtClean="0"/>
              <a:t>11/12/19</a:t>
            </a:r>
            <a:endParaRPr lang="en-US" dirty="0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>
          <a:xfrm>
            <a:off x="1091042" y="6504364"/>
            <a:ext cx="6327648" cy="365125"/>
          </a:xfrm>
        </p:spPr>
        <p:txBody>
          <a:bodyPr/>
          <a:lstStyle/>
          <a:p>
            <a:r>
              <a:rPr lang="en-US" smtClean="0"/>
              <a:t>7th Metis workshop,  Padova (Italy)</a:t>
            </a:r>
            <a:endParaRPr lang="en-US" dirty="0"/>
          </a:p>
        </p:txBody>
      </p:sp>
      <p:sp>
        <p:nvSpPr>
          <p:cNvPr id="30" name="Slide Number Placeholder 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16"/>
          <a:stretch/>
        </p:blipFill>
        <p:spPr>
          <a:xfrm>
            <a:off x="3357955" y="5482820"/>
            <a:ext cx="1909476" cy="33021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236386" y="1113127"/>
            <a:ext cx="21474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L=0.25</a:t>
            </a:r>
            <a:r>
              <a:rPr lang="zh-CN" altLang="en-US" dirty="0" smtClean="0"/>
              <a:t> </a:t>
            </a:r>
            <a:r>
              <a:rPr lang="en-US" altLang="zh-CN" dirty="0" smtClean="0"/>
              <a:t>and</a:t>
            </a:r>
            <a:r>
              <a:rPr lang="zh-CN" altLang="en-US" dirty="0" smtClean="0"/>
              <a:t> </a:t>
            </a:r>
            <a:r>
              <a:rPr lang="en-US" altLang="zh-CN" dirty="0" smtClean="0"/>
              <a:t>1</a:t>
            </a:r>
            <a:r>
              <a:rPr lang="zh-CN" altLang="en-US" dirty="0" smtClean="0"/>
              <a:t> </a:t>
            </a:r>
            <a:r>
              <a:rPr lang="en-US" altLang="zh-CN" dirty="0" err="1" smtClean="0"/>
              <a:t>Rsun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73109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650">
        <p:fade/>
      </p:transition>
    </mc:Choice>
    <mc:Fallback>
      <p:transition spd="med" advTm="65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8" grpId="0" animBg="1"/>
      <p:bldP spid="19" grpId="0"/>
      <p:bldP spid="22" grpId="0"/>
      <p:bldP spid="23" grpId="0"/>
      <p:bldP spid="24" grpId="0"/>
      <p:bldP spid="25" grpId="0"/>
      <p:bldP spid="26" grpId="0"/>
      <p:bldP spid="27" grpId="0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4596" y="-225396"/>
            <a:ext cx="8857514" cy="1609344"/>
          </a:xfrm>
        </p:spPr>
        <p:txBody>
          <a:bodyPr>
            <a:normAutofit/>
          </a:bodyPr>
          <a:lstStyle/>
          <a:p>
            <a:pPr algn="ctr"/>
            <a:r>
              <a:rPr lang="en-US" altLang="zh-CN" sz="3200" dirty="0" smtClean="0"/>
              <a:t>The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evolution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of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Electron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and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effective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temperatures</a:t>
            </a: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1986" y="1259962"/>
            <a:ext cx="5111329" cy="3531539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775"/>
          <a:stretch/>
        </p:blipFill>
        <p:spPr>
          <a:xfrm>
            <a:off x="942293" y="1383949"/>
            <a:ext cx="5090124" cy="340755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684149" y="5039474"/>
            <a:ext cx="914916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 </a:t>
            </a:r>
            <a:r>
              <a:rPr lang="en-US" altLang="zh-CN" dirty="0" smtClean="0"/>
              <a:t>1.T</a:t>
            </a:r>
            <a:r>
              <a:rPr lang="en-US" dirty="0" smtClean="0"/>
              <a:t>he </a:t>
            </a:r>
            <a:r>
              <a:rPr lang="en-US" dirty="0"/>
              <a:t>evolution of the derived electron temperature imply the cold plasma coming from the erupting prominence embedded in the CME core</a:t>
            </a:r>
            <a:r>
              <a:rPr lang="en-US" dirty="0" smtClean="0"/>
              <a:t>.</a:t>
            </a:r>
          </a:p>
          <a:p>
            <a:pPr algn="ctr"/>
            <a:r>
              <a:rPr lang="en-US" altLang="zh-CN" dirty="0"/>
              <a:t>2. The </a:t>
            </a:r>
            <a:r>
              <a:rPr lang="en-US" altLang="zh-CN" dirty="0" smtClean="0"/>
              <a:t>difference </a:t>
            </a:r>
            <a:r>
              <a:rPr lang="en-US" altLang="zh-CN" dirty="0"/>
              <a:t>between the effective and electron temperatures might indicate that in the CME core the potentially lower kinetic </a:t>
            </a:r>
            <a:r>
              <a:rPr lang="en-US" altLang="zh-CN" dirty="0" smtClean="0"/>
              <a:t>temperatures</a:t>
            </a:r>
            <a:r>
              <a:rPr lang="zh-CN" altLang="en-US" dirty="0" smtClean="0"/>
              <a:t> </a:t>
            </a:r>
            <a:r>
              <a:rPr lang="en-US" altLang="zh-CN" dirty="0" smtClean="0"/>
              <a:t>are </a:t>
            </a:r>
            <a:r>
              <a:rPr lang="en-US" altLang="zh-CN" dirty="0"/>
              <a:t>counter-balanced by higher non-thermal plasma </a:t>
            </a:r>
            <a:r>
              <a:rPr lang="en-US" altLang="zh-CN" dirty="0" smtClean="0"/>
              <a:t>motions.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11/12/19</a:t>
            </a:r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323531" y="6334239"/>
            <a:ext cx="6327648" cy="365125"/>
          </a:xfrm>
        </p:spPr>
        <p:txBody>
          <a:bodyPr/>
          <a:lstStyle/>
          <a:p>
            <a:r>
              <a:rPr lang="en-US" smtClean="0"/>
              <a:t>7th Metis workshop,  </a:t>
            </a:r>
            <a:r>
              <a:rPr lang="en-US" dirty="0" err="1" smtClean="0"/>
              <a:t>Padova</a:t>
            </a:r>
            <a:r>
              <a:rPr lang="en-US" dirty="0" smtClean="0"/>
              <a:t> (Italy)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442807" y="3730322"/>
            <a:ext cx="17641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/>
              <a:t>10</a:t>
            </a:r>
            <a:r>
              <a:rPr lang="en-US" altLang="zh-CN" sz="2400" baseline="30000" dirty="0" smtClean="0"/>
              <a:t>4.8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K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59600534"/>
      </p:ext>
    </p:extLst>
  </p:cSld>
  <p:clrMapOvr>
    <a:masterClrMapping/>
  </p:clrMapOvr>
  <p:transition spd="slow"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94486"/>
            <a:ext cx="5728283" cy="1609344"/>
          </a:xfrm>
        </p:spPr>
        <p:txBody>
          <a:bodyPr>
            <a:normAutofit/>
          </a:bodyPr>
          <a:lstStyle/>
          <a:p>
            <a:pPr algn="ctr"/>
            <a:r>
              <a:rPr lang="en-US" altLang="zh-CN" dirty="0" smtClean="0"/>
              <a:t>Synthetic</a:t>
            </a:r>
            <a:r>
              <a:rPr lang="zh-CN" altLang="en-US" dirty="0" smtClean="0"/>
              <a:t> </a:t>
            </a:r>
            <a:r>
              <a:rPr lang="en-US" altLang="zh-CN" dirty="0" smtClean="0"/>
              <a:t>UV</a:t>
            </a:r>
            <a:r>
              <a:rPr lang="zh-CN" altLang="en-US" dirty="0" smtClean="0"/>
              <a:t> </a:t>
            </a:r>
            <a:r>
              <a:rPr lang="en-US" altLang="zh-CN" dirty="0" smtClean="0"/>
              <a:t>images</a:t>
            </a:r>
            <a:r>
              <a:rPr lang="zh-CN" altLang="en-US" dirty="0" smtClean="0"/>
              <a:t> </a:t>
            </a:r>
            <a:r>
              <a:rPr lang="en-US" altLang="zh-CN" dirty="0" smtClean="0"/>
              <a:t>of</a:t>
            </a:r>
            <a:r>
              <a:rPr lang="zh-CN" altLang="en-US" dirty="0" smtClean="0"/>
              <a:t> </a:t>
            </a:r>
            <a:r>
              <a:rPr lang="en-US" altLang="zh-CN" dirty="0" smtClean="0"/>
              <a:t>the</a:t>
            </a:r>
            <a:r>
              <a:rPr lang="zh-CN" altLang="en-US" dirty="0" smtClean="0"/>
              <a:t> </a:t>
            </a:r>
            <a:r>
              <a:rPr lang="en-US" altLang="zh-CN" dirty="0" smtClean="0"/>
              <a:t>CME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4263" y="103029"/>
            <a:ext cx="5403977" cy="6754971"/>
          </a:xfrm>
        </p:spPr>
      </p:pic>
      <p:sp>
        <p:nvSpPr>
          <p:cNvPr id="3" name="TextBox 2"/>
          <p:cNvSpPr txBox="1"/>
          <p:nvPr/>
        </p:nvSpPr>
        <p:spPr>
          <a:xfrm>
            <a:off x="4407760" y="3364633"/>
            <a:ext cx="16456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/>
              <a:t>L=1</a:t>
            </a:r>
            <a:r>
              <a:rPr lang="zh-CN" altLang="en-US" sz="2400" dirty="0" smtClean="0"/>
              <a:t> </a:t>
            </a:r>
            <a:r>
              <a:rPr lang="en-US" altLang="zh-CN" sz="2400" dirty="0" err="1" smtClean="0"/>
              <a:t>Rsun</a:t>
            </a:r>
            <a:endParaRPr lang="en-US" altLang="zh-CN" sz="2400" dirty="0" smtClean="0"/>
          </a:p>
        </p:txBody>
      </p:sp>
      <p:sp>
        <p:nvSpPr>
          <p:cNvPr id="5" name="Rectangle 4"/>
          <p:cNvSpPr/>
          <p:nvPr/>
        </p:nvSpPr>
        <p:spPr>
          <a:xfrm>
            <a:off x="4407760" y="2025497"/>
            <a:ext cx="15065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 err="1"/>
              <a:t>Te</a:t>
            </a:r>
            <a:r>
              <a:rPr lang="en-US" altLang="zh-CN" sz="2400" dirty="0"/>
              <a:t>=6e5</a:t>
            </a:r>
            <a:r>
              <a:rPr lang="zh-CN" altLang="en-US" sz="2400" dirty="0"/>
              <a:t> </a:t>
            </a:r>
            <a:r>
              <a:rPr lang="en-US" altLang="zh-CN" sz="2400" dirty="0"/>
              <a:t>K</a:t>
            </a:r>
          </a:p>
        </p:txBody>
      </p:sp>
      <p:sp>
        <p:nvSpPr>
          <p:cNvPr id="6" name="Rectangle 5"/>
          <p:cNvSpPr/>
          <p:nvPr/>
        </p:nvSpPr>
        <p:spPr>
          <a:xfrm>
            <a:off x="4407760" y="3980339"/>
            <a:ext cx="15065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 err="1"/>
              <a:t>Te</a:t>
            </a:r>
            <a:r>
              <a:rPr lang="en-US" altLang="zh-CN" sz="2400" dirty="0"/>
              <a:t>=1e6</a:t>
            </a:r>
            <a:r>
              <a:rPr lang="zh-CN" altLang="en-US" sz="2400" dirty="0"/>
              <a:t> </a:t>
            </a:r>
            <a:r>
              <a:rPr lang="en-US" altLang="zh-CN" sz="2400" dirty="0"/>
              <a:t>K</a:t>
            </a:r>
          </a:p>
        </p:txBody>
      </p:sp>
      <p:sp>
        <p:nvSpPr>
          <p:cNvPr id="7" name="Rectangle 6"/>
          <p:cNvSpPr/>
          <p:nvPr/>
        </p:nvSpPr>
        <p:spPr>
          <a:xfrm>
            <a:off x="4407760" y="5953656"/>
            <a:ext cx="15065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 err="1"/>
              <a:t>Te</a:t>
            </a:r>
            <a:r>
              <a:rPr lang="en-US" altLang="zh-CN" sz="2400" dirty="0"/>
              <a:t>=3e6</a:t>
            </a:r>
            <a:r>
              <a:rPr lang="zh-CN" altLang="en-US" sz="2400" dirty="0"/>
              <a:t> </a:t>
            </a:r>
            <a:r>
              <a:rPr lang="en-US" altLang="zh-CN" sz="2400" dirty="0"/>
              <a:t>K</a:t>
            </a:r>
            <a:endParaRPr lang="en-US" sz="2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041" y="4442004"/>
            <a:ext cx="4119729" cy="526942"/>
          </a:xfrm>
          <a:prstGeom prst="rect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044" y="3425995"/>
            <a:ext cx="4119726" cy="513755"/>
          </a:xfrm>
          <a:prstGeom prst="rect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</a:ln>
        </p:spPr>
      </p:pic>
      <p:sp>
        <p:nvSpPr>
          <p:cNvPr id="10" name="Plus 9"/>
          <p:cNvSpPr/>
          <p:nvPr/>
        </p:nvSpPr>
        <p:spPr>
          <a:xfrm flipH="1">
            <a:off x="2254905" y="4004705"/>
            <a:ext cx="333312" cy="340162"/>
          </a:xfrm>
          <a:prstGeom prst="mathPlus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 smtClean="0"/>
              <a:t> 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413222" y="2385336"/>
            <a:ext cx="30470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 smtClean="0"/>
              <a:t>With</a:t>
            </a:r>
            <a:r>
              <a:rPr lang="zh-CN" altLang="en-US" dirty="0" smtClean="0"/>
              <a:t> </a:t>
            </a:r>
            <a:r>
              <a:rPr lang="en-US" altLang="zh-CN" dirty="0" smtClean="0"/>
              <a:t>24hr-minimal</a:t>
            </a:r>
            <a:r>
              <a:rPr lang="zh-CN" altLang="en-US" dirty="0" smtClean="0"/>
              <a:t> </a:t>
            </a:r>
            <a:r>
              <a:rPr lang="en-US" altLang="zh-CN" dirty="0" smtClean="0"/>
              <a:t>background</a:t>
            </a:r>
            <a:r>
              <a:rPr lang="zh-CN" altLang="en-US" dirty="0" smtClean="0"/>
              <a:t> </a:t>
            </a:r>
            <a:r>
              <a:rPr lang="en-US" altLang="zh-CN" dirty="0" smtClean="0"/>
              <a:t>subtraction</a:t>
            </a:r>
            <a:endParaRPr lang="en-US" dirty="0"/>
          </a:p>
        </p:txBody>
      </p:sp>
      <p:cxnSp>
        <p:nvCxnSpPr>
          <p:cNvPr id="13" name="Straight Arrow Connector 12"/>
          <p:cNvCxnSpPr/>
          <p:nvPr/>
        </p:nvCxnSpPr>
        <p:spPr>
          <a:xfrm flipH="1" flipV="1">
            <a:off x="3270142" y="3070353"/>
            <a:ext cx="185980" cy="4101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11/12/19</a:t>
            </a:r>
            <a:endParaRPr lang="en-US" dirty="0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1"/>
          </p:nvPr>
        </p:nvSpPr>
        <p:spPr>
          <a:xfrm>
            <a:off x="292298" y="6272784"/>
            <a:ext cx="6327648" cy="365125"/>
          </a:xfrm>
        </p:spPr>
        <p:txBody>
          <a:bodyPr/>
          <a:lstStyle/>
          <a:p>
            <a:r>
              <a:rPr lang="en-US" smtClean="0"/>
              <a:t>7th Metis workshop,  </a:t>
            </a:r>
            <a:r>
              <a:rPr lang="en-US" dirty="0" err="1" smtClean="0"/>
              <a:t>Padova</a:t>
            </a:r>
            <a:r>
              <a:rPr lang="en-US" dirty="0" smtClean="0"/>
              <a:t> (Italy)</a:t>
            </a:r>
            <a:endParaRPr lang="en-US" dirty="0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36775" y="5072455"/>
            <a:ext cx="40623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 smtClean="0"/>
              <a:t>Only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the</a:t>
            </a:r>
            <a:r>
              <a:rPr lang="zh-CN" altLang="en-US" sz="2400" dirty="0" smtClean="0"/>
              <a:t>  </a:t>
            </a:r>
            <a:r>
              <a:rPr lang="en-US" altLang="zh-CN" sz="2400" dirty="0" smtClean="0"/>
              <a:t>CME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emission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without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foreground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and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background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emission!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466328435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10" grpId="0" animBg="1"/>
      <p:bldP spid="11" grpId="0"/>
      <p:bldP spid="12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ood Type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Wood Type</Template>
  <TotalTime>3181</TotalTime>
  <Words>977</Words>
  <Application>Microsoft Macintosh PowerPoint</Application>
  <PresentationFormat>Widescreen</PresentationFormat>
  <Paragraphs>125</Paragraphs>
  <Slides>12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1" baseType="lpstr">
      <vt:lpstr>Calibri</vt:lpstr>
      <vt:lpstr>Cambria Math</vt:lpstr>
      <vt:lpstr>DengXian</vt:lpstr>
      <vt:lpstr>Rockwell</vt:lpstr>
      <vt:lpstr>Rockwell Condensed</vt:lpstr>
      <vt:lpstr>Rockwell Extra Bold</vt:lpstr>
      <vt:lpstr>Wingdings</vt:lpstr>
      <vt:lpstr>方正姚体</vt:lpstr>
      <vt:lpstr>Wood Type</vt:lpstr>
      <vt:lpstr>Study of a Coronal Mass Ejection with UV and WL coronagraphs  </vt:lpstr>
      <vt:lpstr>Background</vt:lpstr>
      <vt:lpstr>Mechanism of ly-alpha line</vt:lpstr>
      <vt:lpstr>PowerPoint Presentation</vt:lpstr>
      <vt:lpstr>Overview</vt:lpstr>
      <vt:lpstr>Overview</vt:lpstr>
      <vt:lpstr>PowerPoint Presentation</vt:lpstr>
      <vt:lpstr>The evolution of Electron and effective temperatures</vt:lpstr>
      <vt:lpstr>Synthetic UV images of the CME</vt:lpstr>
      <vt:lpstr>Determination of 2D Speed Distribution of the CME with Cross-correlation Analysis</vt:lpstr>
      <vt:lpstr>Conclusions</vt:lpstr>
      <vt:lpstr>PowerPoint Presentation</vt:lpstr>
    </vt:vector>
  </TitlesOfParts>
  <Company/>
  <LinksUpToDate>false</LinksUpToDate>
  <SharedDoc>false</SharedDoc>
  <HyperlinksChanged>false</HyperlinksChanged>
  <AppVersion>15.0038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Study of a Coronal Mass Ejection with UV and WL coronagraphs  </dc:title>
  <dc:creator>应蓓丽</dc:creator>
  <cp:lastModifiedBy>应蓓丽</cp:lastModifiedBy>
  <cp:revision>42</cp:revision>
  <cp:lastPrinted>2019-11-11T22:56:23Z</cp:lastPrinted>
  <dcterms:created xsi:type="dcterms:W3CDTF">2019-11-07T15:10:56Z</dcterms:created>
  <dcterms:modified xsi:type="dcterms:W3CDTF">2019-11-12T12:41:57Z</dcterms:modified>
</cp:coreProperties>
</file>