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8"/>
  </p:notesMasterIdLst>
  <p:sldIdLst>
    <p:sldId id="256" r:id="rId3"/>
    <p:sldId id="257" r:id="rId4"/>
    <p:sldId id="258" r:id="rId5"/>
    <p:sldId id="266" r:id="rId6"/>
    <p:sldId id="259" r:id="rId7"/>
    <p:sldId id="260" r:id="rId8"/>
    <p:sldId id="261" r:id="rId9"/>
    <p:sldId id="262" r:id="rId10"/>
    <p:sldId id="263" r:id="rId11"/>
    <p:sldId id="264" r:id="rId12"/>
    <p:sldId id="265" r:id="rId13"/>
    <p:sldId id="267" r:id="rId14"/>
    <p:sldId id="269" r:id="rId15"/>
    <p:sldId id="270" r:id="rId16"/>
    <p:sldId id="268" r:id="rId17"/>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55" autoAdjust="0"/>
  </p:normalViewPr>
  <p:slideViewPr>
    <p:cSldViewPr snapToGrid="0">
      <p:cViewPr varScale="1">
        <p:scale>
          <a:sx n="57" d="100"/>
          <a:sy n="57" d="100"/>
        </p:scale>
        <p:origin x="65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1CA6FD58-1ACB-4ED3-BFF2-61F7E9048E11}" type="datetimeFigureOut">
              <a:rPr lang="en-US" smtClean="0"/>
              <a:t>11/11/2019</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F3396BB3-28C4-4C79-8D62-BD095335562F}" type="slidenum">
              <a:rPr lang="en-US" smtClean="0"/>
              <a:t>‹#›</a:t>
            </a:fld>
            <a:endParaRPr lang="en-US"/>
          </a:p>
        </p:txBody>
      </p:sp>
    </p:spTree>
    <p:extLst>
      <p:ext uri="{BB962C8B-B14F-4D97-AF65-F5344CB8AC3E}">
        <p14:creationId xmlns:p14="http://schemas.microsoft.com/office/powerpoint/2010/main" val="268429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1</a:t>
            </a:fld>
            <a:endParaRPr lang="en-US"/>
          </a:p>
        </p:txBody>
      </p:sp>
    </p:spTree>
    <p:extLst>
      <p:ext uri="{BB962C8B-B14F-4D97-AF65-F5344CB8AC3E}">
        <p14:creationId xmlns:p14="http://schemas.microsoft.com/office/powerpoint/2010/main" val="1201250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t>
            </a:r>
            <a:r>
              <a:rPr lang="it-IT" baseline="0" dirty="0" smtClean="0"/>
              <a:t> And had a few simulation on how the gamma changed when the CME was accelerated/decelerated by the SW, by changing the CME shape.</a:t>
            </a:r>
          </a:p>
          <a:p>
            <a:r>
              <a:rPr lang="it-IT" baseline="0" dirty="0" smtClean="0"/>
              <a:t>The simulation is for a rigid body in a turbulent fluid, and put the numbers to simulate the propagation in the SW of a CME-like structure</a:t>
            </a:r>
          </a:p>
          <a:p>
            <a:r>
              <a:rPr lang="it-IT" baseline="0" dirty="0" smtClean="0"/>
              <a:t>Now, the simulation is only 2D, nevertheless, we found some hints from the results.</a:t>
            </a:r>
          </a:p>
        </p:txBody>
      </p:sp>
      <p:sp>
        <p:nvSpPr>
          <p:cNvPr id="4" name="Slide Number Placeholder 3"/>
          <p:cNvSpPr>
            <a:spLocks noGrp="1"/>
          </p:cNvSpPr>
          <p:nvPr>
            <p:ph type="sldNum" sz="quarter" idx="10"/>
          </p:nvPr>
        </p:nvSpPr>
        <p:spPr/>
        <p:txBody>
          <a:bodyPr/>
          <a:lstStyle/>
          <a:p>
            <a:fld id="{F3396BB3-28C4-4C79-8D62-BD095335562F}" type="slidenum">
              <a:rPr lang="en-US" smtClean="0"/>
              <a:t>10</a:t>
            </a:fld>
            <a:endParaRPr lang="en-US"/>
          </a:p>
        </p:txBody>
      </p:sp>
    </p:spTree>
    <p:extLst>
      <p:ext uri="{BB962C8B-B14F-4D97-AF65-F5344CB8AC3E}">
        <p14:creationId xmlns:p14="http://schemas.microsoft.com/office/powerpoint/2010/main" val="290643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results</a:t>
            </a:r>
            <a:r>
              <a:rPr lang="it-IT" baseline="0" dirty="0" smtClean="0"/>
              <a:t> from some simultaions are compatible with the measures.</a:t>
            </a:r>
          </a:p>
          <a:p>
            <a:r>
              <a:rPr lang="it-IT" baseline="0" dirty="0" smtClean="0"/>
              <a:t>Appraently, some CME shapes are preferred. Remember thought that the simulation is 2D and that the results from the data are very preliminary</a:t>
            </a:r>
          </a:p>
          <a:p>
            <a:r>
              <a:rPr lang="it-IT" baseline="0" dirty="0" smtClean="0"/>
              <a:t>We are trying to extend the statistics, to clean the data and refine the results.... Nevertheless...</a:t>
            </a:r>
          </a:p>
          <a:p>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11</a:t>
            </a:fld>
            <a:endParaRPr lang="en-US"/>
          </a:p>
        </p:txBody>
      </p:sp>
    </p:spTree>
    <p:extLst>
      <p:ext uri="{BB962C8B-B14F-4D97-AF65-F5344CB8AC3E}">
        <p14:creationId xmlns:p14="http://schemas.microsoft.com/office/powerpoint/2010/main" val="238770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Nevertheless, it appears that interesting</a:t>
            </a:r>
            <a:r>
              <a:rPr lang="it-IT" baseline="0" dirty="0" smtClean="0"/>
              <a:t> studied on how the drag parameter depends on the ther physical parameters of the CME can be performed.</a:t>
            </a:r>
          </a:p>
          <a:p>
            <a:r>
              <a:rPr lang="it-IT" baseline="0" dirty="0" smtClean="0"/>
              <a:t>What is limiting us at present are the errors associated to the measures, which come from errors in modeling the first hours of the CME</a:t>
            </a:r>
          </a:p>
          <a:p>
            <a:r>
              <a:rPr lang="it-IT" baseline="0" dirty="0" smtClean="0"/>
              <a:t>The model and the measures of the CME liftoff are critically important to retrive robust information on the parameter, and we look forward to METIS and the whole SolO instrument suit to retrive more precise measure of the CME liftoff and to substantially improve our modeling capabilities for the first our of the CME propagation.</a:t>
            </a:r>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12</a:t>
            </a:fld>
            <a:endParaRPr lang="en-US"/>
          </a:p>
        </p:txBody>
      </p:sp>
    </p:spTree>
    <p:extLst>
      <p:ext uri="{BB962C8B-B14F-4D97-AF65-F5344CB8AC3E}">
        <p14:creationId xmlns:p14="http://schemas.microsoft.com/office/powerpoint/2010/main" val="181787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2</a:t>
            </a:fld>
            <a:endParaRPr lang="en-US"/>
          </a:p>
        </p:txBody>
      </p:sp>
    </p:spTree>
    <p:extLst>
      <p:ext uri="{BB962C8B-B14F-4D97-AF65-F5344CB8AC3E}">
        <p14:creationId xmlns:p14="http://schemas.microsoft.com/office/powerpoint/2010/main" val="266273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 the very first</a:t>
            </a:r>
            <a:r>
              <a:rPr lang="it-IT" baseline="0" dirty="0" smtClean="0"/>
              <a:t> hours after the liftoff</a:t>
            </a:r>
          </a:p>
          <a:p>
            <a:r>
              <a:rPr lang="it-IT" baseline="0" dirty="0" smtClean="0"/>
              <a:t>Imaging from coronagraph</a:t>
            </a:r>
          </a:p>
          <a:p>
            <a:r>
              <a:rPr lang="it-IT" baseline="0" dirty="0" smtClean="0"/>
              <a:t>Differente techniques for detection and then fitting</a:t>
            </a:r>
          </a:p>
          <a:p>
            <a:r>
              <a:rPr lang="it-IT" baseline="0" dirty="0" smtClean="0"/>
              <a:t>Different assumptions and data availability meand differnces in the resulting CME model  </a:t>
            </a:r>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3</a:t>
            </a:fld>
            <a:endParaRPr lang="en-US"/>
          </a:p>
        </p:txBody>
      </p:sp>
    </p:spTree>
    <p:extLst>
      <p:ext uri="{BB962C8B-B14F-4D97-AF65-F5344CB8AC3E}">
        <p14:creationId xmlns:p14="http://schemas.microsoft.com/office/powerpoint/2010/main" val="3067118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Problems even if</a:t>
            </a:r>
            <a:r>
              <a:rPr lang="it-IT" baseline="0" dirty="0" smtClean="0"/>
              <a:t> data is good quality and image are available from different point of view...</a:t>
            </a:r>
          </a:p>
          <a:p>
            <a:r>
              <a:rPr lang="it-IT" baseline="0" dirty="0" smtClean="0"/>
              <a:t>Because we apply simplified models to the CME </a:t>
            </a:r>
          </a:p>
          <a:p>
            <a:r>
              <a:rPr lang="it-IT" baseline="0" dirty="0" smtClean="0"/>
              <a:t>Inconsistency btw model and reality results in wrong information fed to the propagation model</a:t>
            </a:r>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4</a:t>
            </a:fld>
            <a:endParaRPr lang="en-US"/>
          </a:p>
        </p:txBody>
      </p:sp>
    </p:spTree>
    <p:extLst>
      <p:ext uri="{BB962C8B-B14F-4D97-AF65-F5344CB8AC3E}">
        <p14:creationId xmlns:p14="http://schemas.microsoft.com/office/powerpoint/2010/main" val="277352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Propagation</a:t>
            </a:r>
            <a:r>
              <a:rPr lang="it-IT" baseline="0" dirty="0" smtClean="0"/>
              <a:t> models can be divided in 3 large families</a:t>
            </a:r>
          </a:p>
          <a:p>
            <a:r>
              <a:rPr lang="it-IT" baseline="0" dirty="0" smtClean="0"/>
              <a:t>The one that try to solve a complex and large (M)HD system in computational boxes</a:t>
            </a:r>
          </a:p>
          <a:p>
            <a:r>
              <a:rPr lang="it-IT" baseline="0" dirty="0" smtClean="0"/>
              <a:t>The ones that employ empirical correlation derive from past experience</a:t>
            </a:r>
          </a:p>
          <a:p>
            <a:r>
              <a:rPr lang="it-IT" dirty="0" smtClean="0"/>
              <a:t>The</a:t>
            </a:r>
            <a:r>
              <a:rPr lang="it-IT" baseline="0" dirty="0" smtClean="0"/>
              <a:t> other in between...</a:t>
            </a:r>
          </a:p>
          <a:p>
            <a:r>
              <a:rPr lang="it-IT" baseline="0" dirty="0" smtClean="0"/>
              <a:t>If some information about the problem is partially known or has errors, this results in a wrong model for the ICME</a:t>
            </a:r>
          </a:p>
          <a:p>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5</a:t>
            </a:fld>
            <a:endParaRPr lang="en-US"/>
          </a:p>
        </p:txBody>
      </p:sp>
    </p:spTree>
    <p:extLst>
      <p:ext uri="{BB962C8B-B14F-4D97-AF65-F5344CB8AC3E}">
        <p14:creationId xmlns:p14="http://schemas.microsoft.com/office/powerpoint/2010/main" val="77306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propagation model which is in the middle</a:t>
            </a:r>
          </a:p>
          <a:p>
            <a:r>
              <a:rPr lang="it-IT" dirty="0" smtClean="0"/>
              <a:t>Assumes that after a certain distance, the propagation</a:t>
            </a:r>
            <a:r>
              <a:rPr lang="it-IT" baseline="0" dirty="0" smtClean="0"/>
              <a:t> of the CME is that of a rigid body in a moving fluid</a:t>
            </a:r>
            <a:endParaRPr lang="en-US" dirty="0" smtClean="0"/>
          </a:p>
          <a:p>
            <a:r>
              <a:rPr lang="en-US" dirty="0" smtClean="0"/>
              <a:t>Simple assumption, simple equation for</a:t>
            </a:r>
            <a:r>
              <a:rPr lang="en-US" baseline="0" dirty="0" smtClean="0"/>
              <a:t> the acceleration of the ICME</a:t>
            </a:r>
          </a:p>
          <a:p>
            <a:r>
              <a:rPr lang="en-US" baseline="0" dirty="0" smtClean="0"/>
              <a:t>Gamma hides a lot of </a:t>
            </a:r>
            <a:r>
              <a:rPr lang="en-US" baseline="0" dirty="0" err="1" smtClean="0"/>
              <a:t>phys</a:t>
            </a:r>
            <a:r>
              <a:rPr lang="it-IT" baseline="0" dirty="0" smtClean="0"/>
              <a:t>ics: it tells us about the CME-wind interaction</a:t>
            </a:r>
          </a:p>
          <a:p>
            <a:r>
              <a:rPr lang="it-IT" baseline="0" dirty="0" smtClean="0"/>
              <a:t>In its many implementations, the DBM working hypotheses are that gamma and sw are constant during the propagation</a:t>
            </a:r>
          </a:p>
          <a:p>
            <a:r>
              <a:rPr lang="it-IT" baseline="0" dirty="0" smtClean="0"/>
              <a:t>And we use empirical values for gamma and SW, from the past statistics...</a:t>
            </a:r>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6</a:t>
            </a:fld>
            <a:endParaRPr lang="en-US"/>
          </a:p>
        </p:txBody>
      </p:sp>
    </p:spTree>
    <p:extLst>
      <p:ext uri="{BB962C8B-B14F-4D97-AF65-F5344CB8AC3E}">
        <p14:creationId xmlns:p14="http://schemas.microsoft.com/office/powerpoint/2010/main" val="51645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Recently, both</a:t>
            </a:r>
            <a:r>
              <a:rPr lang="it-IT" baseline="0" dirty="0" smtClean="0"/>
              <a:t> DBM and more complex MHD models have gone ‘statistic’...</a:t>
            </a:r>
          </a:p>
          <a:p>
            <a:r>
              <a:rPr lang="it-IT" baseline="0" dirty="0" smtClean="0"/>
              <a:t>Many runs to explore the parameter space due unknown or partially known values for the simulations</a:t>
            </a:r>
          </a:p>
          <a:p>
            <a:r>
              <a:rPr lang="it-IT" baseline="0" dirty="0" smtClean="0"/>
              <a:t>The dBM is suited because it is simple to simulate and you can run thousands of different CMEs in seconds</a:t>
            </a:r>
          </a:p>
          <a:p>
            <a:r>
              <a:rPr lang="it-IT" baseline="0" dirty="0" smtClean="0"/>
              <a:t>The inputs are extracted from PDFs, which can be constained by direct measures of the CME parameters or from past statistics...</a:t>
            </a:r>
          </a:p>
          <a:p>
            <a:r>
              <a:rPr lang="it-IT" baseline="0" dirty="0" smtClean="0"/>
              <a:t>And the output are PDFs as well from which one can extract the most probable outcome and an associated error</a:t>
            </a:r>
          </a:p>
          <a:p>
            <a:r>
              <a:rPr lang="it-IT" baseline="0" dirty="0" smtClean="0"/>
              <a:t>Among the input PDFs Gamma in scarcely defined, we tried to shed some more light on it, using past data and a statistical approach</a:t>
            </a:r>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7</a:t>
            </a:fld>
            <a:endParaRPr lang="en-US"/>
          </a:p>
        </p:txBody>
      </p:sp>
    </p:spTree>
    <p:extLst>
      <p:ext uri="{BB962C8B-B14F-4D97-AF65-F5344CB8AC3E}">
        <p14:creationId xmlns:p14="http://schemas.microsoft.com/office/powerpoint/2010/main" val="301478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The CME list by</a:t>
            </a:r>
            <a:r>
              <a:rPr lang="it-IT" baseline="0" dirty="0" smtClean="0"/>
              <a:t> R&amp;C is publicy available on the web, it has the arrival time at Earth of a few hundreds of CMEs.</a:t>
            </a:r>
          </a:p>
          <a:p>
            <a:r>
              <a:rPr lang="it-IT" baseline="0" dirty="0" smtClean="0"/>
              <a:t>By cross-checking thi information with the CDAW LASCO-CME database and the SDO images database, we are able to have the set of CME proeperties that allow us to invert the DBM equation and obtain gamma</a:t>
            </a:r>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8</a:t>
            </a:fld>
            <a:endParaRPr lang="en-US"/>
          </a:p>
        </p:txBody>
      </p:sp>
    </p:spTree>
    <p:extLst>
      <p:ext uri="{BB962C8B-B14F-4D97-AF65-F5344CB8AC3E}">
        <p14:creationId xmlns:p14="http://schemas.microsoft.com/office/powerpoint/2010/main" val="241995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We can</a:t>
            </a:r>
            <a:r>
              <a:rPr lang="it-IT" baseline="0" dirty="0" smtClean="0"/>
              <a:t> now compare gamma against other CME propagation parameters... </a:t>
            </a:r>
          </a:p>
          <a:p>
            <a:r>
              <a:rPr lang="it-IT" baseline="0" dirty="0" smtClean="0"/>
              <a:t>That can be used to tell us something about the interaction btw the CME and the im</a:t>
            </a:r>
          </a:p>
          <a:p>
            <a:r>
              <a:rPr lang="it-IT" baseline="0" dirty="0" smtClean="0"/>
              <a:t>Here we report the plot versus the velocity diffrence: the difference btw the CME liftoff velocity and the solar wind velocity that the CME experienced during propagation</a:t>
            </a:r>
          </a:p>
          <a:p>
            <a:r>
              <a:rPr lang="it-IT" baseline="0" dirty="0" smtClean="0"/>
              <a:t>Due to the gamma equation itself, there is an indetermination of gamma whene dv=w</a:t>
            </a:r>
          </a:p>
          <a:p>
            <a:r>
              <a:rPr lang="it-IT" baseline="0" dirty="0" smtClean="0"/>
              <a:t>Also, due to error measures, the values of gamma where |dv|&lt;err(v) are of little use.</a:t>
            </a:r>
          </a:p>
          <a:p>
            <a:r>
              <a:rPr lang="it-IT" baseline="0" dirty="0" smtClean="0"/>
              <a:t>Therefore, we limit to the ranges where data is robust enough.</a:t>
            </a:r>
          </a:p>
          <a:p>
            <a:r>
              <a:rPr lang="it-IT" baseline="0" dirty="0" smtClean="0"/>
              <a:t>It is at the limit, but there may be difference when the SW is pushing the CME and when it is decelerating it...</a:t>
            </a:r>
          </a:p>
          <a:p>
            <a:r>
              <a:rPr lang="it-IT" baseline="0" dirty="0" smtClean="0"/>
              <a:t>This is interesting, we tried to investigate abit deeper and..</a:t>
            </a:r>
            <a:endParaRPr lang="en-US" dirty="0"/>
          </a:p>
        </p:txBody>
      </p:sp>
      <p:sp>
        <p:nvSpPr>
          <p:cNvPr id="4" name="Slide Number Placeholder 3"/>
          <p:cNvSpPr>
            <a:spLocks noGrp="1"/>
          </p:cNvSpPr>
          <p:nvPr>
            <p:ph type="sldNum" sz="quarter" idx="10"/>
          </p:nvPr>
        </p:nvSpPr>
        <p:spPr/>
        <p:txBody>
          <a:bodyPr/>
          <a:lstStyle/>
          <a:p>
            <a:fld id="{F3396BB3-28C4-4C79-8D62-BD095335562F}" type="slidenum">
              <a:rPr lang="en-US" smtClean="0"/>
              <a:t>9</a:t>
            </a:fld>
            <a:endParaRPr lang="en-US"/>
          </a:p>
        </p:txBody>
      </p:sp>
    </p:spTree>
    <p:extLst>
      <p:ext uri="{BB962C8B-B14F-4D97-AF65-F5344CB8AC3E}">
        <p14:creationId xmlns:p14="http://schemas.microsoft.com/office/powerpoint/2010/main" val="103354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27"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32"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41" name="PlaceHolder 2"/>
          <p:cNvSpPr>
            <a:spLocks noGrp="1"/>
          </p:cNvSpPr>
          <p:nvPr>
            <p:ph type="subTitle"/>
          </p:nvPr>
        </p:nvSpPr>
        <p:spPr>
          <a:xfrm>
            <a:off x="504000" y="1326600"/>
            <a:ext cx="9071640" cy="32882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0920" cy="43851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5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504000" y="1326600"/>
            <a:ext cx="9071640" cy="32882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54"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58"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62" name="PlaceHolder 2"/>
          <p:cNvSpPr>
            <a:spLocks noGrp="1"/>
          </p:cNvSpPr>
          <p:nvPr>
            <p:ph type="body"/>
          </p:nvPr>
        </p:nvSpPr>
        <p:spPr>
          <a:xfrm>
            <a:off x="504000" y="1326600"/>
            <a:ext cx="9071640" cy="156816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65"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70" name="PlaceHolder 2"/>
          <p:cNvSpPr>
            <a:spLocks noGrp="1"/>
          </p:cNvSpPr>
          <p:nvPr>
            <p:ph type="body"/>
          </p:nvPr>
        </p:nvSpPr>
        <p:spPr>
          <a:xfrm>
            <a:off x="504000" y="1326600"/>
            <a:ext cx="2920680" cy="156816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571200" y="1326600"/>
            <a:ext cx="2920680" cy="156816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638040" y="1326600"/>
            <a:ext cx="2920680" cy="156816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504000" y="3044160"/>
            <a:ext cx="2920680" cy="156816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571200" y="3044160"/>
            <a:ext cx="2920680" cy="156816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638040" y="3044160"/>
            <a:ext cx="292068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5" name="PlaceHolder 2"/>
          <p:cNvSpPr>
            <a:spLocks noGrp="1"/>
          </p:cNvSpPr>
          <p:nvPr>
            <p:ph type="body"/>
          </p:nvPr>
        </p:nvSpPr>
        <p:spPr>
          <a:xfrm>
            <a:off x="504000" y="1326600"/>
            <a:ext cx="907164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0920" cy="43851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12"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5152680" y="1326600"/>
            <a:ext cx="4426920" cy="328824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50400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504000" y="1326600"/>
            <a:ext cx="4426920" cy="328824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5152680" y="3044160"/>
            <a:ext cx="442692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0920" cy="94572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504000" y="1326600"/>
            <a:ext cx="4426920" cy="156816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5152680" y="1326600"/>
            <a:ext cx="4426920" cy="156816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504000" y="3044160"/>
            <a:ext cx="9071640" cy="15681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0920" cy="945720"/>
          </a:xfrm>
          <a:prstGeom prst="rect">
            <a:avLst/>
          </a:prstGeom>
        </p:spPr>
        <p:txBody>
          <a:bodyPr lIns="0" tIns="0" rIns="0" bIns="0" anchor="ctr"/>
          <a:lstStyle/>
          <a:p>
            <a:r>
              <a:rPr lang="en-US" sz="1800" b="0" strike="noStrike" spc="-1">
                <a:latin typeface="Arial"/>
              </a:rPr>
              <a:t>Click to edit the title text format</a:t>
            </a:r>
          </a:p>
        </p:txBody>
      </p:sp>
      <p:sp>
        <p:nvSpPr>
          <p:cNvPr id="3" name="PlaceHolder 2"/>
          <p:cNvSpPr>
            <a:spLocks noGrp="1"/>
          </p:cNvSpPr>
          <p:nvPr>
            <p:ph type="body"/>
          </p:nvPr>
        </p:nvSpPr>
        <p:spPr>
          <a:xfrm>
            <a:off x="504000" y="1326600"/>
            <a:ext cx="9071640" cy="32882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latin typeface="Arial"/>
              </a:rPr>
              <a:t>Second Outline Level</a:t>
            </a:r>
          </a:p>
          <a:p>
            <a:pPr marL="1296000" lvl="2" indent="-288000">
              <a:spcBef>
                <a:spcPts val="850"/>
              </a:spcBef>
              <a:buClr>
                <a:srgbClr val="000000"/>
              </a:buClr>
              <a:buSzPct val="45000"/>
              <a:buFont typeface="Wingdings" charset="2"/>
              <a:buChar char=""/>
            </a:pPr>
            <a:r>
              <a:rPr lang="en-US" sz="1800" b="0" strike="noStrike" spc="-1">
                <a:latin typeface="Arial"/>
              </a:rPr>
              <a:t>Third Outline Level</a:t>
            </a:r>
          </a:p>
          <a:p>
            <a:pPr marL="1728000" lvl="3" indent="-216000">
              <a:spcBef>
                <a:spcPts val="567"/>
              </a:spcBef>
              <a:buClr>
                <a:srgbClr val="000000"/>
              </a:buClr>
              <a:buSzPct val="75000"/>
              <a:buFont typeface="Symbol" charset="2"/>
              <a:buChar char=""/>
            </a:pPr>
            <a:r>
              <a:rPr lang="en-US" sz="1800" b="0" strike="noStrike" spc="-1">
                <a:latin typeface="Arial"/>
              </a:rPr>
              <a:t>Fourth Outline Level</a:t>
            </a:r>
          </a:p>
          <a:p>
            <a:pPr marL="2160000" lvl="4" indent="-216000">
              <a:spcBef>
                <a:spcPts val="283"/>
              </a:spcBef>
              <a:buClr>
                <a:srgbClr val="000000"/>
              </a:buClr>
              <a:buSzPct val="45000"/>
              <a:buFont typeface="Wingdings" charset="2"/>
              <a:buChar char=""/>
            </a:pPr>
            <a:r>
              <a:rPr lang="en-US" sz="1800" b="0" strike="noStrike" spc="-1">
                <a:latin typeface="Arial"/>
              </a:rPr>
              <a:t>Fifth Outline Level</a:t>
            </a:r>
          </a:p>
          <a:p>
            <a:pPr marL="2592000" lvl="5" indent="-216000">
              <a:spcBef>
                <a:spcPts val="283"/>
              </a:spcBef>
              <a:buClr>
                <a:srgbClr val="000000"/>
              </a:buClr>
              <a:buSzPct val="45000"/>
              <a:buFont typeface="Wingdings" charset="2"/>
              <a:buChar char=""/>
            </a:pPr>
            <a:r>
              <a:rPr lang="en-US" sz="1800" b="0" strike="noStrike" spc="-1">
                <a:latin typeface="Arial"/>
              </a:rPr>
              <a:t>Sixth Outline Level</a:t>
            </a:r>
          </a:p>
          <a:p>
            <a:pPr marL="3024000" lvl="6" indent="-216000">
              <a:spcBef>
                <a:spcPts val="283"/>
              </a:spcBef>
              <a:buClr>
                <a:srgbClr val="000000"/>
              </a:buClr>
              <a:buSzPct val="45000"/>
              <a:buFont typeface="Wingdings" charset="2"/>
              <a:buChar char=""/>
            </a:pPr>
            <a:r>
              <a:rPr lang="en-US"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tIns="0" rIns="0" bIns="0" anchor="ct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400" b="1" strike="noStrike" spc="-1">
                <a:solidFill>
                  <a:srgbClr val="000000"/>
                </a:solidFill>
                <a:latin typeface="Arial"/>
                <a:ea typeface="Arial"/>
              </a:rPr>
              <a:t>Refining the Drag Parameter for Coronal Mass Ejection propagation models</a:t>
            </a:r>
            <a:endParaRPr lang="en-US" sz="2400" b="0" strike="noStrike" spc="-1">
              <a:latin typeface="Arial"/>
            </a:endParaRPr>
          </a:p>
        </p:txBody>
      </p:sp>
      <p:sp>
        <p:nvSpPr>
          <p:cNvPr id="77" name="CustomShape 2"/>
          <p:cNvSpPr/>
          <p:nvPr/>
        </p:nvSpPr>
        <p:spPr>
          <a:xfrm>
            <a:off x="504000" y="1150920"/>
            <a:ext cx="9070920" cy="4151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spcBef>
                <a:spcPts val="1199"/>
              </a:spcBef>
            </a:pPr>
            <a:r>
              <a:rPr lang="en-US" sz="1300" b="0" strike="noStrike" spc="-1" dirty="0">
                <a:solidFill>
                  <a:srgbClr val="000000"/>
                </a:solidFill>
                <a:latin typeface="Arial"/>
                <a:ea typeface="Arial"/>
              </a:rPr>
              <a:t>D. Del Moro</a:t>
            </a:r>
            <a:r>
              <a:rPr lang="en-US" sz="1300" b="0" strike="noStrike" spc="-1" baseline="28000" dirty="0">
                <a:solidFill>
                  <a:srgbClr val="000000"/>
                </a:solidFill>
                <a:latin typeface="Arial"/>
                <a:ea typeface="Arial"/>
              </a:rPr>
              <a:t>(1),</a:t>
            </a:r>
            <a:r>
              <a:rPr lang="en-US" sz="1300" b="0" strike="noStrike" spc="-1" dirty="0">
                <a:solidFill>
                  <a:srgbClr val="000000"/>
                </a:solidFill>
                <a:latin typeface="Arial"/>
                <a:ea typeface="Arial"/>
              </a:rPr>
              <a:t>, F. </a:t>
            </a:r>
            <a:r>
              <a:rPr lang="en-US" sz="1300" b="0" strike="noStrike" spc="-1" dirty="0" err="1">
                <a:solidFill>
                  <a:srgbClr val="000000"/>
                </a:solidFill>
                <a:latin typeface="Arial"/>
                <a:ea typeface="Arial"/>
              </a:rPr>
              <a:t>Berrilli</a:t>
            </a:r>
            <a:r>
              <a:rPr lang="en-US" sz="1300" b="0" strike="noStrike" spc="-1" baseline="28000" dirty="0">
                <a:solidFill>
                  <a:srgbClr val="000000"/>
                </a:solidFill>
                <a:latin typeface="Arial"/>
                <a:ea typeface="Arial"/>
              </a:rPr>
              <a:t>(1)</a:t>
            </a:r>
            <a:r>
              <a:rPr lang="en-US" sz="1300" b="0" strike="noStrike" spc="-1" dirty="0">
                <a:solidFill>
                  <a:srgbClr val="000000"/>
                </a:solidFill>
                <a:latin typeface="Arial"/>
                <a:ea typeface="Arial"/>
              </a:rPr>
              <a:t>, R. </a:t>
            </a:r>
            <a:r>
              <a:rPr lang="en-US" sz="1300" b="0" strike="noStrike" spc="-1" dirty="0" err="1">
                <a:solidFill>
                  <a:srgbClr val="000000"/>
                </a:solidFill>
                <a:latin typeface="Arial"/>
                <a:ea typeface="Arial"/>
              </a:rPr>
              <a:t>Foldes</a:t>
            </a:r>
            <a:r>
              <a:rPr lang="en-US" sz="1300" b="0" strike="noStrike" spc="-1" baseline="28000" dirty="0">
                <a:solidFill>
                  <a:srgbClr val="000000"/>
                </a:solidFill>
                <a:latin typeface="Arial"/>
                <a:ea typeface="Arial"/>
              </a:rPr>
              <a:t>(1)</a:t>
            </a:r>
            <a:r>
              <a:rPr lang="en-US" sz="1300" b="0" strike="noStrike" spc="-1" dirty="0">
                <a:solidFill>
                  <a:srgbClr val="000000"/>
                </a:solidFill>
                <a:latin typeface="Arial"/>
                <a:ea typeface="Arial"/>
              </a:rPr>
              <a:t>, L. </a:t>
            </a:r>
            <a:r>
              <a:rPr lang="en-US" sz="1300" b="0" strike="noStrike" spc="-1" dirty="0" err="1">
                <a:solidFill>
                  <a:srgbClr val="000000"/>
                </a:solidFill>
                <a:latin typeface="Arial"/>
                <a:ea typeface="Arial"/>
              </a:rPr>
              <a:t>Giovannelli</a:t>
            </a:r>
            <a:r>
              <a:rPr lang="en-US" sz="1300" b="0" strike="noStrike" spc="-1" baseline="28000" dirty="0">
                <a:solidFill>
                  <a:srgbClr val="000000"/>
                </a:solidFill>
                <a:latin typeface="Arial"/>
                <a:ea typeface="Arial"/>
              </a:rPr>
              <a:t>(1)</a:t>
            </a:r>
            <a:r>
              <a:rPr lang="en-US" sz="1300" b="0" strike="noStrike" spc="-1" dirty="0">
                <a:solidFill>
                  <a:srgbClr val="000000"/>
                </a:solidFill>
                <a:latin typeface="Arial"/>
                <a:ea typeface="Arial"/>
              </a:rPr>
              <a:t>, G. </a:t>
            </a:r>
            <a:r>
              <a:rPr lang="en-US" sz="1300" b="0" strike="noStrike" spc="-1" dirty="0" err="1">
                <a:solidFill>
                  <a:srgbClr val="000000"/>
                </a:solidFill>
                <a:latin typeface="Arial"/>
                <a:ea typeface="Arial"/>
              </a:rPr>
              <a:t>Napoletano</a:t>
            </a:r>
            <a:r>
              <a:rPr lang="en-US" sz="1300" b="0" strike="noStrike" spc="-1" baseline="28000" dirty="0">
                <a:solidFill>
                  <a:srgbClr val="000000"/>
                </a:solidFill>
                <a:latin typeface="Arial"/>
                <a:ea typeface="Arial"/>
              </a:rPr>
              <a:t>(2)</a:t>
            </a:r>
            <a:r>
              <a:rPr lang="en-US" sz="1300" b="0" strike="noStrike" spc="-1" dirty="0">
                <a:solidFill>
                  <a:srgbClr val="000000"/>
                </a:solidFill>
                <a:latin typeface="Arial"/>
                <a:ea typeface="Arial"/>
              </a:rPr>
              <a:t>, E. </a:t>
            </a:r>
            <a:r>
              <a:rPr lang="en-US" sz="1300" b="0" strike="noStrike" spc="-1" dirty="0" err="1">
                <a:solidFill>
                  <a:srgbClr val="000000"/>
                </a:solidFill>
                <a:latin typeface="Arial"/>
                <a:ea typeface="Arial"/>
              </a:rPr>
              <a:t>Pietropaolo</a:t>
            </a:r>
            <a:r>
              <a:rPr lang="en-US" sz="1300" b="0" strike="noStrike" spc="-1" baseline="28000" dirty="0">
                <a:solidFill>
                  <a:srgbClr val="000000"/>
                </a:solidFill>
                <a:latin typeface="Arial"/>
                <a:ea typeface="Arial"/>
              </a:rPr>
              <a:t>(2)</a:t>
            </a:r>
            <a:endParaRPr lang="en-US" sz="1300" b="0" strike="noStrike" spc="-1" dirty="0">
              <a:latin typeface="Arial"/>
            </a:endParaRPr>
          </a:p>
          <a:p>
            <a:pPr algn="just">
              <a:lnSpc>
                <a:spcPct val="100000"/>
              </a:lnSpc>
            </a:pPr>
            <a:endParaRPr lang="en-US" sz="1000" b="0" strike="noStrike" spc="-1" baseline="28000" dirty="0" smtClean="0">
              <a:solidFill>
                <a:srgbClr val="000000"/>
              </a:solidFill>
              <a:latin typeface="Arial"/>
              <a:ea typeface="Arial"/>
            </a:endParaRPr>
          </a:p>
          <a:p>
            <a:pPr algn="just">
              <a:lnSpc>
                <a:spcPct val="100000"/>
              </a:lnSpc>
            </a:pPr>
            <a:r>
              <a:rPr lang="en-US" sz="1000" b="0" strike="noStrike" spc="-1" baseline="28000" dirty="0" smtClean="0">
                <a:solidFill>
                  <a:srgbClr val="000000"/>
                </a:solidFill>
                <a:latin typeface="Arial"/>
                <a:ea typeface="Arial"/>
              </a:rPr>
              <a:t>(</a:t>
            </a:r>
            <a:r>
              <a:rPr lang="en-US" sz="1000" b="0" strike="noStrike" spc="-1" baseline="28000" dirty="0">
                <a:solidFill>
                  <a:srgbClr val="000000"/>
                </a:solidFill>
                <a:latin typeface="Arial"/>
                <a:ea typeface="Arial"/>
              </a:rPr>
              <a:t>1)</a:t>
            </a:r>
            <a:r>
              <a:rPr lang="en-US" sz="1000" b="0" strike="noStrike" spc="-1" dirty="0" err="1">
                <a:solidFill>
                  <a:srgbClr val="000000"/>
                </a:solidFill>
                <a:latin typeface="Arial"/>
                <a:ea typeface="Arial"/>
              </a:rPr>
              <a:t>Università</a:t>
            </a:r>
            <a:r>
              <a:rPr lang="en-US" sz="1000" b="0" strike="noStrike" spc="-1" dirty="0">
                <a:solidFill>
                  <a:srgbClr val="000000"/>
                </a:solidFill>
                <a:latin typeface="Arial"/>
                <a:ea typeface="Arial"/>
              </a:rPr>
              <a:t> </a:t>
            </a:r>
            <a:r>
              <a:rPr lang="en-US" sz="1000" b="0" strike="noStrike" spc="-1" dirty="0" err="1">
                <a:solidFill>
                  <a:srgbClr val="000000"/>
                </a:solidFill>
                <a:latin typeface="Arial"/>
                <a:ea typeface="Arial"/>
              </a:rPr>
              <a:t>degli</a:t>
            </a:r>
            <a:r>
              <a:rPr lang="en-US" sz="1000" b="0" strike="noStrike" spc="-1" dirty="0">
                <a:solidFill>
                  <a:srgbClr val="000000"/>
                </a:solidFill>
                <a:latin typeface="Arial"/>
                <a:ea typeface="Arial"/>
              </a:rPr>
              <a:t> </a:t>
            </a:r>
            <a:r>
              <a:rPr lang="en-US" sz="1000" b="0" strike="noStrike" spc="-1" dirty="0" err="1">
                <a:solidFill>
                  <a:srgbClr val="000000"/>
                </a:solidFill>
                <a:latin typeface="Arial"/>
                <a:ea typeface="Arial"/>
              </a:rPr>
              <a:t>Studi</a:t>
            </a:r>
            <a:r>
              <a:rPr lang="en-US" sz="1000" b="0" strike="noStrike" spc="-1" dirty="0">
                <a:solidFill>
                  <a:srgbClr val="000000"/>
                </a:solidFill>
                <a:latin typeface="Arial"/>
                <a:ea typeface="Arial"/>
              </a:rPr>
              <a:t> di Roma “Tor Vergata”, Via </a:t>
            </a:r>
            <a:r>
              <a:rPr lang="en-US" sz="1000" b="0" strike="noStrike" spc="-1" dirty="0" err="1">
                <a:solidFill>
                  <a:srgbClr val="000000"/>
                </a:solidFill>
                <a:latin typeface="Arial"/>
                <a:ea typeface="Arial"/>
              </a:rPr>
              <a:t>della</a:t>
            </a:r>
            <a:r>
              <a:rPr lang="en-US" sz="1000" b="0" strike="noStrike" spc="-1" dirty="0">
                <a:solidFill>
                  <a:srgbClr val="000000"/>
                </a:solidFill>
                <a:latin typeface="Arial"/>
                <a:ea typeface="Arial"/>
              </a:rPr>
              <a:t> </a:t>
            </a:r>
            <a:r>
              <a:rPr lang="en-US" sz="1000" b="0" strike="noStrike" spc="-1" dirty="0" err="1">
                <a:solidFill>
                  <a:srgbClr val="000000"/>
                </a:solidFill>
                <a:latin typeface="Arial"/>
                <a:ea typeface="Arial"/>
              </a:rPr>
              <a:t>Ricerca</a:t>
            </a:r>
            <a:r>
              <a:rPr lang="en-US" sz="1000" b="0" strike="noStrike" spc="-1" dirty="0">
                <a:solidFill>
                  <a:srgbClr val="000000"/>
                </a:solidFill>
                <a:latin typeface="Arial"/>
                <a:ea typeface="Arial"/>
              </a:rPr>
              <a:t> </a:t>
            </a:r>
            <a:r>
              <a:rPr lang="en-US" sz="1000" b="0" strike="noStrike" spc="-1" dirty="0" err="1">
                <a:solidFill>
                  <a:srgbClr val="000000"/>
                </a:solidFill>
                <a:latin typeface="Arial"/>
                <a:ea typeface="Arial"/>
              </a:rPr>
              <a:t>Scientifica</a:t>
            </a:r>
            <a:r>
              <a:rPr lang="en-US" sz="1000" b="0" strike="noStrike" spc="-1" dirty="0">
                <a:solidFill>
                  <a:srgbClr val="000000"/>
                </a:solidFill>
                <a:latin typeface="Arial"/>
                <a:ea typeface="Arial"/>
              </a:rPr>
              <a:t>, 1, 00133 Rome, Italy;</a:t>
            </a:r>
            <a:endParaRPr lang="en-US" sz="1000" b="0" strike="noStrike" spc="-1" dirty="0">
              <a:latin typeface="Arial"/>
            </a:endParaRPr>
          </a:p>
          <a:p>
            <a:pPr algn="just">
              <a:lnSpc>
                <a:spcPct val="100000"/>
              </a:lnSpc>
              <a:spcBef>
                <a:spcPts val="349"/>
              </a:spcBef>
              <a:spcAft>
                <a:spcPts val="150"/>
              </a:spcAft>
            </a:pPr>
            <a:r>
              <a:rPr lang="en-US" sz="1000" b="0" strike="noStrike" spc="-1" baseline="28000" dirty="0">
                <a:solidFill>
                  <a:srgbClr val="000000"/>
                </a:solidFill>
                <a:latin typeface="Arial"/>
                <a:ea typeface="Arial"/>
              </a:rPr>
              <a:t>(2)</a:t>
            </a:r>
            <a:r>
              <a:rPr lang="en-US" sz="1000" b="0" strike="noStrike" spc="-1" dirty="0" err="1">
                <a:solidFill>
                  <a:srgbClr val="000000"/>
                </a:solidFill>
                <a:latin typeface="Arial"/>
                <a:ea typeface="Arial"/>
              </a:rPr>
              <a:t>Università</a:t>
            </a:r>
            <a:r>
              <a:rPr lang="en-US" sz="1000" b="0" strike="noStrike" spc="-1" dirty="0">
                <a:solidFill>
                  <a:srgbClr val="000000"/>
                </a:solidFill>
                <a:latin typeface="Arial"/>
                <a:ea typeface="Arial"/>
              </a:rPr>
              <a:t> de L’Aquila, Via </a:t>
            </a:r>
            <a:r>
              <a:rPr lang="en-US" sz="1000" b="0" strike="noStrike" spc="-1" dirty="0" err="1">
                <a:solidFill>
                  <a:srgbClr val="000000"/>
                </a:solidFill>
                <a:latin typeface="Arial"/>
                <a:ea typeface="Arial"/>
              </a:rPr>
              <a:t>Vetoio</a:t>
            </a:r>
            <a:r>
              <a:rPr lang="en-US" sz="1000" b="0" strike="noStrike" spc="-1" dirty="0">
                <a:solidFill>
                  <a:srgbClr val="000000"/>
                </a:solidFill>
                <a:latin typeface="Arial"/>
                <a:ea typeface="Arial"/>
              </a:rPr>
              <a:t>, 48, 67100 </a:t>
            </a:r>
            <a:r>
              <a:rPr lang="en-US" sz="1000" b="0" strike="noStrike" spc="-1" dirty="0" err="1">
                <a:solidFill>
                  <a:srgbClr val="000000"/>
                </a:solidFill>
                <a:latin typeface="Arial"/>
                <a:ea typeface="Arial"/>
              </a:rPr>
              <a:t>Coppito</a:t>
            </a:r>
            <a:r>
              <a:rPr lang="en-US" sz="1000" b="0" strike="noStrike" spc="-1" dirty="0">
                <a:solidFill>
                  <a:srgbClr val="000000"/>
                </a:solidFill>
                <a:latin typeface="Arial"/>
                <a:ea typeface="Arial"/>
              </a:rPr>
              <a:t> L’Aquila, Italy.</a:t>
            </a:r>
            <a:endParaRPr lang="en-US" sz="1000" b="0" strike="noStrike" spc="-1" dirty="0">
              <a:latin typeface="Arial"/>
            </a:endParaRPr>
          </a:p>
          <a:p>
            <a:pPr algn="just">
              <a:lnSpc>
                <a:spcPct val="100000"/>
              </a:lnSpc>
              <a:spcBef>
                <a:spcPts val="1199"/>
              </a:spcBef>
              <a:spcAft>
                <a:spcPts val="1001"/>
              </a:spcAft>
            </a:pPr>
            <a:r>
              <a:rPr lang="en-US" sz="1100" b="0" strike="noStrike" spc="-1" dirty="0">
                <a:solidFill>
                  <a:srgbClr val="000000"/>
                </a:solidFill>
                <a:latin typeface="Arial"/>
                <a:ea typeface="Arial"/>
              </a:rPr>
              <a:t>ICME (</a:t>
            </a:r>
            <a:r>
              <a:rPr lang="en-US" sz="1100" b="1" strike="noStrike" spc="-1" dirty="0">
                <a:solidFill>
                  <a:srgbClr val="000000"/>
                </a:solidFill>
                <a:latin typeface="Arial"/>
                <a:ea typeface="Arial"/>
              </a:rPr>
              <a:t>Interplanetary Coronal Mass Ejection</a:t>
            </a:r>
            <a:r>
              <a:rPr lang="en-US" sz="1100" b="0" strike="noStrike" spc="-1" dirty="0">
                <a:solidFill>
                  <a:srgbClr val="000000"/>
                </a:solidFill>
                <a:latin typeface="Arial"/>
                <a:ea typeface="Arial"/>
              </a:rPr>
              <a:t>) are violent phenomena of solar activity that affect the whole heliosphere and the prediction of their impact on different solar system bodies is one of the primary goals of the planetary space weather forecasting. </a:t>
            </a:r>
            <a:r>
              <a:rPr lang="en-US" sz="1100" b="0" strike="noStrike" spc="-1" dirty="0">
                <a:solidFill>
                  <a:srgbClr val="00000A"/>
                </a:solidFill>
                <a:latin typeface="Arial"/>
                <a:ea typeface="Noto Sans CJK SC"/>
              </a:rPr>
              <a:t>The travel time of ICME from the Sun to the Earth can be computed through </a:t>
            </a:r>
            <a:r>
              <a:rPr lang="en-US" sz="1100" b="1" strike="noStrike" spc="-1" dirty="0">
                <a:solidFill>
                  <a:srgbClr val="00000A"/>
                </a:solidFill>
                <a:latin typeface="Arial"/>
                <a:ea typeface="Noto Sans CJK SC"/>
              </a:rPr>
              <a:t>Drag Based Model</a:t>
            </a:r>
            <a:r>
              <a:rPr lang="en-US" sz="1100" b="0" strike="noStrike" spc="-1" dirty="0">
                <a:solidFill>
                  <a:srgbClr val="00000A"/>
                </a:solidFill>
                <a:latin typeface="Arial"/>
                <a:ea typeface="Noto Sans CJK SC"/>
              </a:rPr>
              <a:t> (DBM) approach, which is based on a simple equation of motion for the ICME that defines the acceleration as </a:t>
            </a:r>
            <a:r>
              <a:rPr lang="en-US" sz="1100" b="1" i="1" strike="noStrike" spc="-1" dirty="0">
                <a:solidFill>
                  <a:srgbClr val="00000A"/>
                </a:solidFill>
                <a:latin typeface="Arial"/>
                <a:ea typeface="Noto Sans CJK SC"/>
              </a:rPr>
              <a:t>a=-Γ(v-w)|v-w|</a:t>
            </a:r>
            <a:r>
              <a:rPr lang="en-US" sz="1100" b="0" strike="noStrike" spc="-1" dirty="0">
                <a:solidFill>
                  <a:srgbClr val="00000A"/>
                </a:solidFill>
                <a:latin typeface="Arial"/>
                <a:ea typeface="Noto Sans CJK SC"/>
              </a:rPr>
              <a:t>, where </a:t>
            </a:r>
            <a:r>
              <a:rPr lang="en-US" sz="1100" b="0" i="1" strike="noStrike" spc="-1" dirty="0">
                <a:solidFill>
                  <a:srgbClr val="00000A"/>
                </a:solidFill>
                <a:latin typeface="Arial"/>
                <a:ea typeface="Noto Sans CJK SC"/>
              </a:rPr>
              <a:t>a</a:t>
            </a:r>
            <a:r>
              <a:rPr lang="en-US" sz="1100" b="0" strike="noStrike" spc="-1" dirty="0">
                <a:solidFill>
                  <a:srgbClr val="00000A"/>
                </a:solidFill>
                <a:latin typeface="Arial"/>
                <a:ea typeface="Noto Sans CJK SC"/>
              </a:rPr>
              <a:t> and </a:t>
            </a:r>
            <a:r>
              <a:rPr lang="en-US" sz="1100" b="0" i="1" strike="noStrike" spc="-1" dirty="0">
                <a:solidFill>
                  <a:srgbClr val="00000A"/>
                </a:solidFill>
                <a:latin typeface="Arial"/>
                <a:ea typeface="Noto Sans CJK SC"/>
              </a:rPr>
              <a:t>v</a:t>
            </a:r>
            <a:r>
              <a:rPr lang="en-US" sz="1100" b="0" strike="noStrike" spc="-1" dirty="0">
                <a:solidFill>
                  <a:srgbClr val="00000A"/>
                </a:solidFill>
                <a:latin typeface="Arial"/>
                <a:ea typeface="Noto Sans CJK SC"/>
              </a:rPr>
              <a:t> are the CME acceleration and speed, </a:t>
            </a:r>
            <a:r>
              <a:rPr lang="en-US" sz="1100" b="0" i="1" strike="noStrike" spc="-1" dirty="0">
                <a:solidFill>
                  <a:srgbClr val="00000A"/>
                </a:solidFill>
                <a:latin typeface="Arial"/>
                <a:ea typeface="Noto Sans CJK SC"/>
              </a:rPr>
              <a:t>w</a:t>
            </a:r>
            <a:r>
              <a:rPr lang="en-US" sz="1100" b="0" strike="noStrike" spc="-1" dirty="0">
                <a:solidFill>
                  <a:srgbClr val="00000A"/>
                </a:solidFill>
                <a:latin typeface="Arial"/>
                <a:ea typeface="Noto Sans CJK SC"/>
              </a:rPr>
              <a:t> is the ambient solar-wind speed and </a:t>
            </a:r>
            <a:r>
              <a:rPr lang="en-US" sz="1100" b="0" i="1" strike="noStrike" spc="-1" dirty="0">
                <a:solidFill>
                  <a:srgbClr val="00000A"/>
                </a:solidFill>
                <a:latin typeface="Arial"/>
                <a:ea typeface="Noto Sans CJK SC"/>
              </a:rPr>
              <a:t>Γ</a:t>
            </a:r>
            <a:r>
              <a:rPr lang="en-US" sz="1100" b="0" strike="noStrike" spc="-1" dirty="0">
                <a:solidFill>
                  <a:srgbClr val="00000A"/>
                </a:solidFill>
                <a:latin typeface="Arial"/>
                <a:ea typeface="Noto Sans CJK SC"/>
              </a:rPr>
              <a:t> is the so-called drag parameter (</a:t>
            </a:r>
            <a:r>
              <a:rPr lang="en-US" sz="1100" b="0" strike="noStrike" spc="-1" dirty="0" err="1">
                <a:solidFill>
                  <a:srgbClr val="00000A"/>
                </a:solidFill>
                <a:latin typeface="Arial"/>
                <a:ea typeface="Noto Sans CJK SC"/>
              </a:rPr>
              <a:t>Vršnak</a:t>
            </a:r>
            <a:r>
              <a:rPr lang="en-US" sz="1100" b="0" strike="noStrike" spc="-1" dirty="0">
                <a:solidFill>
                  <a:srgbClr val="00000A"/>
                </a:solidFill>
                <a:latin typeface="Arial"/>
                <a:ea typeface="Noto Sans CJK SC"/>
              </a:rPr>
              <a:t> et al., 2013). In this framework, </a:t>
            </a:r>
            <a:r>
              <a:rPr lang="en-US" sz="1100" b="0" i="1" strike="noStrike" spc="-1" dirty="0">
                <a:solidFill>
                  <a:srgbClr val="00000A"/>
                </a:solidFill>
                <a:latin typeface="Arial"/>
                <a:ea typeface="Noto Sans CJK SC"/>
              </a:rPr>
              <a:t>Γ </a:t>
            </a:r>
            <a:r>
              <a:rPr lang="en-US" sz="1100" b="0" strike="noStrike" spc="-1" dirty="0">
                <a:solidFill>
                  <a:srgbClr val="00000A"/>
                </a:solidFill>
                <a:latin typeface="Arial"/>
                <a:ea typeface="Noto Sans CJK SC"/>
              </a:rPr>
              <a:t>depends on the ICME mass and cross-section, on the solar-wind density and, to a lesser degree, on other parameters. The typical working hypothesis for DBM implies that both Γ and w are constant far from the Sun. To run the codes, forecasters use empirical input values for Γ and w. In the 'Ensemble' approaches (</a:t>
            </a:r>
            <a:r>
              <a:rPr lang="en-US" sz="1100" b="0" strike="noStrike" spc="-1" dirty="0" err="1">
                <a:solidFill>
                  <a:srgbClr val="00000A"/>
                </a:solidFill>
                <a:latin typeface="Arial"/>
                <a:ea typeface="Noto Sans CJK SC"/>
              </a:rPr>
              <a:t>Dumbovich</a:t>
            </a:r>
            <a:r>
              <a:rPr lang="en-US" sz="1100" b="0" strike="noStrike" spc="-1" dirty="0">
                <a:solidFill>
                  <a:srgbClr val="00000A"/>
                </a:solidFill>
                <a:latin typeface="Arial"/>
                <a:ea typeface="Noto Sans CJK SC"/>
              </a:rPr>
              <a:t> et al., 2018; </a:t>
            </a:r>
            <a:r>
              <a:rPr lang="en-US" sz="1100" b="0" strike="noStrike" spc="-1" dirty="0" err="1">
                <a:solidFill>
                  <a:srgbClr val="00000A"/>
                </a:solidFill>
                <a:latin typeface="Arial"/>
                <a:ea typeface="Noto Sans CJK SC"/>
              </a:rPr>
              <a:t>Napoletano</a:t>
            </a:r>
            <a:r>
              <a:rPr lang="en-US" sz="1100" b="0" strike="noStrike" spc="-1" dirty="0">
                <a:solidFill>
                  <a:srgbClr val="00000A"/>
                </a:solidFill>
                <a:latin typeface="Arial"/>
                <a:ea typeface="Noto Sans CJK SC"/>
              </a:rPr>
              <a:t> et al. 2018), the uncertainty about the actual values of such inputs are rendered by </a:t>
            </a:r>
            <a:r>
              <a:rPr lang="en-US" sz="1100" b="1" strike="noStrike" spc="-1" dirty="0">
                <a:solidFill>
                  <a:srgbClr val="00000A"/>
                </a:solidFill>
                <a:latin typeface="Arial"/>
                <a:ea typeface="Noto Sans CJK SC"/>
              </a:rPr>
              <a:t>Probability Distribution Functions</a:t>
            </a:r>
            <a:r>
              <a:rPr lang="en-US" sz="1100" b="0" strike="noStrike" spc="-1" dirty="0">
                <a:solidFill>
                  <a:srgbClr val="00000A"/>
                </a:solidFill>
                <a:latin typeface="Arial"/>
                <a:ea typeface="Noto Sans CJK SC"/>
              </a:rPr>
              <a:t> (PDFs), accounting for the values variability and our lack of knowledge. Among those PDFs, that of Γ is poorly defined due to the relatively scarce statistics of recorded values.</a:t>
            </a:r>
            <a:endParaRPr lang="en-US" sz="1100" b="0" strike="noStrike" spc="-1" dirty="0">
              <a:latin typeface="Arial"/>
            </a:endParaRPr>
          </a:p>
          <a:p>
            <a:pPr algn="just">
              <a:lnSpc>
                <a:spcPct val="100000"/>
              </a:lnSpc>
              <a:spcBef>
                <a:spcPts val="1199"/>
              </a:spcBef>
              <a:spcAft>
                <a:spcPts val="1001"/>
              </a:spcAft>
            </a:pPr>
            <a:r>
              <a:rPr lang="en-US" sz="1100" b="0" strike="noStrike" spc="-1" dirty="0">
                <a:solidFill>
                  <a:srgbClr val="00000A"/>
                </a:solidFill>
                <a:latin typeface="Arial"/>
                <a:ea typeface="Noto Sans CJK SC"/>
              </a:rPr>
              <a:t>Taking advantage of the </a:t>
            </a:r>
            <a:r>
              <a:rPr lang="en-US" sz="1100" b="1" strike="noStrike" spc="-1" dirty="0">
                <a:solidFill>
                  <a:srgbClr val="00000A"/>
                </a:solidFill>
                <a:latin typeface="Arial"/>
                <a:ea typeface="Noto Sans CJK SC"/>
              </a:rPr>
              <a:t>large data-set</a:t>
            </a:r>
            <a:r>
              <a:rPr lang="en-US" sz="1100" b="0" strike="noStrike" spc="-1" dirty="0">
                <a:solidFill>
                  <a:srgbClr val="00000A"/>
                </a:solidFill>
                <a:latin typeface="Arial"/>
                <a:ea typeface="Noto Sans CJK SC"/>
              </a:rPr>
              <a:t> of ICMEs registered by </a:t>
            </a:r>
            <a:r>
              <a:rPr lang="en-US" sz="1100" b="1" strike="noStrike" spc="-1" dirty="0">
                <a:solidFill>
                  <a:srgbClr val="00000A"/>
                </a:solidFill>
                <a:latin typeface="Arial"/>
                <a:ea typeface="Noto Sans CJK SC"/>
              </a:rPr>
              <a:t>Richardson &amp; Cane (2010)</a:t>
            </a:r>
            <a:r>
              <a:rPr lang="en-US" sz="1100" b="0" strike="noStrike" spc="-1" dirty="0">
                <a:solidFill>
                  <a:srgbClr val="00000A"/>
                </a:solidFill>
                <a:latin typeface="Arial"/>
                <a:ea typeface="Noto Sans CJK SC"/>
              </a:rPr>
              <a:t>, we computed how Γ depends on SW velocity, and found evidence of a variation in the Γ PDFs if the SW is accelerating or braking the propagation. By using a set of simulations of an ICME structure into the SW fluid, we link this change to the structure of the ICME.</a:t>
            </a:r>
            <a:endParaRPr lang="en-US" sz="1100" b="0" strike="noStrike" spc="-1" dirty="0">
              <a:latin typeface="Arial"/>
            </a:endParaRPr>
          </a:p>
          <a:p>
            <a:pPr algn="just">
              <a:lnSpc>
                <a:spcPct val="100000"/>
              </a:lnSpc>
              <a:spcBef>
                <a:spcPts val="1199"/>
              </a:spcBef>
              <a:spcAft>
                <a:spcPts val="1001"/>
              </a:spcAft>
            </a:pPr>
            <a:r>
              <a:rPr lang="en-US" sz="1100" b="0" strike="noStrike" spc="-1" dirty="0">
                <a:solidFill>
                  <a:srgbClr val="00000A"/>
                </a:solidFill>
                <a:latin typeface="Arial"/>
                <a:ea typeface="Noto Sans CJK SC"/>
              </a:rPr>
              <a:t>This is a pioneering work in the exploration on </a:t>
            </a:r>
            <a:r>
              <a:rPr lang="en-US" sz="1100" b="1" strike="noStrike" spc="-1" dirty="0">
                <a:solidFill>
                  <a:srgbClr val="00000A"/>
                </a:solidFill>
                <a:latin typeface="Arial"/>
                <a:ea typeface="Noto Sans CJK SC"/>
              </a:rPr>
              <a:t>how Γ depends on the physical parameters of the ICME</a:t>
            </a:r>
            <a:r>
              <a:rPr lang="en-US" sz="1100" b="0" strike="noStrike" spc="-1" dirty="0">
                <a:solidFill>
                  <a:srgbClr val="00000A"/>
                </a:solidFill>
                <a:latin typeface="Arial"/>
                <a:ea typeface="Noto Sans CJK SC"/>
              </a:rPr>
              <a:t>, to verify and extend the work by </a:t>
            </a:r>
            <a:r>
              <a:rPr lang="en-US" sz="1100" b="0" strike="noStrike" spc="-1" dirty="0" err="1">
                <a:solidFill>
                  <a:srgbClr val="00000A"/>
                </a:solidFill>
                <a:latin typeface="Arial"/>
                <a:ea typeface="Noto Sans CJK SC"/>
              </a:rPr>
              <a:t>Vršnak</a:t>
            </a:r>
            <a:r>
              <a:rPr lang="en-US" sz="1100" b="0" strike="noStrike" spc="-1" dirty="0">
                <a:solidFill>
                  <a:srgbClr val="00000A"/>
                </a:solidFill>
                <a:latin typeface="Arial"/>
                <a:ea typeface="Noto Sans CJK SC"/>
              </a:rPr>
              <a:t> et al. (2010). This would lead to a more robust definition of the PDF of the drag parameter Γ that could be used in the various DBM approaches to real-time ICME travel time forecasting.</a:t>
            </a:r>
            <a:endParaRPr lang="en-US" sz="11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12"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sp>
      <p:pic>
        <p:nvPicPr>
          <p:cNvPr id="113" name="Picture 112"/>
          <p:cNvPicPr/>
          <p:nvPr/>
        </p:nvPicPr>
        <p:blipFill>
          <a:blip r:embed="rId4"/>
          <a:stretch/>
        </p:blipFill>
        <p:spPr>
          <a:xfrm>
            <a:off x="5563800" y="1574280"/>
            <a:ext cx="3011760" cy="2922480"/>
          </a:xfrm>
          <a:prstGeom prst="rect">
            <a:avLst/>
          </a:prstGeom>
          <a:ln>
            <a:noFill/>
          </a:ln>
        </p:spPr>
      </p:pic>
      <p:sp>
        <p:nvSpPr>
          <p:cNvPr id="115" name="CustomShape 3"/>
          <p:cNvSpPr/>
          <p:nvPr/>
        </p:nvSpPr>
        <p:spPr>
          <a:xfrm>
            <a:off x="504000" y="226080"/>
            <a:ext cx="452484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latin typeface="Arial"/>
                <a:ea typeface="Noto Sans CJK SC"/>
              </a:rPr>
              <a:t>The hypothesis: </a:t>
            </a:r>
            <a:r>
              <a:rPr lang="en-US" sz="3200" b="0" strike="noStrike" spc="-1">
                <a:latin typeface="DejaVu Math TeX Gyre"/>
                <a:ea typeface="DejaVu Math TeX Gyre"/>
              </a:rPr>
              <a:t>γ(Δv)</a:t>
            </a:r>
            <a:r>
              <a:rPr lang="en-US" sz="3200" b="0" strike="noStrike" spc="-1">
                <a:latin typeface="Arial"/>
                <a:ea typeface="DejaVu Math TeX Gyre"/>
              </a:rPr>
              <a:t> → Simulations</a:t>
            </a:r>
            <a:endParaRPr lang="en-US" sz="3200" b="0" strike="noStrike" spc="-1">
              <a:latin typeface="Arial"/>
            </a:endParaRPr>
          </a:p>
        </p:txBody>
      </p:sp>
      <p:sp>
        <p:nvSpPr>
          <p:cNvPr id="6" name="CustomShape 2"/>
          <p:cNvSpPr/>
          <p:nvPr/>
        </p:nvSpPr>
        <p:spPr>
          <a:xfrm>
            <a:off x="427695" y="2072122"/>
            <a:ext cx="3539520" cy="173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A"/>
                </a:solidFill>
                <a:latin typeface="Arial"/>
                <a:ea typeface="Noto Sans CJK SC"/>
              </a:rPr>
              <a:t>...found evidence of a variation in the </a:t>
            </a:r>
            <a:r>
              <a:rPr lang="en-US" sz="1600" b="1" strike="noStrike" spc="-1" dirty="0" smtClean="0">
                <a:solidFill>
                  <a:srgbClr val="00000A"/>
                </a:solidFill>
                <a:latin typeface="Kunstler Script" panose="030304020206070D0D06" pitchFamily="66" charset="0"/>
                <a:ea typeface="LM Roman Unslanted 10"/>
              </a:rPr>
              <a:t>γ</a:t>
            </a:r>
            <a:r>
              <a:rPr lang="en-US" sz="1600" b="0" i="1" strike="noStrike" spc="-1" dirty="0" smtClean="0">
                <a:solidFill>
                  <a:srgbClr val="00000A"/>
                </a:solidFill>
                <a:latin typeface="LM Roman Unslanted 10"/>
                <a:ea typeface="LM Roman Unslanted 10"/>
              </a:rPr>
              <a:t> </a:t>
            </a:r>
            <a:r>
              <a:rPr lang="en-US" sz="1600" b="0" strike="noStrike" spc="-1" dirty="0">
                <a:solidFill>
                  <a:srgbClr val="00000A"/>
                </a:solidFill>
                <a:latin typeface="Arial"/>
                <a:ea typeface="LM Roman Unslanted 10"/>
              </a:rPr>
              <a:t>PDF</a:t>
            </a:r>
            <a:r>
              <a:rPr lang="en-US" sz="1600" b="0" strike="noStrike" spc="-1" dirty="0">
                <a:solidFill>
                  <a:srgbClr val="00000A"/>
                </a:solidFill>
                <a:latin typeface="Arial"/>
                <a:ea typeface="Noto Sans CJK SC"/>
              </a:rPr>
              <a:t> if the SW is accelerating or braking the ICME propagation.</a:t>
            </a:r>
            <a:endParaRPr lang="en-US" sz="1600" b="0" strike="noStrike" spc="-1" dirty="0">
              <a:latin typeface="Arial"/>
            </a:endParaRPr>
          </a:p>
          <a:p>
            <a:pPr>
              <a:lnSpc>
                <a:spcPct val="100000"/>
              </a:lnSpc>
            </a:pPr>
            <a:r>
              <a:rPr lang="en-US" sz="1600" b="0" strike="noStrike" spc="-1" dirty="0">
                <a:solidFill>
                  <a:srgbClr val="00000A"/>
                </a:solidFill>
                <a:latin typeface="Arial"/>
                <a:ea typeface="Noto Sans CJK SC"/>
              </a:rPr>
              <a:t>By using a set of simulations of an ICME structure into the SW fluid, we try to link this change to the structure of the ICME.</a:t>
            </a:r>
            <a:endParaRPr lang="en-US" sz="16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1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sp>
      <p:sp>
        <p:nvSpPr>
          <p:cNvPr id="117" name="CustomShape 2"/>
          <p:cNvSpPr/>
          <p:nvPr/>
        </p:nvSpPr>
        <p:spPr>
          <a:xfrm>
            <a:off x="640080" y="274680"/>
            <a:ext cx="4663080" cy="42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latin typeface="Arial"/>
              </a:rPr>
              <a:t>ICME simulation results:</a:t>
            </a:r>
          </a:p>
        </p:txBody>
      </p:sp>
      <p:pic>
        <p:nvPicPr>
          <p:cNvPr id="118" name="Picture 117"/>
          <p:cNvPicPr/>
          <p:nvPr/>
        </p:nvPicPr>
        <p:blipFill>
          <a:blip r:embed="rId4"/>
          <a:stretch/>
        </p:blipFill>
        <p:spPr>
          <a:xfrm>
            <a:off x="4774320" y="1236960"/>
            <a:ext cx="4727160" cy="2835720"/>
          </a:xfrm>
          <a:prstGeom prst="rect">
            <a:avLst/>
          </a:prstGeom>
          <a:ln>
            <a:noFill/>
          </a:ln>
        </p:spPr>
      </p:pic>
      <p:sp>
        <p:nvSpPr>
          <p:cNvPr id="119" name="CustomShape 3"/>
          <p:cNvSpPr/>
          <p:nvPr/>
        </p:nvSpPr>
        <p:spPr>
          <a:xfrm>
            <a:off x="4480560" y="1391040"/>
            <a:ext cx="5303160" cy="639720"/>
          </a:xfrm>
          <a:prstGeom prst="ellipse">
            <a:avLst/>
          </a:prstGeom>
          <a:noFill/>
          <a:ln w="18360">
            <a:solidFill>
              <a:srgbClr val="FF0000"/>
            </a:solidFill>
            <a:round/>
          </a:ln>
        </p:spPr>
        <p:style>
          <a:lnRef idx="0">
            <a:scrgbClr r="0" g="0" b="0"/>
          </a:lnRef>
          <a:fillRef idx="0">
            <a:scrgbClr r="0" g="0" b="0"/>
          </a:fillRef>
          <a:effectRef idx="0">
            <a:scrgbClr r="0" g="0" b="0"/>
          </a:effectRef>
          <a:fontRef idx="minor"/>
        </p:style>
      </p:sp>
      <p:sp>
        <p:nvSpPr>
          <p:cNvPr id="120" name="CustomShape 4"/>
          <p:cNvSpPr/>
          <p:nvPr/>
        </p:nvSpPr>
        <p:spPr>
          <a:xfrm>
            <a:off x="4624920" y="2975400"/>
            <a:ext cx="5303160" cy="639720"/>
          </a:xfrm>
          <a:prstGeom prst="ellipse">
            <a:avLst/>
          </a:prstGeom>
          <a:noFill/>
          <a:ln w="18360">
            <a:solidFill>
              <a:srgbClr val="FF0000"/>
            </a:solidFill>
            <a:round/>
          </a:ln>
        </p:spPr>
        <p:style>
          <a:lnRef idx="0">
            <a:scrgbClr r="0" g="0" b="0"/>
          </a:lnRef>
          <a:fillRef idx="0">
            <a:scrgbClr r="0" g="0" b="0"/>
          </a:fillRef>
          <a:effectRef idx="0">
            <a:scrgbClr r="0" g="0" b="0"/>
          </a:effectRef>
          <a:fontRef idx="minor"/>
        </p:style>
      </p:sp>
      <p:sp>
        <p:nvSpPr>
          <p:cNvPr id="8" name="CustomShape 2"/>
          <p:cNvSpPr/>
          <p:nvPr/>
        </p:nvSpPr>
        <p:spPr>
          <a:xfrm>
            <a:off x="427695" y="2072122"/>
            <a:ext cx="3539520" cy="173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A"/>
                </a:solidFill>
                <a:latin typeface="Arial"/>
                <a:ea typeface="Noto Sans CJK SC"/>
              </a:rPr>
              <a:t>...found evidence of a variation in the </a:t>
            </a:r>
            <a:r>
              <a:rPr lang="en-US" sz="1600" b="1" strike="noStrike" spc="-1" dirty="0" smtClean="0">
                <a:solidFill>
                  <a:srgbClr val="00000A"/>
                </a:solidFill>
                <a:latin typeface="Kunstler Script" panose="030304020206070D0D06" pitchFamily="66" charset="0"/>
                <a:ea typeface="LM Roman Unslanted 10"/>
              </a:rPr>
              <a:t>γ</a:t>
            </a:r>
            <a:r>
              <a:rPr lang="en-US" sz="1600" b="0" i="1" strike="noStrike" spc="-1" dirty="0" smtClean="0">
                <a:solidFill>
                  <a:srgbClr val="00000A"/>
                </a:solidFill>
                <a:latin typeface="LM Roman Unslanted 10"/>
                <a:ea typeface="LM Roman Unslanted 10"/>
              </a:rPr>
              <a:t> </a:t>
            </a:r>
            <a:r>
              <a:rPr lang="en-US" sz="1600" b="0" strike="noStrike" spc="-1" dirty="0">
                <a:solidFill>
                  <a:srgbClr val="00000A"/>
                </a:solidFill>
                <a:latin typeface="Arial"/>
                <a:ea typeface="LM Roman Unslanted 10"/>
              </a:rPr>
              <a:t>PDF</a:t>
            </a:r>
            <a:r>
              <a:rPr lang="en-US" sz="1600" b="0" strike="noStrike" spc="-1" dirty="0">
                <a:solidFill>
                  <a:srgbClr val="00000A"/>
                </a:solidFill>
                <a:latin typeface="Arial"/>
                <a:ea typeface="Noto Sans CJK SC"/>
              </a:rPr>
              <a:t> if the SW is accelerating or braking the ICME propagation.</a:t>
            </a:r>
            <a:endParaRPr lang="en-US" sz="1600" b="0" strike="noStrike" spc="-1" dirty="0">
              <a:latin typeface="Arial"/>
            </a:endParaRPr>
          </a:p>
          <a:p>
            <a:pPr>
              <a:lnSpc>
                <a:spcPct val="100000"/>
              </a:lnSpc>
            </a:pPr>
            <a:r>
              <a:rPr lang="en-US" sz="1600" b="0" strike="noStrike" spc="-1" dirty="0">
                <a:solidFill>
                  <a:srgbClr val="00000A"/>
                </a:solidFill>
                <a:latin typeface="Arial"/>
                <a:ea typeface="Noto Sans CJK SC"/>
              </a:rPr>
              <a:t>By using a set of simulations of an ICME structure into the SW fluid, we try to link this change to the structure of the ICME.</a:t>
            </a:r>
            <a:endParaRPr lang="en-US" sz="16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6" name="Vertical Scroll 5"/>
          <p:cNvSpPr/>
          <p:nvPr/>
        </p:nvSpPr>
        <p:spPr>
          <a:xfrm>
            <a:off x="4917688" y="535258"/>
            <a:ext cx="5162937" cy="4315521"/>
          </a:xfrm>
          <a:prstGeom prst="verticalScroll">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sp>
      <p:sp>
        <p:nvSpPr>
          <p:cNvPr id="126" name="CustomShape 2"/>
          <p:cNvSpPr/>
          <p:nvPr/>
        </p:nvSpPr>
        <p:spPr>
          <a:xfrm>
            <a:off x="5698276" y="1326600"/>
            <a:ext cx="3631320" cy="328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spcBef>
                <a:spcPts val="1199"/>
              </a:spcBef>
              <a:spcAft>
                <a:spcPts val="1001"/>
              </a:spcAft>
            </a:pPr>
            <a:r>
              <a:rPr lang="en-US" sz="2000" spc="-1" dirty="0">
                <a:solidFill>
                  <a:srgbClr val="00000A"/>
                </a:solidFill>
                <a:latin typeface="+mj-lt"/>
                <a:ea typeface="Noto Sans CJK SC"/>
              </a:rPr>
              <a:t>“The remote sensing package on Solar Orbiter, in particular the </a:t>
            </a:r>
            <a:r>
              <a:rPr lang="en-US" sz="2000" b="1" spc="-1" dirty="0">
                <a:solidFill>
                  <a:srgbClr val="00000A"/>
                </a:solidFill>
                <a:latin typeface="+mj-lt"/>
                <a:ea typeface="Noto Sans CJK SC"/>
              </a:rPr>
              <a:t>METIS</a:t>
            </a:r>
            <a:r>
              <a:rPr lang="en-US" sz="2000" spc="-1" dirty="0">
                <a:solidFill>
                  <a:srgbClr val="00000A"/>
                </a:solidFill>
                <a:latin typeface="+mj-lt"/>
                <a:ea typeface="Noto Sans CJK SC"/>
              </a:rPr>
              <a:t> and </a:t>
            </a:r>
            <a:r>
              <a:rPr lang="en-US" sz="2000" spc="-1" dirty="0" err="1">
                <a:solidFill>
                  <a:srgbClr val="00000A"/>
                </a:solidFill>
                <a:latin typeface="+mj-lt"/>
                <a:ea typeface="Noto Sans CJK SC"/>
              </a:rPr>
              <a:t>SoloHI</a:t>
            </a:r>
            <a:r>
              <a:rPr lang="en-US" sz="2000" spc="-1" dirty="0">
                <a:solidFill>
                  <a:srgbClr val="00000A"/>
                </a:solidFill>
                <a:latin typeface="+mj-lt"/>
                <a:ea typeface="Noto Sans CJK SC"/>
              </a:rPr>
              <a:t> instruments, may well provide </a:t>
            </a:r>
            <a:r>
              <a:rPr lang="en-US" sz="2000" spc="-1" dirty="0" smtClean="0">
                <a:solidFill>
                  <a:srgbClr val="00000A"/>
                </a:solidFill>
                <a:latin typeface="+mj-lt"/>
                <a:ea typeface="Noto Sans CJK SC"/>
              </a:rPr>
              <a:t>the </a:t>
            </a:r>
            <a:r>
              <a:rPr lang="en-US" sz="2000" spc="-1" dirty="0">
                <a:solidFill>
                  <a:srgbClr val="00000A"/>
                </a:solidFill>
                <a:latin typeface="+mj-lt"/>
                <a:ea typeface="Noto Sans CJK SC"/>
              </a:rPr>
              <a:t>CME observations needed to improve our understanding of the time dependence of these parameters</a:t>
            </a:r>
            <a:r>
              <a:rPr lang="en-US" sz="2000" spc="-1" dirty="0">
                <a:solidFill>
                  <a:srgbClr val="00000A"/>
                </a:solidFill>
                <a:latin typeface="+mj-lt"/>
                <a:ea typeface="Noto Sans CJK SC"/>
              </a:rPr>
              <a:t>.”</a:t>
            </a:r>
          </a:p>
          <a:p>
            <a:pPr algn="r">
              <a:spcBef>
                <a:spcPts val="1199"/>
              </a:spcBef>
              <a:spcAft>
                <a:spcPts val="1001"/>
              </a:spcAft>
            </a:pPr>
            <a:r>
              <a:rPr lang="en-US" sz="2000" b="1" spc="-1" dirty="0">
                <a:solidFill>
                  <a:srgbClr val="00000A"/>
                </a:solidFill>
                <a:latin typeface="Harrington" panose="04040505050A02020702" pitchFamily="82" charset="0"/>
                <a:ea typeface="Noto Sans CJK SC"/>
              </a:rPr>
              <a:t>Barnard et al. 2017 </a:t>
            </a:r>
          </a:p>
        </p:txBody>
      </p:sp>
      <p:sp>
        <p:nvSpPr>
          <p:cNvPr id="127" name="CustomShape 3"/>
          <p:cNvSpPr/>
          <p:nvPr/>
        </p:nvSpPr>
        <p:spPr>
          <a:xfrm>
            <a:off x="731520" y="1281959"/>
            <a:ext cx="3474360" cy="393681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0" strike="noStrike" spc="-1" dirty="0">
                <a:latin typeface="Arial"/>
              </a:rPr>
              <a:t>A dependence of </a:t>
            </a:r>
            <a:r>
              <a:rPr lang="en-US" sz="2000" b="1" spc="-1" dirty="0">
                <a:solidFill>
                  <a:srgbClr val="00000A"/>
                </a:solidFill>
                <a:latin typeface="Kunstler Script" panose="030304020206070D0D06" pitchFamily="66" charset="0"/>
                <a:ea typeface="LM Roman Unslanted 10"/>
              </a:rPr>
              <a:t>γ</a:t>
            </a:r>
            <a:r>
              <a:rPr lang="en-US" sz="2000" b="0" strike="noStrike" spc="-1" dirty="0" smtClean="0">
                <a:latin typeface="Arial"/>
                <a:ea typeface="DejaVu Math TeX Gyre"/>
              </a:rPr>
              <a:t> </a:t>
            </a:r>
            <a:r>
              <a:rPr lang="en-US" sz="2000" b="0" strike="noStrike" spc="-1" dirty="0">
                <a:latin typeface="Arial"/>
                <a:ea typeface="DejaVu Math TeX Gyre"/>
              </a:rPr>
              <a:t>on </a:t>
            </a:r>
            <a:r>
              <a:rPr lang="en-US" sz="2000" b="1" strike="noStrike" spc="-1" dirty="0" err="1">
                <a:latin typeface="DejaVu Math TeX Gyre"/>
                <a:ea typeface="DejaVu Math TeX Gyre"/>
              </a:rPr>
              <a:t>Δv</a:t>
            </a:r>
            <a:r>
              <a:rPr lang="en-US" sz="2000" b="0" strike="noStrike" spc="-1" dirty="0">
                <a:latin typeface="Arial"/>
                <a:ea typeface="DejaVu Math TeX Gyre"/>
              </a:rPr>
              <a:t> is possible/likely, but we are at the very limit of what can be obtained by available data.</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0" strike="noStrike" spc="-1" dirty="0">
                <a:latin typeface="Arial"/>
                <a:ea typeface="DejaVu Math TeX Gyre"/>
              </a:rPr>
              <a:t>We are striving to refine the dataset to get further statistics</a:t>
            </a:r>
            <a:endParaRPr lang="en-US" sz="2000" b="0" strike="noStrike" spc="-1" dirty="0">
              <a:latin typeface="Arial"/>
            </a:endParaRPr>
          </a:p>
          <a:p>
            <a:pPr>
              <a:lnSpc>
                <a:spcPct val="100000"/>
              </a:lnSpc>
            </a:pPr>
            <a:endParaRPr lang="en-US" sz="2000" b="0" strike="noStrike" spc="-1" dirty="0">
              <a:latin typeface="Arial"/>
            </a:endParaRPr>
          </a:p>
          <a:p>
            <a:pPr>
              <a:lnSpc>
                <a:spcPct val="100000"/>
              </a:lnSpc>
            </a:pPr>
            <a:r>
              <a:rPr lang="en-US" sz="2000" b="0" strike="noStrike" spc="-1" dirty="0">
                <a:latin typeface="Arial"/>
                <a:ea typeface="DejaVu Math TeX Gyre"/>
              </a:rPr>
              <a:t>We are working on upgrading the simulation framework.</a:t>
            </a:r>
            <a:endParaRPr lang="en-US" sz="2000" b="0" strike="noStrike" spc="-1" dirty="0">
              <a:latin typeface="Arial"/>
            </a:endParaRPr>
          </a:p>
        </p:txBody>
      </p:sp>
      <p:sp>
        <p:nvSpPr>
          <p:cNvPr id="128" name="CustomShape 4"/>
          <p:cNvSpPr/>
          <p:nvPr/>
        </p:nvSpPr>
        <p:spPr>
          <a:xfrm>
            <a:off x="640080" y="274680"/>
            <a:ext cx="4663080" cy="42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latin typeface="Arial"/>
              </a:rPr>
              <a:t>Conclusions: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5"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9758626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 normalizeH="0" baseline="0" noProof="0">
                <a:ln>
                  <a:noFill/>
                </a:ln>
                <a:solidFill>
                  <a:srgbClr val="000000"/>
                </a:solidFill>
                <a:effectLst/>
                <a:uLnTx/>
                <a:uFillTx/>
                <a:latin typeface="Arial"/>
                <a:ea typeface="Arial"/>
              </a:rPr>
              <a:t>Refining the Drag Parameter for Coronal Mass Ejection propagation models</a:t>
            </a:r>
            <a:endParaRPr kumimoji="0" lang="en-US" sz="2400" b="0" i="0" u="none" strike="noStrike" kern="1200" cap="none" spc="-1" normalizeH="0" baseline="0" noProof="0">
              <a:ln>
                <a:noFill/>
              </a:ln>
              <a:solidFill>
                <a:prstClr val="black"/>
              </a:solidFill>
              <a:effectLst/>
              <a:uLnTx/>
              <a:uFillTx/>
              <a:latin typeface="Arial"/>
            </a:endParaRPr>
          </a:p>
        </p:txBody>
      </p:sp>
      <p:sp>
        <p:nvSpPr>
          <p:cNvPr id="77" name="CustomShape 2"/>
          <p:cNvSpPr/>
          <p:nvPr/>
        </p:nvSpPr>
        <p:spPr>
          <a:xfrm>
            <a:off x="504000" y="1150920"/>
            <a:ext cx="9070920" cy="41518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just" defTabSz="914400" rtl="0" eaLnBrk="1" fontAlgn="auto" latinLnBrk="0" hangingPunct="1">
              <a:lnSpc>
                <a:spcPct val="100000"/>
              </a:lnSpc>
              <a:spcBef>
                <a:spcPts val="1199"/>
              </a:spcBef>
              <a:spcAft>
                <a:spcPts val="0"/>
              </a:spcAft>
              <a:buClrTx/>
              <a:buSzTx/>
              <a:buFontTx/>
              <a:buNone/>
              <a:tabLst/>
              <a:defRPr/>
            </a:pPr>
            <a:r>
              <a:rPr kumimoji="0" lang="en-US" sz="1300" b="0" i="0" u="none" strike="noStrike" kern="1200" cap="none" spc="-1" normalizeH="0" baseline="0" noProof="0" dirty="0">
                <a:ln>
                  <a:noFill/>
                </a:ln>
                <a:solidFill>
                  <a:srgbClr val="000000"/>
                </a:solidFill>
                <a:effectLst/>
                <a:uLnTx/>
                <a:uFillTx/>
                <a:latin typeface="Arial"/>
                <a:ea typeface="Arial"/>
              </a:rPr>
              <a:t>D. Del Moro</a:t>
            </a:r>
            <a:r>
              <a:rPr kumimoji="0" lang="en-US" sz="1300" b="0" i="0" u="none" strike="noStrike" kern="1200" cap="none" spc="-1" normalizeH="0" baseline="28000" noProof="0" dirty="0">
                <a:ln>
                  <a:noFill/>
                </a:ln>
                <a:solidFill>
                  <a:srgbClr val="000000"/>
                </a:solidFill>
                <a:effectLst/>
                <a:uLnTx/>
                <a:uFillTx/>
                <a:latin typeface="Arial"/>
                <a:ea typeface="Arial"/>
              </a:rPr>
              <a:t>(1),</a:t>
            </a:r>
            <a:r>
              <a:rPr kumimoji="0" lang="en-US" sz="1300" b="0" i="0" u="none" strike="noStrike" kern="1200" cap="none" spc="-1" normalizeH="0" baseline="0" noProof="0" dirty="0">
                <a:ln>
                  <a:noFill/>
                </a:ln>
                <a:solidFill>
                  <a:srgbClr val="000000"/>
                </a:solidFill>
                <a:effectLst/>
                <a:uLnTx/>
                <a:uFillTx/>
                <a:latin typeface="Arial"/>
                <a:ea typeface="Arial"/>
              </a:rPr>
              <a:t>, F. </a:t>
            </a:r>
            <a:r>
              <a:rPr kumimoji="0" lang="en-US" sz="1300" b="0" i="0" u="none" strike="noStrike" kern="1200" cap="none" spc="-1" normalizeH="0" baseline="0" noProof="0" dirty="0" err="1">
                <a:ln>
                  <a:noFill/>
                </a:ln>
                <a:solidFill>
                  <a:srgbClr val="000000"/>
                </a:solidFill>
                <a:effectLst/>
                <a:uLnTx/>
                <a:uFillTx/>
                <a:latin typeface="Arial"/>
                <a:ea typeface="Arial"/>
              </a:rPr>
              <a:t>Berrilli</a:t>
            </a:r>
            <a:r>
              <a:rPr kumimoji="0" lang="en-US" sz="1300" b="0" i="0" u="none" strike="noStrike" kern="1200" cap="none" spc="-1" normalizeH="0" baseline="28000" noProof="0" dirty="0">
                <a:ln>
                  <a:noFill/>
                </a:ln>
                <a:solidFill>
                  <a:srgbClr val="000000"/>
                </a:solidFill>
                <a:effectLst/>
                <a:uLnTx/>
                <a:uFillTx/>
                <a:latin typeface="Arial"/>
                <a:ea typeface="Arial"/>
              </a:rPr>
              <a:t>(1)</a:t>
            </a:r>
            <a:r>
              <a:rPr kumimoji="0" lang="en-US" sz="1300" b="0" i="0" u="none" strike="noStrike" kern="1200" cap="none" spc="-1" normalizeH="0" baseline="0" noProof="0" dirty="0">
                <a:ln>
                  <a:noFill/>
                </a:ln>
                <a:solidFill>
                  <a:srgbClr val="000000"/>
                </a:solidFill>
                <a:effectLst/>
                <a:uLnTx/>
                <a:uFillTx/>
                <a:latin typeface="Arial"/>
                <a:ea typeface="Arial"/>
              </a:rPr>
              <a:t>, R. </a:t>
            </a:r>
            <a:r>
              <a:rPr kumimoji="0" lang="en-US" sz="1300" b="0" i="0" u="none" strike="noStrike" kern="1200" cap="none" spc="-1" normalizeH="0" baseline="0" noProof="0" dirty="0" err="1">
                <a:ln>
                  <a:noFill/>
                </a:ln>
                <a:solidFill>
                  <a:srgbClr val="000000"/>
                </a:solidFill>
                <a:effectLst/>
                <a:uLnTx/>
                <a:uFillTx/>
                <a:latin typeface="Arial"/>
                <a:ea typeface="Arial"/>
              </a:rPr>
              <a:t>Foldes</a:t>
            </a:r>
            <a:r>
              <a:rPr kumimoji="0" lang="en-US" sz="1300" b="0" i="0" u="none" strike="noStrike" kern="1200" cap="none" spc="-1" normalizeH="0" baseline="28000" noProof="0" dirty="0">
                <a:ln>
                  <a:noFill/>
                </a:ln>
                <a:solidFill>
                  <a:srgbClr val="000000"/>
                </a:solidFill>
                <a:effectLst/>
                <a:uLnTx/>
                <a:uFillTx/>
                <a:latin typeface="Arial"/>
                <a:ea typeface="Arial"/>
              </a:rPr>
              <a:t>(1)</a:t>
            </a:r>
            <a:r>
              <a:rPr kumimoji="0" lang="en-US" sz="1300" b="0" i="0" u="none" strike="noStrike" kern="1200" cap="none" spc="-1" normalizeH="0" baseline="0" noProof="0" dirty="0">
                <a:ln>
                  <a:noFill/>
                </a:ln>
                <a:solidFill>
                  <a:srgbClr val="000000"/>
                </a:solidFill>
                <a:effectLst/>
                <a:uLnTx/>
                <a:uFillTx/>
                <a:latin typeface="Arial"/>
                <a:ea typeface="Arial"/>
              </a:rPr>
              <a:t>, L. </a:t>
            </a:r>
            <a:r>
              <a:rPr kumimoji="0" lang="en-US" sz="1300" b="0" i="0" u="none" strike="noStrike" kern="1200" cap="none" spc="-1" normalizeH="0" baseline="0" noProof="0" dirty="0" err="1">
                <a:ln>
                  <a:noFill/>
                </a:ln>
                <a:solidFill>
                  <a:srgbClr val="000000"/>
                </a:solidFill>
                <a:effectLst/>
                <a:uLnTx/>
                <a:uFillTx/>
                <a:latin typeface="Arial"/>
                <a:ea typeface="Arial"/>
              </a:rPr>
              <a:t>Giovannelli</a:t>
            </a:r>
            <a:r>
              <a:rPr kumimoji="0" lang="en-US" sz="1300" b="0" i="0" u="none" strike="noStrike" kern="1200" cap="none" spc="-1" normalizeH="0" baseline="28000" noProof="0" dirty="0">
                <a:ln>
                  <a:noFill/>
                </a:ln>
                <a:solidFill>
                  <a:srgbClr val="000000"/>
                </a:solidFill>
                <a:effectLst/>
                <a:uLnTx/>
                <a:uFillTx/>
                <a:latin typeface="Arial"/>
                <a:ea typeface="Arial"/>
              </a:rPr>
              <a:t>(1)</a:t>
            </a:r>
            <a:r>
              <a:rPr kumimoji="0" lang="en-US" sz="1300" b="0" i="0" u="none" strike="noStrike" kern="1200" cap="none" spc="-1" normalizeH="0" baseline="0" noProof="0" dirty="0">
                <a:ln>
                  <a:noFill/>
                </a:ln>
                <a:solidFill>
                  <a:srgbClr val="000000"/>
                </a:solidFill>
                <a:effectLst/>
                <a:uLnTx/>
                <a:uFillTx/>
                <a:latin typeface="Arial"/>
                <a:ea typeface="Arial"/>
              </a:rPr>
              <a:t>, G. </a:t>
            </a:r>
            <a:r>
              <a:rPr kumimoji="0" lang="en-US" sz="1300" b="0" i="0" u="none" strike="noStrike" kern="1200" cap="none" spc="-1" normalizeH="0" baseline="0" noProof="0" dirty="0" err="1">
                <a:ln>
                  <a:noFill/>
                </a:ln>
                <a:solidFill>
                  <a:srgbClr val="000000"/>
                </a:solidFill>
                <a:effectLst/>
                <a:uLnTx/>
                <a:uFillTx/>
                <a:latin typeface="Arial"/>
                <a:ea typeface="Arial"/>
              </a:rPr>
              <a:t>Napoletano</a:t>
            </a:r>
            <a:r>
              <a:rPr kumimoji="0" lang="en-US" sz="1300" b="0" i="0" u="none" strike="noStrike" kern="1200" cap="none" spc="-1" normalizeH="0" baseline="28000" noProof="0" dirty="0">
                <a:ln>
                  <a:noFill/>
                </a:ln>
                <a:solidFill>
                  <a:srgbClr val="000000"/>
                </a:solidFill>
                <a:effectLst/>
                <a:uLnTx/>
                <a:uFillTx/>
                <a:latin typeface="Arial"/>
                <a:ea typeface="Arial"/>
              </a:rPr>
              <a:t>(2)</a:t>
            </a:r>
            <a:r>
              <a:rPr kumimoji="0" lang="en-US" sz="1300" b="0" i="0" u="none" strike="noStrike" kern="1200" cap="none" spc="-1" normalizeH="0" baseline="0" noProof="0" dirty="0">
                <a:ln>
                  <a:noFill/>
                </a:ln>
                <a:solidFill>
                  <a:srgbClr val="000000"/>
                </a:solidFill>
                <a:effectLst/>
                <a:uLnTx/>
                <a:uFillTx/>
                <a:latin typeface="Arial"/>
                <a:ea typeface="Arial"/>
              </a:rPr>
              <a:t>, E. </a:t>
            </a:r>
            <a:r>
              <a:rPr kumimoji="0" lang="en-US" sz="1300" b="0" i="0" u="none" strike="noStrike" kern="1200" cap="none" spc="-1" normalizeH="0" baseline="0" noProof="0" dirty="0" err="1">
                <a:ln>
                  <a:noFill/>
                </a:ln>
                <a:solidFill>
                  <a:srgbClr val="000000"/>
                </a:solidFill>
                <a:effectLst/>
                <a:uLnTx/>
                <a:uFillTx/>
                <a:latin typeface="Arial"/>
                <a:ea typeface="Arial"/>
              </a:rPr>
              <a:t>Pietropaolo</a:t>
            </a:r>
            <a:r>
              <a:rPr kumimoji="0" lang="en-US" sz="1300" b="0" i="0" u="none" strike="noStrike" kern="1200" cap="none" spc="-1" normalizeH="0" baseline="28000" noProof="0" dirty="0">
                <a:ln>
                  <a:noFill/>
                </a:ln>
                <a:solidFill>
                  <a:srgbClr val="000000"/>
                </a:solidFill>
                <a:effectLst/>
                <a:uLnTx/>
                <a:uFillTx/>
                <a:latin typeface="Arial"/>
                <a:ea typeface="Arial"/>
              </a:rPr>
              <a:t>(2)</a:t>
            </a:r>
            <a:endParaRPr kumimoji="0" lang="en-US" sz="1300" b="0" i="0" u="none" strike="noStrike" kern="1200" cap="none" spc="-1" normalizeH="0" baseline="0" noProof="0" dirty="0">
              <a:ln>
                <a:noFill/>
              </a:ln>
              <a:solidFill>
                <a:prstClr val="black"/>
              </a:solidFill>
              <a:effectLst/>
              <a:uLnTx/>
              <a:uFillTx/>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1" normalizeH="0" baseline="28000" noProof="0" dirty="0" smtClean="0">
              <a:ln>
                <a:noFill/>
              </a:ln>
              <a:solidFill>
                <a:srgbClr val="000000"/>
              </a:solidFill>
              <a:effectLst/>
              <a:uLnTx/>
              <a:uFillTx/>
              <a:latin typeface="Arial"/>
              <a:ea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1" normalizeH="0" baseline="28000" noProof="0" dirty="0" smtClean="0">
                <a:ln>
                  <a:noFill/>
                </a:ln>
                <a:solidFill>
                  <a:srgbClr val="000000"/>
                </a:solidFill>
                <a:effectLst/>
                <a:uLnTx/>
                <a:uFillTx/>
                <a:latin typeface="Arial"/>
                <a:ea typeface="Arial"/>
              </a:rPr>
              <a:t>(</a:t>
            </a:r>
            <a:r>
              <a:rPr kumimoji="0" lang="en-US" sz="1000" b="0" i="0" u="none" strike="noStrike" kern="1200" cap="none" spc="-1" normalizeH="0" baseline="28000" noProof="0" dirty="0">
                <a:ln>
                  <a:noFill/>
                </a:ln>
                <a:solidFill>
                  <a:srgbClr val="000000"/>
                </a:solidFill>
                <a:effectLst/>
                <a:uLnTx/>
                <a:uFillTx/>
                <a:latin typeface="Arial"/>
                <a:ea typeface="Arial"/>
              </a:rPr>
              <a:t>1)</a:t>
            </a:r>
            <a:r>
              <a:rPr kumimoji="0" lang="en-US" sz="1000" b="0" i="0" u="none" strike="noStrike" kern="1200" cap="none" spc="-1" normalizeH="0" baseline="0" noProof="0" dirty="0" err="1">
                <a:ln>
                  <a:noFill/>
                </a:ln>
                <a:solidFill>
                  <a:srgbClr val="000000"/>
                </a:solidFill>
                <a:effectLst/>
                <a:uLnTx/>
                <a:uFillTx/>
                <a:latin typeface="Arial"/>
                <a:ea typeface="Arial"/>
              </a:rPr>
              <a:t>Università</a:t>
            </a:r>
            <a:r>
              <a:rPr kumimoji="0" lang="en-US" sz="1000" b="0" i="0" u="none" strike="noStrike" kern="1200" cap="none" spc="-1" normalizeH="0" baseline="0" noProof="0" dirty="0">
                <a:ln>
                  <a:noFill/>
                </a:ln>
                <a:solidFill>
                  <a:srgbClr val="000000"/>
                </a:solidFill>
                <a:effectLst/>
                <a:uLnTx/>
                <a:uFillTx/>
                <a:latin typeface="Arial"/>
                <a:ea typeface="Arial"/>
              </a:rPr>
              <a:t> </a:t>
            </a:r>
            <a:r>
              <a:rPr kumimoji="0" lang="en-US" sz="1000" b="0" i="0" u="none" strike="noStrike" kern="1200" cap="none" spc="-1" normalizeH="0" baseline="0" noProof="0" dirty="0" err="1">
                <a:ln>
                  <a:noFill/>
                </a:ln>
                <a:solidFill>
                  <a:srgbClr val="000000"/>
                </a:solidFill>
                <a:effectLst/>
                <a:uLnTx/>
                <a:uFillTx/>
                <a:latin typeface="Arial"/>
                <a:ea typeface="Arial"/>
              </a:rPr>
              <a:t>degli</a:t>
            </a:r>
            <a:r>
              <a:rPr kumimoji="0" lang="en-US" sz="1000" b="0" i="0" u="none" strike="noStrike" kern="1200" cap="none" spc="-1" normalizeH="0" baseline="0" noProof="0" dirty="0">
                <a:ln>
                  <a:noFill/>
                </a:ln>
                <a:solidFill>
                  <a:srgbClr val="000000"/>
                </a:solidFill>
                <a:effectLst/>
                <a:uLnTx/>
                <a:uFillTx/>
                <a:latin typeface="Arial"/>
                <a:ea typeface="Arial"/>
              </a:rPr>
              <a:t> </a:t>
            </a:r>
            <a:r>
              <a:rPr kumimoji="0" lang="en-US" sz="1000" b="0" i="0" u="none" strike="noStrike" kern="1200" cap="none" spc="-1" normalizeH="0" baseline="0" noProof="0" dirty="0" err="1">
                <a:ln>
                  <a:noFill/>
                </a:ln>
                <a:solidFill>
                  <a:srgbClr val="000000"/>
                </a:solidFill>
                <a:effectLst/>
                <a:uLnTx/>
                <a:uFillTx/>
                <a:latin typeface="Arial"/>
                <a:ea typeface="Arial"/>
              </a:rPr>
              <a:t>Studi</a:t>
            </a:r>
            <a:r>
              <a:rPr kumimoji="0" lang="en-US" sz="1000" b="0" i="0" u="none" strike="noStrike" kern="1200" cap="none" spc="-1" normalizeH="0" baseline="0" noProof="0" dirty="0">
                <a:ln>
                  <a:noFill/>
                </a:ln>
                <a:solidFill>
                  <a:srgbClr val="000000"/>
                </a:solidFill>
                <a:effectLst/>
                <a:uLnTx/>
                <a:uFillTx/>
                <a:latin typeface="Arial"/>
                <a:ea typeface="Arial"/>
              </a:rPr>
              <a:t> di Roma “Tor Vergata”, Via </a:t>
            </a:r>
            <a:r>
              <a:rPr kumimoji="0" lang="en-US" sz="1000" b="0" i="0" u="none" strike="noStrike" kern="1200" cap="none" spc="-1" normalizeH="0" baseline="0" noProof="0" dirty="0" err="1">
                <a:ln>
                  <a:noFill/>
                </a:ln>
                <a:solidFill>
                  <a:srgbClr val="000000"/>
                </a:solidFill>
                <a:effectLst/>
                <a:uLnTx/>
                <a:uFillTx/>
                <a:latin typeface="Arial"/>
                <a:ea typeface="Arial"/>
              </a:rPr>
              <a:t>della</a:t>
            </a:r>
            <a:r>
              <a:rPr kumimoji="0" lang="en-US" sz="1000" b="0" i="0" u="none" strike="noStrike" kern="1200" cap="none" spc="-1" normalizeH="0" baseline="0" noProof="0" dirty="0">
                <a:ln>
                  <a:noFill/>
                </a:ln>
                <a:solidFill>
                  <a:srgbClr val="000000"/>
                </a:solidFill>
                <a:effectLst/>
                <a:uLnTx/>
                <a:uFillTx/>
                <a:latin typeface="Arial"/>
                <a:ea typeface="Arial"/>
              </a:rPr>
              <a:t> </a:t>
            </a:r>
            <a:r>
              <a:rPr kumimoji="0" lang="en-US" sz="1000" b="0" i="0" u="none" strike="noStrike" kern="1200" cap="none" spc="-1" normalizeH="0" baseline="0" noProof="0" dirty="0" err="1">
                <a:ln>
                  <a:noFill/>
                </a:ln>
                <a:solidFill>
                  <a:srgbClr val="000000"/>
                </a:solidFill>
                <a:effectLst/>
                <a:uLnTx/>
                <a:uFillTx/>
                <a:latin typeface="Arial"/>
                <a:ea typeface="Arial"/>
              </a:rPr>
              <a:t>Ricerca</a:t>
            </a:r>
            <a:r>
              <a:rPr kumimoji="0" lang="en-US" sz="1000" b="0" i="0" u="none" strike="noStrike" kern="1200" cap="none" spc="-1" normalizeH="0" baseline="0" noProof="0" dirty="0">
                <a:ln>
                  <a:noFill/>
                </a:ln>
                <a:solidFill>
                  <a:srgbClr val="000000"/>
                </a:solidFill>
                <a:effectLst/>
                <a:uLnTx/>
                <a:uFillTx/>
                <a:latin typeface="Arial"/>
                <a:ea typeface="Arial"/>
              </a:rPr>
              <a:t> </a:t>
            </a:r>
            <a:r>
              <a:rPr kumimoji="0" lang="en-US" sz="1000" b="0" i="0" u="none" strike="noStrike" kern="1200" cap="none" spc="-1" normalizeH="0" baseline="0" noProof="0" dirty="0" err="1">
                <a:ln>
                  <a:noFill/>
                </a:ln>
                <a:solidFill>
                  <a:srgbClr val="000000"/>
                </a:solidFill>
                <a:effectLst/>
                <a:uLnTx/>
                <a:uFillTx/>
                <a:latin typeface="Arial"/>
                <a:ea typeface="Arial"/>
              </a:rPr>
              <a:t>Scientifica</a:t>
            </a:r>
            <a:r>
              <a:rPr kumimoji="0" lang="en-US" sz="1000" b="0" i="0" u="none" strike="noStrike" kern="1200" cap="none" spc="-1" normalizeH="0" baseline="0" noProof="0" dirty="0">
                <a:ln>
                  <a:noFill/>
                </a:ln>
                <a:solidFill>
                  <a:srgbClr val="000000"/>
                </a:solidFill>
                <a:effectLst/>
                <a:uLnTx/>
                <a:uFillTx/>
                <a:latin typeface="Arial"/>
                <a:ea typeface="Arial"/>
              </a:rPr>
              <a:t>, 1, 00133 Rome, Italy;</a:t>
            </a:r>
            <a:endParaRPr kumimoji="0" lang="en-US" sz="1000" b="0" i="0" u="none" strike="noStrike" kern="1200" cap="none" spc="-1" normalizeH="0" baseline="0" noProof="0" dirty="0">
              <a:ln>
                <a:noFill/>
              </a:ln>
              <a:solidFill>
                <a:prstClr val="black"/>
              </a:solidFill>
              <a:effectLst/>
              <a:uLnTx/>
              <a:uFillTx/>
              <a:latin typeface="Arial"/>
            </a:endParaRPr>
          </a:p>
          <a:p>
            <a:pPr marL="0" marR="0" lvl="0" indent="0" algn="just" defTabSz="914400" rtl="0" eaLnBrk="1" fontAlgn="auto" latinLnBrk="0" hangingPunct="1">
              <a:lnSpc>
                <a:spcPct val="100000"/>
              </a:lnSpc>
              <a:spcBef>
                <a:spcPts val="349"/>
              </a:spcBef>
              <a:spcAft>
                <a:spcPts val="150"/>
              </a:spcAft>
              <a:buClrTx/>
              <a:buSzTx/>
              <a:buFontTx/>
              <a:buNone/>
              <a:tabLst/>
              <a:defRPr/>
            </a:pPr>
            <a:r>
              <a:rPr kumimoji="0" lang="en-US" sz="1000" b="0" i="0" u="none" strike="noStrike" kern="1200" cap="none" spc="-1" normalizeH="0" baseline="28000" noProof="0" dirty="0">
                <a:ln>
                  <a:noFill/>
                </a:ln>
                <a:solidFill>
                  <a:srgbClr val="000000"/>
                </a:solidFill>
                <a:effectLst/>
                <a:uLnTx/>
                <a:uFillTx/>
                <a:latin typeface="Arial"/>
                <a:ea typeface="Arial"/>
              </a:rPr>
              <a:t>(2)</a:t>
            </a:r>
            <a:r>
              <a:rPr kumimoji="0" lang="en-US" sz="1000" b="0" i="0" u="none" strike="noStrike" kern="1200" cap="none" spc="-1" normalizeH="0" baseline="0" noProof="0" dirty="0" err="1">
                <a:ln>
                  <a:noFill/>
                </a:ln>
                <a:solidFill>
                  <a:srgbClr val="000000"/>
                </a:solidFill>
                <a:effectLst/>
                <a:uLnTx/>
                <a:uFillTx/>
                <a:latin typeface="Arial"/>
                <a:ea typeface="Arial"/>
              </a:rPr>
              <a:t>Università</a:t>
            </a:r>
            <a:r>
              <a:rPr kumimoji="0" lang="en-US" sz="1000" b="0" i="0" u="none" strike="noStrike" kern="1200" cap="none" spc="-1" normalizeH="0" baseline="0" noProof="0" dirty="0">
                <a:ln>
                  <a:noFill/>
                </a:ln>
                <a:solidFill>
                  <a:srgbClr val="000000"/>
                </a:solidFill>
                <a:effectLst/>
                <a:uLnTx/>
                <a:uFillTx/>
                <a:latin typeface="Arial"/>
                <a:ea typeface="Arial"/>
              </a:rPr>
              <a:t> de L’Aquila, Via </a:t>
            </a:r>
            <a:r>
              <a:rPr kumimoji="0" lang="en-US" sz="1000" b="0" i="0" u="none" strike="noStrike" kern="1200" cap="none" spc="-1" normalizeH="0" baseline="0" noProof="0" dirty="0" err="1">
                <a:ln>
                  <a:noFill/>
                </a:ln>
                <a:solidFill>
                  <a:srgbClr val="000000"/>
                </a:solidFill>
                <a:effectLst/>
                <a:uLnTx/>
                <a:uFillTx/>
                <a:latin typeface="Arial"/>
                <a:ea typeface="Arial"/>
              </a:rPr>
              <a:t>Vetoio</a:t>
            </a:r>
            <a:r>
              <a:rPr kumimoji="0" lang="en-US" sz="1000" b="0" i="0" u="none" strike="noStrike" kern="1200" cap="none" spc="-1" normalizeH="0" baseline="0" noProof="0" dirty="0">
                <a:ln>
                  <a:noFill/>
                </a:ln>
                <a:solidFill>
                  <a:srgbClr val="000000"/>
                </a:solidFill>
                <a:effectLst/>
                <a:uLnTx/>
                <a:uFillTx/>
                <a:latin typeface="Arial"/>
                <a:ea typeface="Arial"/>
              </a:rPr>
              <a:t>, 48, 67100 </a:t>
            </a:r>
            <a:r>
              <a:rPr kumimoji="0" lang="en-US" sz="1000" b="0" i="0" u="none" strike="noStrike" kern="1200" cap="none" spc="-1" normalizeH="0" baseline="0" noProof="0" dirty="0" err="1">
                <a:ln>
                  <a:noFill/>
                </a:ln>
                <a:solidFill>
                  <a:srgbClr val="000000"/>
                </a:solidFill>
                <a:effectLst/>
                <a:uLnTx/>
                <a:uFillTx/>
                <a:latin typeface="Arial"/>
                <a:ea typeface="Arial"/>
              </a:rPr>
              <a:t>Coppito</a:t>
            </a:r>
            <a:r>
              <a:rPr kumimoji="0" lang="en-US" sz="1000" b="0" i="0" u="none" strike="noStrike" kern="1200" cap="none" spc="-1" normalizeH="0" baseline="0" noProof="0" dirty="0">
                <a:ln>
                  <a:noFill/>
                </a:ln>
                <a:solidFill>
                  <a:srgbClr val="000000"/>
                </a:solidFill>
                <a:effectLst/>
                <a:uLnTx/>
                <a:uFillTx/>
                <a:latin typeface="Arial"/>
                <a:ea typeface="Arial"/>
              </a:rPr>
              <a:t> L’Aquila, Italy.</a:t>
            </a:r>
            <a:endParaRPr kumimoji="0" lang="en-US" sz="1000" b="0" i="0" u="none" strike="noStrike" kern="1200" cap="none" spc="-1" normalizeH="0" baseline="0" noProof="0" dirty="0">
              <a:ln>
                <a:noFill/>
              </a:ln>
              <a:solidFill>
                <a:prstClr val="black"/>
              </a:solidFill>
              <a:effectLst/>
              <a:uLnTx/>
              <a:uFillTx/>
              <a:latin typeface="Arial"/>
            </a:endParaRPr>
          </a:p>
          <a:p>
            <a:pPr marL="0" marR="0" lvl="0" indent="0" algn="just" defTabSz="914400" rtl="0" eaLnBrk="1" fontAlgn="auto" latinLnBrk="0" hangingPunct="1">
              <a:lnSpc>
                <a:spcPct val="100000"/>
              </a:lnSpc>
              <a:spcBef>
                <a:spcPts val="1199"/>
              </a:spcBef>
              <a:spcAft>
                <a:spcPts val="1001"/>
              </a:spcAft>
              <a:buClrTx/>
              <a:buSzTx/>
              <a:buFontTx/>
              <a:buNone/>
              <a:tabLst/>
              <a:defRPr/>
            </a:pPr>
            <a:r>
              <a:rPr kumimoji="0" lang="en-US" sz="1100" b="0" i="0" u="none" strike="noStrike" kern="1200" cap="none" spc="-1" normalizeH="0" baseline="0" noProof="0" dirty="0">
                <a:ln>
                  <a:noFill/>
                </a:ln>
                <a:solidFill>
                  <a:srgbClr val="000000"/>
                </a:solidFill>
                <a:effectLst/>
                <a:uLnTx/>
                <a:uFillTx/>
                <a:latin typeface="Arial"/>
                <a:ea typeface="Arial"/>
              </a:rPr>
              <a:t>ICME (</a:t>
            </a:r>
            <a:r>
              <a:rPr kumimoji="0" lang="en-US" sz="1100" b="1" i="0" u="none" strike="noStrike" kern="1200" cap="none" spc="-1" normalizeH="0" baseline="0" noProof="0" dirty="0">
                <a:ln>
                  <a:noFill/>
                </a:ln>
                <a:solidFill>
                  <a:srgbClr val="000000"/>
                </a:solidFill>
                <a:effectLst/>
                <a:uLnTx/>
                <a:uFillTx/>
                <a:latin typeface="Arial"/>
                <a:ea typeface="Arial"/>
              </a:rPr>
              <a:t>Interplanetary Coronal Mass Ejection</a:t>
            </a:r>
            <a:r>
              <a:rPr kumimoji="0" lang="en-US" sz="1100" b="0" i="0" u="none" strike="noStrike" kern="1200" cap="none" spc="-1" normalizeH="0" baseline="0" noProof="0" dirty="0">
                <a:ln>
                  <a:noFill/>
                </a:ln>
                <a:solidFill>
                  <a:srgbClr val="000000"/>
                </a:solidFill>
                <a:effectLst/>
                <a:uLnTx/>
                <a:uFillTx/>
                <a:latin typeface="Arial"/>
                <a:ea typeface="Arial"/>
              </a:rPr>
              <a:t>) are violent phenomena of solar activity that affect the whole heliosphere and the prediction of their impact on different solar system bodies is one of the primary goals of the planetary space weather forecasting. </a:t>
            </a:r>
            <a:r>
              <a:rPr kumimoji="0" lang="en-US" sz="1100" b="0" i="0" u="none" strike="noStrike" kern="1200" cap="none" spc="-1" normalizeH="0" baseline="0" noProof="0" dirty="0">
                <a:ln>
                  <a:noFill/>
                </a:ln>
                <a:solidFill>
                  <a:srgbClr val="00000A"/>
                </a:solidFill>
                <a:effectLst/>
                <a:uLnTx/>
                <a:uFillTx/>
                <a:latin typeface="Arial"/>
                <a:ea typeface="Noto Sans CJK SC"/>
              </a:rPr>
              <a:t>The travel time of ICME from the Sun to the Earth can be computed through </a:t>
            </a:r>
            <a:r>
              <a:rPr kumimoji="0" lang="en-US" sz="1100" b="1" i="0" u="none" strike="noStrike" kern="1200" cap="none" spc="-1" normalizeH="0" baseline="0" noProof="0" dirty="0">
                <a:ln>
                  <a:noFill/>
                </a:ln>
                <a:solidFill>
                  <a:srgbClr val="00000A"/>
                </a:solidFill>
                <a:effectLst/>
                <a:uLnTx/>
                <a:uFillTx/>
                <a:latin typeface="Arial"/>
                <a:ea typeface="Noto Sans CJK SC"/>
              </a:rPr>
              <a:t>Drag Based Model</a:t>
            </a:r>
            <a:r>
              <a:rPr kumimoji="0" lang="en-US" sz="1100" b="0" i="0" u="none" strike="noStrike" kern="1200" cap="none" spc="-1" normalizeH="0" baseline="0" noProof="0" dirty="0">
                <a:ln>
                  <a:noFill/>
                </a:ln>
                <a:solidFill>
                  <a:srgbClr val="00000A"/>
                </a:solidFill>
                <a:effectLst/>
                <a:uLnTx/>
                <a:uFillTx/>
                <a:latin typeface="Arial"/>
                <a:ea typeface="Noto Sans CJK SC"/>
              </a:rPr>
              <a:t> (DBM) approach, which is based on a simple equation of motion for the ICME that defines the acceleration as </a:t>
            </a:r>
            <a:r>
              <a:rPr kumimoji="0" lang="en-US" sz="1100" b="1" i="1" u="none" strike="noStrike" kern="1200" cap="none" spc="-1" normalizeH="0" baseline="0" noProof="0" dirty="0">
                <a:ln>
                  <a:noFill/>
                </a:ln>
                <a:solidFill>
                  <a:srgbClr val="00000A"/>
                </a:solidFill>
                <a:effectLst/>
                <a:uLnTx/>
                <a:uFillTx/>
                <a:latin typeface="Arial"/>
                <a:ea typeface="Noto Sans CJK SC"/>
              </a:rPr>
              <a:t>a=-Γ(v-w)|v-w|</a:t>
            </a:r>
            <a:r>
              <a:rPr kumimoji="0" lang="en-US" sz="1100" b="0" i="0" u="none" strike="noStrike" kern="1200" cap="none" spc="-1" normalizeH="0" baseline="0" noProof="0" dirty="0">
                <a:ln>
                  <a:noFill/>
                </a:ln>
                <a:solidFill>
                  <a:srgbClr val="00000A"/>
                </a:solidFill>
                <a:effectLst/>
                <a:uLnTx/>
                <a:uFillTx/>
                <a:latin typeface="Arial"/>
                <a:ea typeface="Noto Sans CJK SC"/>
              </a:rPr>
              <a:t>, where </a:t>
            </a:r>
            <a:r>
              <a:rPr kumimoji="0" lang="en-US" sz="1100" b="0" i="1" u="none" strike="noStrike" kern="1200" cap="none" spc="-1" normalizeH="0" baseline="0" noProof="0" dirty="0">
                <a:ln>
                  <a:noFill/>
                </a:ln>
                <a:solidFill>
                  <a:srgbClr val="00000A"/>
                </a:solidFill>
                <a:effectLst/>
                <a:uLnTx/>
                <a:uFillTx/>
                <a:latin typeface="Arial"/>
                <a:ea typeface="Noto Sans CJK SC"/>
              </a:rPr>
              <a:t>a</a:t>
            </a:r>
            <a:r>
              <a:rPr kumimoji="0" lang="en-US" sz="1100" b="0" i="0" u="none" strike="noStrike" kern="1200" cap="none" spc="-1" normalizeH="0" baseline="0" noProof="0" dirty="0">
                <a:ln>
                  <a:noFill/>
                </a:ln>
                <a:solidFill>
                  <a:srgbClr val="00000A"/>
                </a:solidFill>
                <a:effectLst/>
                <a:uLnTx/>
                <a:uFillTx/>
                <a:latin typeface="Arial"/>
                <a:ea typeface="Noto Sans CJK SC"/>
              </a:rPr>
              <a:t> and </a:t>
            </a:r>
            <a:r>
              <a:rPr kumimoji="0" lang="en-US" sz="1100" b="0" i="1" u="none" strike="noStrike" kern="1200" cap="none" spc="-1" normalizeH="0" baseline="0" noProof="0" dirty="0">
                <a:ln>
                  <a:noFill/>
                </a:ln>
                <a:solidFill>
                  <a:srgbClr val="00000A"/>
                </a:solidFill>
                <a:effectLst/>
                <a:uLnTx/>
                <a:uFillTx/>
                <a:latin typeface="Arial"/>
                <a:ea typeface="Noto Sans CJK SC"/>
              </a:rPr>
              <a:t>v</a:t>
            </a:r>
            <a:r>
              <a:rPr kumimoji="0" lang="en-US" sz="1100" b="0" i="0" u="none" strike="noStrike" kern="1200" cap="none" spc="-1" normalizeH="0" baseline="0" noProof="0" dirty="0">
                <a:ln>
                  <a:noFill/>
                </a:ln>
                <a:solidFill>
                  <a:srgbClr val="00000A"/>
                </a:solidFill>
                <a:effectLst/>
                <a:uLnTx/>
                <a:uFillTx/>
                <a:latin typeface="Arial"/>
                <a:ea typeface="Noto Sans CJK SC"/>
              </a:rPr>
              <a:t> are the CME acceleration and speed, </a:t>
            </a:r>
            <a:r>
              <a:rPr kumimoji="0" lang="en-US" sz="1100" b="0" i="1" u="none" strike="noStrike" kern="1200" cap="none" spc="-1" normalizeH="0" baseline="0" noProof="0" dirty="0">
                <a:ln>
                  <a:noFill/>
                </a:ln>
                <a:solidFill>
                  <a:srgbClr val="00000A"/>
                </a:solidFill>
                <a:effectLst/>
                <a:uLnTx/>
                <a:uFillTx/>
                <a:latin typeface="Arial"/>
                <a:ea typeface="Noto Sans CJK SC"/>
              </a:rPr>
              <a:t>w</a:t>
            </a:r>
            <a:r>
              <a:rPr kumimoji="0" lang="en-US" sz="1100" b="0" i="0" u="none" strike="noStrike" kern="1200" cap="none" spc="-1" normalizeH="0" baseline="0" noProof="0" dirty="0">
                <a:ln>
                  <a:noFill/>
                </a:ln>
                <a:solidFill>
                  <a:srgbClr val="00000A"/>
                </a:solidFill>
                <a:effectLst/>
                <a:uLnTx/>
                <a:uFillTx/>
                <a:latin typeface="Arial"/>
                <a:ea typeface="Noto Sans CJK SC"/>
              </a:rPr>
              <a:t> is the ambient solar-wind speed and </a:t>
            </a:r>
            <a:r>
              <a:rPr kumimoji="0" lang="en-US" sz="1100" b="0" i="1" u="none" strike="noStrike" kern="1200" cap="none" spc="-1" normalizeH="0" baseline="0" noProof="0" dirty="0">
                <a:ln>
                  <a:noFill/>
                </a:ln>
                <a:solidFill>
                  <a:srgbClr val="00000A"/>
                </a:solidFill>
                <a:effectLst/>
                <a:uLnTx/>
                <a:uFillTx/>
                <a:latin typeface="Arial"/>
                <a:ea typeface="Noto Sans CJK SC"/>
              </a:rPr>
              <a:t>Γ</a:t>
            </a:r>
            <a:r>
              <a:rPr kumimoji="0" lang="en-US" sz="1100" b="0" i="0" u="none" strike="noStrike" kern="1200" cap="none" spc="-1" normalizeH="0" baseline="0" noProof="0" dirty="0">
                <a:ln>
                  <a:noFill/>
                </a:ln>
                <a:solidFill>
                  <a:srgbClr val="00000A"/>
                </a:solidFill>
                <a:effectLst/>
                <a:uLnTx/>
                <a:uFillTx/>
                <a:latin typeface="Arial"/>
                <a:ea typeface="Noto Sans CJK SC"/>
              </a:rPr>
              <a:t> is the so-called drag parameter (</a:t>
            </a:r>
            <a:r>
              <a:rPr kumimoji="0" lang="en-US" sz="1100" b="0" i="0" u="none" strike="noStrike" kern="1200" cap="none" spc="-1" normalizeH="0" baseline="0" noProof="0" dirty="0" err="1">
                <a:ln>
                  <a:noFill/>
                </a:ln>
                <a:solidFill>
                  <a:srgbClr val="00000A"/>
                </a:solidFill>
                <a:effectLst/>
                <a:uLnTx/>
                <a:uFillTx/>
                <a:latin typeface="Arial"/>
                <a:ea typeface="Noto Sans CJK SC"/>
              </a:rPr>
              <a:t>Vršnak</a:t>
            </a:r>
            <a:r>
              <a:rPr kumimoji="0" lang="en-US" sz="1100" b="0" i="0" u="none" strike="noStrike" kern="1200" cap="none" spc="-1" normalizeH="0" baseline="0" noProof="0" dirty="0">
                <a:ln>
                  <a:noFill/>
                </a:ln>
                <a:solidFill>
                  <a:srgbClr val="00000A"/>
                </a:solidFill>
                <a:effectLst/>
                <a:uLnTx/>
                <a:uFillTx/>
                <a:latin typeface="Arial"/>
                <a:ea typeface="Noto Sans CJK SC"/>
              </a:rPr>
              <a:t> et al., 2013). In this framework, </a:t>
            </a:r>
            <a:r>
              <a:rPr kumimoji="0" lang="en-US" sz="1100" b="0" i="1" u="none" strike="noStrike" kern="1200" cap="none" spc="-1" normalizeH="0" baseline="0" noProof="0" dirty="0">
                <a:ln>
                  <a:noFill/>
                </a:ln>
                <a:solidFill>
                  <a:srgbClr val="00000A"/>
                </a:solidFill>
                <a:effectLst/>
                <a:uLnTx/>
                <a:uFillTx/>
                <a:latin typeface="Arial"/>
                <a:ea typeface="Noto Sans CJK SC"/>
              </a:rPr>
              <a:t>Γ </a:t>
            </a:r>
            <a:r>
              <a:rPr kumimoji="0" lang="en-US" sz="1100" b="0" i="0" u="none" strike="noStrike" kern="1200" cap="none" spc="-1" normalizeH="0" baseline="0" noProof="0" dirty="0">
                <a:ln>
                  <a:noFill/>
                </a:ln>
                <a:solidFill>
                  <a:srgbClr val="00000A"/>
                </a:solidFill>
                <a:effectLst/>
                <a:uLnTx/>
                <a:uFillTx/>
                <a:latin typeface="Arial"/>
                <a:ea typeface="Noto Sans CJK SC"/>
              </a:rPr>
              <a:t>depends on the ICME mass and cross-section, on the solar-wind density and, to a lesser degree, on other parameters. The typical working hypothesis for DBM implies that both Γ and w are constant far from the Sun. To run the codes, forecasters use empirical input values for Γ and w. In the 'Ensemble' approaches (</a:t>
            </a:r>
            <a:r>
              <a:rPr kumimoji="0" lang="en-US" sz="1100" b="0" i="0" u="none" strike="noStrike" kern="1200" cap="none" spc="-1" normalizeH="0" baseline="0" noProof="0" dirty="0" err="1">
                <a:ln>
                  <a:noFill/>
                </a:ln>
                <a:solidFill>
                  <a:srgbClr val="00000A"/>
                </a:solidFill>
                <a:effectLst/>
                <a:uLnTx/>
                <a:uFillTx/>
                <a:latin typeface="Arial"/>
                <a:ea typeface="Noto Sans CJK SC"/>
              </a:rPr>
              <a:t>Dumbovich</a:t>
            </a:r>
            <a:r>
              <a:rPr kumimoji="0" lang="en-US" sz="1100" b="0" i="0" u="none" strike="noStrike" kern="1200" cap="none" spc="-1" normalizeH="0" baseline="0" noProof="0" dirty="0">
                <a:ln>
                  <a:noFill/>
                </a:ln>
                <a:solidFill>
                  <a:srgbClr val="00000A"/>
                </a:solidFill>
                <a:effectLst/>
                <a:uLnTx/>
                <a:uFillTx/>
                <a:latin typeface="Arial"/>
                <a:ea typeface="Noto Sans CJK SC"/>
              </a:rPr>
              <a:t> et al., 2018; </a:t>
            </a:r>
            <a:r>
              <a:rPr kumimoji="0" lang="en-US" sz="1100" b="0" i="0" u="none" strike="noStrike" kern="1200" cap="none" spc="-1" normalizeH="0" baseline="0" noProof="0" dirty="0" err="1">
                <a:ln>
                  <a:noFill/>
                </a:ln>
                <a:solidFill>
                  <a:srgbClr val="00000A"/>
                </a:solidFill>
                <a:effectLst/>
                <a:uLnTx/>
                <a:uFillTx/>
                <a:latin typeface="Arial"/>
                <a:ea typeface="Noto Sans CJK SC"/>
              </a:rPr>
              <a:t>Napoletano</a:t>
            </a:r>
            <a:r>
              <a:rPr kumimoji="0" lang="en-US" sz="1100" b="0" i="0" u="none" strike="noStrike" kern="1200" cap="none" spc="-1" normalizeH="0" baseline="0" noProof="0" dirty="0">
                <a:ln>
                  <a:noFill/>
                </a:ln>
                <a:solidFill>
                  <a:srgbClr val="00000A"/>
                </a:solidFill>
                <a:effectLst/>
                <a:uLnTx/>
                <a:uFillTx/>
                <a:latin typeface="Arial"/>
                <a:ea typeface="Noto Sans CJK SC"/>
              </a:rPr>
              <a:t> et al. 2018), the uncertainty about the actual values of such inputs are rendered by </a:t>
            </a:r>
            <a:r>
              <a:rPr kumimoji="0" lang="en-US" sz="1100" b="1" i="0" u="none" strike="noStrike" kern="1200" cap="none" spc="-1" normalizeH="0" baseline="0" noProof="0" dirty="0">
                <a:ln>
                  <a:noFill/>
                </a:ln>
                <a:solidFill>
                  <a:srgbClr val="00000A"/>
                </a:solidFill>
                <a:effectLst/>
                <a:uLnTx/>
                <a:uFillTx/>
                <a:latin typeface="Arial"/>
                <a:ea typeface="Noto Sans CJK SC"/>
              </a:rPr>
              <a:t>Probability Distribution Functions</a:t>
            </a:r>
            <a:r>
              <a:rPr kumimoji="0" lang="en-US" sz="1100" b="0" i="0" u="none" strike="noStrike" kern="1200" cap="none" spc="-1" normalizeH="0" baseline="0" noProof="0" dirty="0">
                <a:ln>
                  <a:noFill/>
                </a:ln>
                <a:solidFill>
                  <a:srgbClr val="00000A"/>
                </a:solidFill>
                <a:effectLst/>
                <a:uLnTx/>
                <a:uFillTx/>
                <a:latin typeface="Arial"/>
                <a:ea typeface="Noto Sans CJK SC"/>
              </a:rPr>
              <a:t> (PDFs), accounting for the values variability and our lack of knowledge. Among those PDFs, that of Γ is poorly defined due to the relatively scarce statistics of recorded values.</a:t>
            </a:r>
            <a:endParaRPr kumimoji="0" lang="en-US" sz="1100" b="0" i="0" u="none" strike="noStrike" kern="1200" cap="none" spc="-1" normalizeH="0" baseline="0" noProof="0" dirty="0">
              <a:ln>
                <a:noFill/>
              </a:ln>
              <a:solidFill>
                <a:prstClr val="black"/>
              </a:solidFill>
              <a:effectLst/>
              <a:uLnTx/>
              <a:uFillTx/>
              <a:latin typeface="Arial"/>
            </a:endParaRPr>
          </a:p>
          <a:p>
            <a:pPr marL="0" marR="0" lvl="0" indent="0" algn="just" defTabSz="914400" rtl="0" eaLnBrk="1" fontAlgn="auto" latinLnBrk="0" hangingPunct="1">
              <a:lnSpc>
                <a:spcPct val="100000"/>
              </a:lnSpc>
              <a:spcBef>
                <a:spcPts val="1199"/>
              </a:spcBef>
              <a:spcAft>
                <a:spcPts val="1001"/>
              </a:spcAft>
              <a:buClrTx/>
              <a:buSzTx/>
              <a:buFontTx/>
              <a:buNone/>
              <a:tabLst/>
              <a:defRPr/>
            </a:pPr>
            <a:r>
              <a:rPr kumimoji="0" lang="en-US" sz="1100" b="0" i="0" u="none" strike="noStrike" kern="1200" cap="none" spc="-1" normalizeH="0" baseline="0" noProof="0" dirty="0">
                <a:ln>
                  <a:noFill/>
                </a:ln>
                <a:solidFill>
                  <a:srgbClr val="00000A"/>
                </a:solidFill>
                <a:effectLst/>
                <a:uLnTx/>
                <a:uFillTx/>
                <a:latin typeface="Arial"/>
                <a:ea typeface="Noto Sans CJK SC"/>
              </a:rPr>
              <a:t>Taking advantage of the </a:t>
            </a:r>
            <a:r>
              <a:rPr kumimoji="0" lang="en-US" sz="1100" b="1" i="0" u="none" strike="noStrike" kern="1200" cap="none" spc="-1" normalizeH="0" baseline="0" noProof="0" dirty="0">
                <a:ln>
                  <a:noFill/>
                </a:ln>
                <a:solidFill>
                  <a:srgbClr val="00000A"/>
                </a:solidFill>
                <a:effectLst/>
                <a:uLnTx/>
                <a:uFillTx/>
                <a:latin typeface="Arial"/>
                <a:ea typeface="Noto Sans CJK SC"/>
              </a:rPr>
              <a:t>large data-set</a:t>
            </a:r>
            <a:r>
              <a:rPr kumimoji="0" lang="en-US" sz="1100" b="0" i="0" u="none" strike="noStrike" kern="1200" cap="none" spc="-1" normalizeH="0" baseline="0" noProof="0" dirty="0">
                <a:ln>
                  <a:noFill/>
                </a:ln>
                <a:solidFill>
                  <a:srgbClr val="00000A"/>
                </a:solidFill>
                <a:effectLst/>
                <a:uLnTx/>
                <a:uFillTx/>
                <a:latin typeface="Arial"/>
                <a:ea typeface="Noto Sans CJK SC"/>
              </a:rPr>
              <a:t> of ICMEs registered by </a:t>
            </a:r>
            <a:r>
              <a:rPr kumimoji="0" lang="en-US" sz="1100" b="1" i="0" u="none" strike="noStrike" kern="1200" cap="none" spc="-1" normalizeH="0" baseline="0" noProof="0" dirty="0">
                <a:ln>
                  <a:noFill/>
                </a:ln>
                <a:solidFill>
                  <a:srgbClr val="00000A"/>
                </a:solidFill>
                <a:effectLst/>
                <a:uLnTx/>
                <a:uFillTx/>
                <a:latin typeface="Arial"/>
                <a:ea typeface="Noto Sans CJK SC"/>
              </a:rPr>
              <a:t>Richardson &amp; Cane (2010)</a:t>
            </a:r>
            <a:r>
              <a:rPr kumimoji="0" lang="en-US" sz="1100" b="0" i="0" u="none" strike="noStrike" kern="1200" cap="none" spc="-1" normalizeH="0" baseline="0" noProof="0" dirty="0">
                <a:ln>
                  <a:noFill/>
                </a:ln>
                <a:solidFill>
                  <a:srgbClr val="00000A"/>
                </a:solidFill>
                <a:effectLst/>
                <a:uLnTx/>
                <a:uFillTx/>
                <a:latin typeface="Arial"/>
                <a:ea typeface="Noto Sans CJK SC"/>
              </a:rPr>
              <a:t>, we computed how Γ depends on SW velocity, and found evidence of a variation in the Γ PDFs if the SW is accelerating or braking the propagation. By using a set of simulations of an ICME structure into the SW fluid, we link this change to the structure of the ICME.</a:t>
            </a:r>
            <a:endParaRPr kumimoji="0" lang="en-US" sz="1100" b="0" i="0" u="none" strike="noStrike" kern="1200" cap="none" spc="-1" normalizeH="0" baseline="0" noProof="0" dirty="0">
              <a:ln>
                <a:noFill/>
              </a:ln>
              <a:solidFill>
                <a:prstClr val="black"/>
              </a:solidFill>
              <a:effectLst/>
              <a:uLnTx/>
              <a:uFillTx/>
              <a:latin typeface="Arial"/>
            </a:endParaRPr>
          </a:p>
          <a:p>
            <a:pPr marL="0" marR="0" lvl="0" indent="0" algn="just" defTabSz="914400" rtl="0" eaLnBrk="1" fontAlgn="auto" latinLnBrk="0" hangingPunct="1">
              <a:lnSpc>
                <a:spcPct val="100000"/>
              </a:lnSpc>
              <a:spcBef>
                <a:spcPts val="1199"/>
              </a:spcBef>
              <a:spcAft>
                <a:spcPts val="1001"/>
              </a:spcAft>
              <a:buClrTx/>
              <a:buSzTx/>
              <a:buFontTx/>
              <a:buNone/>
              <a:tabLst/>
              <a:defRPr/>
            </a:pPr>
            <a:r>
              <a:rPr kumimoji="0" lang="en-US" sz="1100" b="0" i="0" u="none" strike="noStrike" kern="1200" cap="none" spc="-1" normalizeH="0" baseline="0" noProof="0" dirty="0">
                <a:ln>
                  <a:noFill/>
                </a:ln>
                <a:solidFill>
                  <a:srgbClr val="00000A"/>
                </a:solidFill>
                <a:effectLst/>
                <a:uLnTx/>
                <a:uFillTx/>
                <a:latin typeface="Arial"/>
                <a:ea typeface="Noto Sans CJK SC"/>
              </a:rPr>
              <a:t>This is a pioneering work in the exploration on </a:t>
            </a:r>
            <a:r>
              <a:rPr kumimoji="0" lang="en-US" sz="1100" b="1" i="0" u="none" strike="noStrike" kern="1200" cap="none" spc="-1" normalizeH="0" baseline="0" noProof="0" dirty="0">
                <a:ln>
                  <a:noFill/>
                </a:ln>
                <a:solidFill>
                  <a:srgbClr val="00000A"/>
                </a:solidFill>
                <a:effectLst/>
                <a:uLnTx/>
                <a:uFillTx/>
                <a:latin typeface="Arial"/>
                <a:ea typeface="Noto Sans CJK SC"/>
              </a:rPr>
              <a:t>how Γ depends on the physical parameters of the ICME</a:t>
            </a:r>
            <a:r>
              <a:rPr kumimoji="0" lang="en-US" sz="1100" b="0" i="0" u="none" strike="noStrike" kern="1200" cap="none" spc="-1" normalizeH="0" baseline="0" noProof="0" dirty="0">
                <a:ln>
                  <a:noFill/>
                </a:ln>
                <a:solidFill>
                  <a:srgbClr val="00000A"/>
                </a:solidFill>
                <a:effectLst/>
                <a:uLnTx/>
                <a:uFillTx/>
                <a:latin typeface="Arial"/>
                <a:ea typeface="Noto Sans CJK SC"/>
              </a:rPr>
              <a:t>, to verify and extend the work by </a:t>
            </a:r>
            <a:r>
              <a:rPr kumimoji="0" lang="en-US" sz="1100" b="0" i="0" u="none" strike="noStrike" kern="1200" cap="none" spc="-1" normalizeH="0" baseline="0" noProof="0" dirty="0" err="1">
                <a:ln>
                  <a:noFill/>
                </a:ln>
                <a:solidFill>
                  <a:srgbClr val="00000A"/>
                </a:solidFill>
                <a:effectLst/>
                <a:uLnTx/>
                <a:uFillTx/>
                <a:latin typeface="Arial"/>
                <a:ea typeface="Noto Sans CJK SC"/>
              </a:rPr>
              <a:t>Vršnak</a:t>
            </a:r>
            <a:r>
              <a:rPr kumimoji="0" lang="en-US" sz="1100" b="0" i="0" u="none" strike="noStrike" kern="1200" cap="none" spc="-1" normalizeH="0" baseline="0" noProof="0" dirty="0">
                <a:ln>
                  <a:noFill/>
                </a:ln>
                <a:solidFill>
                  <a:srgbClr val="00000A"/>
                </a:solidFill>
                <a:effectLst/>
                <a:uLnTx/>
                <a:uFillTx/>
                <a:latin typeface="Arial"/>
                <a:ea typeface="Noto Sans CJK SC"/>
              </a:rPr>
              <a:t> et al. (2010). This would lead to a more robust definition of the PDF of the drag parameter Γ that could be used in the various DBM approaches to real-time ICME travel time forecasting.</a:t>
            </a:r>
            <a:endParaRPr kumimoji="0" lang="en-US" sz="1100" b="0"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254606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9"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sp>
      <p:sp>
        <p:nvSpPr>
          <p:cNvPr id="131" name="CustomShape 3"/>
          <p:cNvSpPr/>
          <p:nvPr/>
        </p:nvSpPr>
        <p:spPr>
          <a:xfrm>
            <a:off x="640080" y="274680"/>
            <a:ext cx="4663080" cy="42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0" strike="noStrike" spc="-1">
                <a:latin typeface="Arial"/>
              </a:rPr>
              <a:t>EXTRA SLIDES:</a:t>
            </a:r>
          </a:p>
        </p:txBody>
      </p:sp>
      <p:pic>
        <p:nvPicPr>
          <p:cNvPr id="132" name="Picture 131"/>
          <p:cNvPicPr/>
          <p:nvPr/>
        </p:nvPicPr>
        <p:blipFill>
          <a:blip r:embed="rId3"/>
          <a:stretch/>
        </p:blipFill>
        <p:spPr>
          <a:xfrm>
            <a:off x="758160" y="1185120"/>
            <a:ext cx="4388760" cy="43887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 name="Vertical Scroll 1"/>
          <p:cNvSpPr/>
          <p:nvPr/>
        </p:nvSpPr>
        <p:spPr>
          <a:xfrm>
            <a:off x="4873086" y="2074126"/>
            <a:ext cx="5051425" cy="3478820"/>
          </a:xfrm>
          <a:prstGeom prst="verticalScroll">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400" b="1" strike="noStrike" spc="-1">
                <a:solidFill>
                  <a:srgbClr val="000000"/>
                </a:solidFill>
                <a:latin typeface="Arial"/>
                <a:ea typeface="Arial"/>
              </a:rPr>
              <a:t>Refining the Drag Parameter for Coronal Mass Ejection propagation models</a:t>
            </a:r>
            <a:endParaRPr lang="en-US" sz="2400" b="0" strike="noStrike" spc="-1">
              <a:latin typeface="Arial"/>
            </a:endParaRPr>
          </a:p>
        </p:txBody>
      </p:sp>
      <p:sp>
        <p:nvSpPr>
          <p:cNvPr id="79" name="CustomShape 2"/>
          <p:cNvSpPr/>
          <p:nvPr/>
        </p:nvSpPr>
        <p:spPr>
          <a:xfrm>
            <a:off x="504000" y="1150920"/>
            <a:ext cx="9070920" cy="1500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spcBef>
                <a:spcPts val="1199"/>
              </a:spcBef>
            </a:pPr>
            <a:r>
              <a:rPr lang="en-US" sz="1300" b="0" strike="noStrike" spc="-1" dirty="0">
                <a:solidFill>
                  <a:srgbClr val="000000"/>
                </a:solidFill>
                <a:latin typeface="Arial"/>
                <a:ea typeface="Arial"/>
              </a:rPr>
              <a:t>D. Del Moro</a:t>
            </a:r>
            <a:r>
              <a:rPr lang="en-US" sz="1300" b="0" strike="noStrike" spc="-1" baseline="28000" dirty="0">
                <a:solidFill>
                  <a:srgbClr val="000000"/>
                </a:solidFill>
                <a:latin typeface="Arial"/>
                <a:ea typeface="Arial"/>
              </a:rPr>
              <a:t>(1),</a:t>
            </a:r>
            <a:r>
              <a:rPr lang="en-US" sz="1300" b="0" strike="noStrike" spc="-1" dirty="0">
                <a:solidFill>
                  <a:srgbClr val="000000"/>
                </a:solidFill>
                <a:latin typeface="Arial"/>
                <a:ea typeface="Arial"/>
              </a:rPr>
              <a:t>, F. </a:t>
            </a:r>
            <a:r>
              <a:rPr lang="en-US" sz="1300" b="0" strike="noStrike" spc="-1" dirty="0" err="1">
                <a:solidFill>
                  <a:srgbClr val="000000"/>
                </a:solidFill>
                <a:latin typeface="Arial"/>
                <a:ea typeface="Arial"/>
              </a:rPr>
              <a:t>Berrilli</a:t>
            </a:r>
            <a:r>
              <a:rPr lang="en-US" sz="1300" b="0" strike="noStrike" spc="-1" baseline="28000" dirty="0">
                <a:solidFill>
                  <a:srgbClr val="000000"/>
                </a:solidFill>
                <a:latin typeface="Arial"/>
                <a:ea typeface="Arial"/>
              </a:rPr>
              <a:t>(1)</a:t>
            </a:r>
            <a:r>
              <a:rPr lang="en-US" sz="1300" b="0" strike="noStrike" spc="-1" dirty="0">
                <a:solidFill>
                  <a:srgbClr val="000000"/>
                </a:solidFill>
                <a:latin typeface="Arial"/>
                <a:ea typeface="Arial"/>
              </a:rPr>
              <a:t>, R. </a:t>
            </a:r>
            <a:r>
              <a:rPr lang="en-US" sz="1300" b="0" strike="noStrike" spc="-1" dirty="0" err="1">
                <a:solidFill>
                  <a:srgbClr val="000000"/>
                </a:solidFill>
                <a:latin typeface="Arial"/>
                <a:ea typeface="Arial"/>
              </a:rPr>
              <a:t>Foldes</a:t>
            </a:r>
            <a:r>
              <a:rPr lang="en-US" sz="1300" b="0" strike="noStrike" spc="-1" baseline="28000" dirty="0">
                <a:solidFill>
                  <a:srgbClr val="000000"/>
                </a:solidFill>
                <a:latin typeface="Arial"/>
                <a:ea typeface="Arial"/>
              </a:rPr>
              <a:t>(1)</a:t>
            </a:r>
            <a:r>
              <a:rPr lang="en-US" sz="1300" b="0" strike="noStrike" spc="-1" dirty="0">
                <a:solidFill>
                  <a:srgbClr val="000000"/>
                </a:solidFill>
                <a:latin typeface="Arial"/>
                <a:ea typeface="Arial"/>
              </a:rPr>
              <a:t>, L. </a:t>
            </a:r>
            <a:r>
              <a:rPr lang="en-US" sz="1300" b="0" strike="noStrike" spc="-1" dirty="0" err="1">
                <a:solidFill>
                  <a:srgbClr val="000000"/>
                </a:solidFill>
                <a:latin typeface="Arial"/>
                <a:ea typeface="Arial"/>
              </a:rPr>
              <a:t>Giovannelli</a:t>
            </a:r>
            <a:r>
              <a:rPr lang="en-US" sz="1300" b="0" strike="noStrike" spc="-1" baseline="28000" dirty="0">
                <a:solidFill>
                  <a:srgbClr val="000000"/>
                </a:solidFill>
                <a:latin typeface="Arial"/>
                <a:ea typeface="Arial"/>
              </a:rPr>
              <a:t>(1)</a:t>
            </a:r>
            <a:r>
              <a:rPr lang="en-US" sz="1300" b="0" strike="noStrike" spc="-1" dirty="0">
                <a:solidFill>
                  <a:srgbClr val="000000"/>
                </a:solidFill>
                <a:latin typeface="Arial"/>
                <a:ea typeface="Arial"/>
              </a:rPr>
              <a:t>, G. </a:t>
            </a:r>
            <a:r>
              <a:rPr lang="en-US" sz="1300" b="0" strike="noStrike" spc="-1" dirty="0" err="1">
                <a:solidFill>
                  <a:srgbClr val="000000"/>
                </a:solidFill>
                <a:latin typeface="Arial"/>
                <a:ea typeface="Arial"/>
              </a:rPr>
              <a:t>Napoletano</a:t>
            </a:r>
            <a:r>
              <a:rPr lang="en-US" sz="1300" b="0" strike="noStrike" spc="-1" baseline="28000" dirty="0">
                <a:solidFill>
                  <a:srgbClr val="000000"/>
                </a:solidFill>
                <a:latin typeface="Arial"/>
                <a:ea typeface="Arial"/>
              </a:rPr>
              <a:t>(2)</a:t>
            </a:r>
            <a:r>
              <a:rPr lang="en-US" sz="1300" b="0" strike="noStrike" spc="-1" dirty="0">
                <a:solidFill>
                  <a:srgbClr val="000000"/>
                </a:solidFill>
                <a:latin typeface="Arial"/>
                <a:ea typeface="Arial"/>
              </a:rPr>
              <a:t>, E. </a:t>
            </a:r>
            <a:r>
              <a:rPr lang="en-US" sz="1300" b="0" strike="noStrike" spc="-1" dirty="0" err="1">
                <a:solidFill>
                  <a:srgbClr val="000000"/>
                </a:solidFill>
                <a:latin typeface="Arial"/>
                <a:ea typeface="Arial"/>
              </a:rPr>
              <a:t>Pietropaolo</a:t>
            </a:r>
            <a:r>
              <a:rPr lang="en-US" sz="1300" b="0" strike="noStrike" spc="-1" baseline="28000" dirty="0">
                <a:solidFill>
                  <a:srgbClr val="000000"/>
                </a:solidFill>
                <a:latin typeface="Arial"/>
                <a:ea typeface="Arial"/>
              </a:rPr>
              <a:t>(2)</a:t>
            </a:r>
            <a:endParaRPr lang="en-US" sz="1300" b="0" strike="noStrike" spc="-1" dirty="0">
              <a:latin typeface="Arial"/>
            </a:endParaRPr>
          </a:p>
          <a:p>
            <a:pPr algn="just">
              <a:lnSpc>
                <a:spcPct val="100000"/>
              </a:lnSpc>
              <a:spcBef>
                <a:spcPts val="1199"/>
              </a:spcBef>
            </a:pPr>
            <a:r>
              <a:rPr lang="en-US" sz="1000" b="0" strike="noStrike" spc="-1" baseline="28000" dirty="0">
                <a:solidFill>
                  <a:srgbClr val="000000"/>
                </a:solidFill>
                <a:latin typeface="Arial"/>
                <a:ea typeface="Arial"/>
              </a:rPr>
              <a:t>(1)</a:t>
            </a:r>
            <a:r>
              <a:rPr lang="en-US" sz="1000" b="0" strike="noStrike" spc="-1" dirty="0" err="1">
                <a:solidFill>
                  <a:srgbClr val="000000"/>
                </a:solidFill>
                <a:latin typeface="Arial"/>
                <a:ea typeface="Arial"/>
              </a:rPr>
              <a:t>Università</a:t>
            </a:r>
            <a:r>
              <a:rPr lang="en-US" sz="1000" b="0" strike="noStrike" spc="-1" dirty="0">
                <a:solidFill>
                  <a:srgbClr val="000000"/>
                </a:solidFill>
                <a:latin typeface="Arial"/>
                <a:ea typeface="Arial"/>
              </a:rPr>
              <a:t> </a:t>
            </a:r>
            <a:r>
              <a:rPr lang="en-US" sz="1000" b="0" strike="noStrike" spc="-1" dirty="0" err="1">
                <a:solidFill>
                  <a:srgbClr val="000000"/>
                </a:solidFill>
                <a:latin typeface="Arial"/>
                <a:ea typeface="Arial"/>
              </a:rPr>
              <a:t>degli</a:t>
            </a:r>
            <a:r>
              <a:rPr lang="en-US" sz="1000" b="0" strike="noStrike" spc="-1" dirty="0">
                <a:solidFill>
                  <a:srgbClr val="000000"/>
                </a:solidFill>
                <a:latin typeface="Arial"/>
                <a:ea typeface="Arial"/>
              </a:rPr>
              <a:t> </a:t>
            </a:r>
            <a:r>
              <a:rPr lang="en-US" sz="1000" b="0" strike="noStrike" spc="-1" dirty="0" err="1">
                <a:solidFill>
                  <a:srgbClr val="000000"/>
                </a:solidFill>
                <a:latin typeface="Arial"/>
                <a:ea typeface="Arial"/>
              </a:rPr>
              <a:t>Studi</a:t>
            </a:r>
            <a:r>
              <a:rPr lang="en-US" sz="1000" b="0" strike="noStrike" spc="-1" dirty="0">
                <a:solidFill>
                  <a:srgbClr val="000000"/>
                </a:solidFill>
                <a:latin typeface="Arial"/>
                <a:ea typeface="Arial"/>
              </a:rPr>
              <a:t> di Roma “Tor Vergata”, Via </a:t>
            </a:r>
            <a:r>
              <a:rPr lang="en-US" sz="1000" b="0" strike="noStrike" spc="-1" dirty="0" err="1">
                <a:solidFill>
                  <a:srgbClr val="000000"/>
                </a:solidFill>
                <a:latin typeface="Arial"/>
                <a:ea typeface="Arial"/>
              </a:rPr>
              <a:t>della</a:t>
            </a:r>
            <a:r>
              <a:rPr lang="en-US" sz="1000" b="0" strike="noStrike" spc="-1" dirty="0">
                <a:solidFill>
                  <a:srgbClr val="000000"/>
                </a:solidFill>
                <a:latin typeface="Arial"/>
                <a:ea typeface="Arial"/>
              </a:rPr>
              <a:t> </a:t>
            </a:r>
            <a:r>
              <a:rPr lang="en-US" sz="1000" b="0" strike="noStrike" spc="-1" dirty="0" err="1">
                <a:solidFill>
                  <a:srgbClr val="000000"/>
                </a:solidFill>
                <a:latin typeface="Arial"/>
                <a:ea typeface="Arial"/>
              </a:rPr>
              <a:t>Ricerca</a:t>
            </a:r>
            <a:r>
              <a:rPr lang="en-US" sz="1000" b="0" strike="noStrike" spc="-1" dirty="0">
                <a:solidFill>
                  <a:srgbClr val="000000"/>
                </a:solidFill>
                <a:latin typeface="Arial"/>
                <a:ea typeface="Arial"/>
              </a:rPr>
              <a:t> </a:t>
            </a:r>
            <a:r>
              <a:rPr lang="en-US" sz="1000" b="0" strike="noStrike" spc="-1" dirty="0" err="1">
                <a:solidFill>
                  <a:srgbClr val="000000"/>
                </a:solidFill>
                <a:latin typeface="Arial"/>
                <a:ea typeface="Arial"/>
              </a:rPr>
              <a:t>Scientifica</a:t>
            </a:r>
            <a:r>
              <a:rPr lang="en-US" sz="1000" b="0" strike="noStrike" spc="-1" dirty="0">
                <a:solidFill>
                  <a:srgbClr val="000000"/>
                </a:solidFill>
                <a:latin typeface="Arial"/>
                <a:ea typeface="Arial"/>
              </a:rPr>
              <a:t>, 1, 00133 Rome, Italy;</a:t>
            </a:r>
            <a:endParaRPr lang="en-US" sz="1000" b="0" strike="noStrike" spc="-1" dirty="0">
              <a:latin typeface="Arial"/>
            </a:endParaRPr>
          </a:p>
          <a:p>
            <a:pPr algn="just">
              <a:lnSpc>
                <a:spcPct val="100000"/>
              </a:lnSpc>
              <a:spcBef>
                <a:spcPts val="349"/>
              </a:spcBef>
              <a:spcAft>
                <a:spcPts val="150"/>
              </a:spcAft>
            </a:pPr>
            <a:r>
              <a:rPr lang="en-US" sz="1000" b="0" strike="noStrike" spc="-1" baseline="28000" dirty="0">
                <a:solidFill>
                  <a:srgbClr val="000000"/>
                </a:solidFill>
                <a:latin typeface="Arial"/>
                <a:ea typeface="Arial"/>
              </a:rPr>
              <a:t>(2)</a:t>
            </a:r>
            <a:r>
              <a:rPr lang="en-US" sz="1000" b="0" strike="noStrike" spc="-1" dirty="0" err="1">
                <a:solidFill>
                  <a:srgbClr val="000000"/>
                </a:solidFill>
                <a:latin typeface="Arial"/>
                <a:ea typeface="Arial"/>
              </a:rPr>
              <a:t>Università</a:t>
            </a:r>
            <a:r>
              <a:rPr lang="en-US" sz="1000" b="0" strike="noStrike" spc="-1" dirty="0">
                <a:solidFill>
                  <a:srgbClr val="000000"/>
                </a:solidFill>
                <a:latin typeface="Arial"/>
                <a:ea typeface="Arial"/>
              </a:rPr>
              <a:t> de L’Aquila, Via </a:t>
            </a:r>
            <a:r>
              <a:rPr lang="en-US" sz="1000" b="0" strike="noStrike" spc="-1" dirty="0" err="1">
                <a:solidFill>
                  <a:srgbClr val="000000"/>
                </a:solidFill>
                <a:latin typeface="Arial"/>
                <a:ea typeface="Arial"/>
              </a:rPr>
              <a:t>Vetoio</a:t>
            </a:r>
            <a:r>
              <a:rPr lang="en-US" sz="1000" b="0" strike="noStrike" spc="-1" dirty="0">
                <a:solidFill>
                  <a:srgbClr val="000000"/>
                </a:solidFill>
                <a:latin typeface="Arial"/>
                <a:ea typeface="Arial"/>
              </a:rPr>
              <a:t>, 48, 67100 </a:t>
            </a:r>
            <a:r>
              <a:rPr lang="en-US" sz="1000" b="0" strike="noStrike" spc="-1" dirty="0" err="1">
                <a:solidFill>
                  <a:srgbClr val="000000"/>
                </a:solidFill>
                <a:latin typeface="Arial"/>
                <a:ea typeface="Arial"/>
              </a:rPr>
              <a:t>Coppito</a:t>
            </a:r>
            <a:r>
              <a:rPr lang="en-US" sz="1000" b="0" strike="noStrike" spc="-1" dirty="0">
                <a:solidFill>
                  <a:srgbClr val="000000"/>
                </a:solidFill>
                <a:latin typeface="Arial"/>
                <a:ea typeface="Arial"/>
              </a:rPr>
              <a:t> L’Aquila, Italy.</a:t>
            </a:r>
            <a:endParaRPr lang="en-US" sz="1000" b="0" strike="noStrike" spc="-1" dirty="0">
              <a:latin typeface="Arial"/>
            </a:endParaRPr>
          </a:p>
          <a:p>
            <a:pPr algn="just">
              <a:lnSpc>
                <a:spcPct val="100000"/>
              </a:lnSpc>
              <a:spcBef>
                <a:spcPts val="1199"/>
              </a:spcBef>
              <a:spcAft>
                <a:spcPts val="1001"/>
              </a:spcAft>
            </a:pPr>
            <a:endParaRPr lang="en-US" sz="1000" b="0" strike="noStrike" spc="-1" dirty="0">
              <a:latin typeface="Arial"/>
            </a:endParaRPr>
          </a:p>
        </p:txBody>
      </p:sp>
      <p:sp>
        <p:nvSpPr>
          <p:cNvPr id="80" name="CustomShape 3"/>
          <p:cNvSpPr/>
          <p:nvPr/>
        </p:nvSpPr>
        <p:spPr>
          <a:xfrm>
            <a:off x="5560245" y="2651400"/>
            <a:ext cx="3658629" cy="28267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just">
              <a:lnSpc>
                <a:spcPct val="100000"/>
              </a:lnSpc>
              <a:spcBef>
                <a:spcPts val="1199"/>
              </a:spcBef>
              <a:spcAft>
                <a:spcPts val="1001"/>
              </a:spcAft>
            </a:pPr>
            <a:r>
              <a:rPr lang="en-US" sz="1700" b="1" spc="-1" dirty="0" smtClean="0">
                <a:solidFill>
                  <a:srgbClr val="00000A"/>
                </a:solidFill>
                <a:latin typeface="Harrington" panose="04040505050A02020702" pitchFamily="82" charset="0"/>
                <a:ea typeface="Noto Sans CJK SC"/>
              </a:rPr>
              <a:t>What</a:t>
            </a:r>
            <a:r>
              <a:rPr lang="en-US" sz="1700" spc="-1" dirty="0" smtClean="0">
                <a:solidFill>
                  <a:srgbClr val="00000A"/>
                </a:solidFill>
                <a:latin typeface="Harrington" panose="04040505050A02020702" pitchFamily="82" charset="0"/>
                <a:ea typeface="Noto Sans CJK SC"/>
              </a:rPr>
              <a:t>: an exploratory work </a:t>
            </a:r>
            <a:r>
              <a:rPr lang="en-US" sz="1700" spc="-1" dirty="0">
                <a:solidFill>
                  <a:srgbClr val="00000A"/>
                </a:solidFill>
                <a:latin typeface="Harrington" panose="04040505050A02020702" pitchFamily="82" charset="0"/>
                <a:ea typeface="Noto Sans CJK SC"/>
              </a:rPr>
              <a:t>on </a:t>
            </a:r>
            <a:r>
              <a:rPr lang="en-US" sz="1700" b="1" spc="-1" dirty="0">
                <a:solidFill>
                  <a:srgbClr val="00000A"/>
                </a:solidFill>
                <a:latin typeface="Harrington" panose="04040505050A02020702" pitchFamily="82" charset="0"/>
                <a:ea typeface="Noto Sans CJK SC"/>
              </a:rPr>
              <a:t>how </a:t>
            </a:r>
            <a:r>
              <a:rPr lang="en-US" sz="1700" spc="-1" dirty="0">
                <a:solidFill>
                  <a:srgbClr val="00000A"/>
                </a:solidFill>
                <a:latin typeface="Harrington" panose="04040505050A02020702" pitchFamily="82" charset="0"/>
                <a:ea typeface="Noto Sans CJK SC"/>
              </a:rPr>
              <a:t>the </a:t>
            </a:r>
            <a:r>
              <a:rPr lang="en-US" sz="1700" b="1" spc="-1" dirty="0">
                <a:solidFill>
                  <a:srgbClr val="00000A"/>
                </a:solidFill>
                <a:latin typeface="Harrington" panose="04040505050A02020702" pitchFamily="82" charset="0"/>
                <a:ea typeface="Noto Sans CJK SC"/>
              </a:rPr>
              <a:t>drag</a:t>
            </a:r>
            <a:r>
              <a:rPr lang="en-US" sz="1700" spc="-1" dirty="0">
                <a:solidFill>
                  <a:srgbClr val="00000A"/>
                </a:solidFill>
                <a:latin typeface="Harrington" panose="04040505050A02020702" pitchFamily="82" charset="0"/>
                <a:ea typeface="Noto Sans CJK SC"/>
              </a:rPr>
              <a:t> parameter</a:t>
            </a:r>
            <a:r>
              <a:rPr lang="en-US" sz="1700" b="1" spc="-1" dirty="0" smtClean="0">
                <a:solidFill>
                  <a:srgbClr val="00000A"/>
                </a:solidFill>
                <a:latin typeface="Harrington" panose="04040505050A02020702" pitchFamily="82" charset="0"/>
                <a:ea typeface="Noto Sans CJK SC"/>
              </a:rPr>
              <a:t> </a:t>
            </a:r>
            <a:r>
              <a:rPr lang="en-US" sz="1700" b="1" spc="-1" dirty="0">
                <a:solidFill>
                  <a:srgbClr val="00000A"/>
                </a:solidFill>
                <a:latin typeface="Harrington" panose="04040505050A02020702" pitchFamily="82" charset="0"/>
                <a:ea typeface="Noto Sans CJK SC"/>
              </a:rPr>
              <a:t>depends on </a:t>
            </a:r>
            <a:r>
              <a:rPr lang="en-US" sz="1700" spc="-1" dirty="0">
                <a:solidFill>
                  <a:srgbClr val="00000A"/>
                </a:solidFill>
                <a:latin typeface="Harrington" panose="04040505050A02020702" pitchFamily="82" charset="0"/>
                <a:ea typeface="Noto Sans CJK SC"/>
              </a:rPr>
              <a:t>the physical</a:t>
            </a:r>
            <a:r>
              <a:rPr lang="en-US" sz="1700" b="1" spc="-1" dirty="0">
                <a:solidFill>
                  <a:srgbClr val="00000A"/>
                </a:solidFill>
                <a:latin typeface="Harrington" panose="04040505050A02020702" pitchFamily="82" charset="0"/>
                <a:ea typeface="Noto Sans CJK SC"/>
              </a:rPr>
              <a:t> parameters of the ICME</a:t>
            </a:r>
            <a:r>
              <a:rPr lang="en-US" sz="1700" spc="-1" dirty="0">
                <a:solidFill>
                  <a:srgbClr val="00000A"/>
                </a:solidFill>
                <a:latin typeface="Harrington" panose="04040505050A02020702" pitchFamily="82" charset="0"/>
                <a:ea typeface="Noto Sans CJK SC"/>
              </a:rPr>
              <a:t>, to verify and extend the work by </a:t>
            </a:r>
            <a:r>
              <a:rPr lang="en-US" sz="1700" spc="-1" dirty="0" err="1">
                <a:solidFill>
                  <a:srgbClr val="00000A"/>
                </a:solidFill>
                <a:latin typeface="Harrington" panose="04040505050A02020702" pitchFamily="82" charset="0"/>
                <a:ea typeface="Noto Sans CJK SC"/>
              </a:rPr>
              <a:t>Vršnak</a:t>
            </a:r>
            <a:r>
              <a:rPr lang="en-US" sz="1700" spc="-1" dirty="0">
                <a:solidFill>
                  <a:srgbClr val="00000A"/>
                </a:solidFill>
                <a:latin typeface="Harrington" panose="04040505050A02020702" pitchFamily="82" charset="0"/>
                <a:ea typeface="Noto Sans CJK SC"/>
              </a:rPr>
              <a:t> et al. (2010). </a:t>
            </a:r>
            <a:endParaRPr lang="en-US" sz="1700" spc="-1" dirty="0" smtClean="0">
              <a:solidFill>
                <a:srgbClr val="00000A"/>
              </a:solidFill>
              <a:latin typeface="Harrington" panose="04040505050A02020702" pitchFamily="82" charset="0"/>
              <a:ea typeface="Noto Sans CJK SC"/>
            </a:endParaRPr>
          </a:p>
          <a:p>
            <a:pPr algn="just">
              <a:lnSpc>
                <a:spcPct val="100000"/>
              </a:lnSpc>
              <a:spcBef>
                <a:spcPts val="1199"/>
              </a:spcBef>
              <a:spcAft>
                <a:spcPts val="1001"/>
              </a:spcAft>
            </a:pPr>
            <a:r>
              <a:rPr lang="en-US" sz="1700" b="1" spc="-1" dirty="0" smtClean="0">
                <a:solidFill>
                  <a:srgbClr val="00000A"/>
                </a:solidFill>
                <a:latin typeface="Harrington" panose="04040505050A02020702" pitchFamily="82" charset="0"/>
                <a:ea typeface="Noto Sans CJK SC"/>
              </a:rPr>
              <a:t>Scope</a:t>
            </a:r>
            <a:r>
              <a:rPr lang="en-US" sz="1700" spc="-1" dirty="0" smtClean="0">
                <a:solidFill>
                  <a:srgbClr val="00000A"/>
                </a:solidFill>
                <a:latin typeface="Harrington" panose="04040505050A02020702" pitchFamily="82" charset="0"/>
                <a:ea typeface="Noto Sans CJK SC"/>
              </a:rPr>
              <a:t>: </a:t>
            </a:r>
            <a:r>
              <a:rPr lang="en-US" sz="1700" spc="-1" dirty="0">
                <a:solidFill>
                  <a:srgbClr val="00000A"/>
                </a:solidFill>
                <a:latin typeface="Harrington" panose="04040505050A02020702" pitchFamily="82" charset="0"/>
                <a:ea typeface="Noto Sans CJK SC"/>
              </a:rPr>
              <a:t>a more robust definition of the </a:t>
            </a:r>
            <a:r>
              <a:rPr lang="en-US" sz="1700" b="1" spc="-1" dirty="0">
                <a:solidFill>
                  <a:srgbClr val="00000A"/>
                </a:solidFill>
                <a:latin typeface="Harrington" panose="04040505050A02020702" pitchFamily="82" charset="0"/>
                <a:ea typeface="Noto Sans CJK SC"/>
              </a:rPr>
              <a:t>PDF</a:t>
            </a:r>
            <a:r>
              <a:rPr lang="en-US" sz="1700" spc="-1" dirty="0">
                <a:solidFill>
                  <a:srgbClr val="00000A"/>
                </a:solidFill>
                <a:latin typeface="Harrington" panose="04040505050A02020702" pitchFamily="82" charset="0"/>
                <a:ea typeface="Noto Sans CJK SC"/>
              </a:rPr>
              <a:t> of the drag </a:t>
            </a:r>
            <a:r>
              <a:rPr lang="en-US" sz="1700" spc="-1" dirty="0" smtClean="0">
                <a:solidFill>
                  <a:srgbClr val="00000A"/>
                </a:solidFill>
                <a:latin typeface="Harrington" panose="04040505050A02020702" pitchFamily="82" charset="0"/>
                <a:ea typeface="Noto Sans CJK SC"/>
              </a:rPr>
              <a:t>parameter </a:t>
            </a:r>
            <a:r>
              <a:rPr lang="en-US" sz="1700" spc="-1" dirty="0">
                <a:solidFill>
                  <a:srgbClr val="00000A"/>
                </a:solidFill>
                <a:latin typeface="Harrington" panose="04040505050A02020702" pitchFamily="82" charset="0"/>
                <a:ea typeface="Noto Sans CJK SC"/>
              </a:rPr>
              <a:t>that could be used in the various </a:t>
            </a:r>
            <a:r>
              <a:rPr lang="en-US" sz="1700" spc="-1" dirty="0" smtClean="0">
                <a:solidFill>
                  <a:srgbClr val="00000A"/>
                </a:solidFill>
                <a:latin typeface="Harrington" panose="04040505050A02020702" pitchFamily="82" charset="0"/>
                <a:ea typeface="Noto Sans CJK SC"/>
              </a:rPr>
              <a:t>approaches </a:t>
            </a:r>
            <a:r>
              <a:rPr lang="en-US" sz="1700" spc="-1" dirty="0">
                <a:solidFill>
                  <a:srgbClr val="00000A"/>
                </a:solidFill>
                <a:latin typeface="Harrington" panose="04040505050A02020702" pitchFamily="82" charset="0"/>
                <a:ea typeface="Noto Sans CJK SC"/>
              </a:rPr>
              <a:t>to </a:t>
            </a:r>
            <a:r>
              <a:rPr lang="en-US" sz="1700" spc="-1" dirty="0" smtClean="0">
                <a:solidFill>
                  <a:srgbClr val="00000A"/>
                </a:solidFill>
                <a:latin typeface="Harrington" panose="04040505050A02020702" pitchFamily="82" charset="0"/>
                <a:ea typeface="Noto Sans CJK SC"/>
              </a:rPr>
              <a:t>ICME propagation forecasting</a:t>
            </a:r>
            <a:r>
              <a:rPr lang="en-US" sz="1700" spc="-1" dirty="0">
                <a:solidFill>
                  <a:srgbClr val="00000A"/>
                </a:solidFill>
                <a:latin typeface="Harrington" panose="04040505050A02020702" pitchFamily="82" charset="0"/>
                <a:ea typeface="Noto Sans CJK SC"/>
              </a:rPr>
              <a:t>.</a:t>
            </a:r>
            <a:endParaRPr lang="en-US" sz="1700" spc="-1" dirty="0">
              <a:latin typeface="Harrington" panose="04040505050A02020702" pitchFamily="82" charset="0"/>
            </a:endParaRPr>
          </a:p>
        </p:txBody>
      </p:sp>
      <p:sp>
        <p:nvSpPr>
          <p:cNvPr id="81" name="CustomShape 4"/>
          <p:cNvSpPr/>
          <p:nvPr/>
        </p:nvSpPr>
        <p:spPr>
          <a:xfrm>
            <a:off x="504000" y="2468880"/>
            <a:ext cx="3382920" cy="301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1" strike="noStrike" spc="-1">
                <a:solidFill>
                  <a:srgbClr val="00000A"/>
                </a:solidFill>
                <a:latin typeface="Arial"/>
                <a:ea typeface="Arial"/>
              </a:rPr>
              <a:t>INTRO</a:t>
            </a:r>
            <a:r>
              <a:rPr lang="en-US" sz="1600" b="0" strike="noStrike" spc="-1">
                <a:solidFill>
                  <a:srgbClr val="00000A"/>
                </a:solidFill>
                <a:latin typeface="Arial"/>
                <a:ea typeface="Arial"/>
              </a:rPr>
              <a: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00000A"/>
                </a:solidFill>
                <a:latin typeface="Arial"/>
                <a:ea typeface="Arial"/>
              </a:rPr>
              <a:t>ICME (Interplanetary Coronal Mass Ejection) are violent phenomena of solar activity that affect the whole heliosphere and the prediction of their impact on different solar system bodies is one of the primary goals of the planetary space weather forecasting.</a:t>
            </a:r>
            <a:endParaRPr lang="en-US" sz="1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82"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sp>
      <p:sp>
        <p:nvSpPr>
          <p:cNvPr id="83" name="CustomShape 2"/>
          <p:cNvSpPr/>
          <p:nvPr/>
        </p:nvSpPr>
        <p:spPr>
          <a:xfrm>
            <a:off x="5004707" y="1326600"/>
            <a:ext cx="4570213" cy="328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r">
              <a:lnSpc>
                <a:spcPct val="100000"/>
              </a:lnSpc>
            </a:pPr>
            <a:r>
              <a:rPr lang="en-US" sz="2000" b="0" strike="noStrike" spc="-1" dirty="0">
                <a:solidFill>
                  <a:srgbClr val="000000"/>
                </a:solidFill>
                <a:latin typeface="Arial"/>
                <a:ea typeface="DejaVu Sans"/>
              </a:rPr>
              <a:t>Predictions of the arrival of ICMEs in </a:t>
            </a:r>
            <a:r>
              <a:rPr lang="en-US" sz="2000" b="0" strike="noStrike" spc="-1" dirty="0" err="1">
                <a:solidFill>
                  <a:srgbClr val="000000"/>
                </a:solidFill>
                <a:latin typeface="Arial"/>
                <a:ea typeface="DejaVu Sans"/>
              </a:rPr>
              <a:t>geospace</a:t>
            </a:r>
            <a:r>
              <a:rPr lang="en-US" sz="2000" b="0" strike="noStrike" spc="-1" dirty="0">
                <a:solidFill>
                  <a:srgbClr val="000000"/>
                </a:solidFill>
                <a:latin typeface="Arial"/>
                <a:ea typeface="DejaVu Sans"/>
              </a:rPr>
              <a:t> are produced through use of  </a:t>
            </a:r>
            <a:r>
              <a:rPr lang="en-US" sz="2000" b="1" strike="noStrike" spc="-1" dirty="0">
                <a:solidFill>
                  <a:srgbClr val="000000"/>
                </a:solidFill>
                <a:latin typeface="Arial"/>
                <a:ea typeface="DejaVu Sans"/>
              </a:rPr>
              <a:t>CME geometric models</a:t>
            </a:r>
            <a:r>
              <a:rPr lang="en-US" sz="2000" b="0" strike="noStrike" spc="-1" dirty="0">
                <a:solidFill>
                  <a:srgbClr val="000000"/>
                </a:solidFill>
                <a:latin typeface="Arial"/>
                <a:ea typeface="DejaVu Sans"/>
              </a:rPr>
              <a:t> combined with ICME propagation models, </a:t>
            </a:r>
            <a:r>
              <a:rPr lang="en-US" sz="2000" b="1" strike="noStrike" spc="-1" dirty="0">
                <a:solidFill>
                  <a:srgbClr val="000000"/>
                </a:solidFill>
                <a:latin typeface="Arial"/>
                <a:ea typeface="DejaVu Sans"/>
              </a:rPr>
              <a:t>constraining</a:t>
            </a:r>
            <a:r>
              <a:rPr lang="en-US" sz="2000" b="0" strike="noStrike" spc="-1" dirty="0">
                <a:solidFill>
                  <a:srgbClr val="000000"/>
                </a:solidFill>
                <a:latin typeface="Arial"/>
                <a:ea typeface="DejaVu Sans"/>
              </a:rPr>
              <a:t> these models with the </a:t>
            </a:r>
            <a:r>
              <a:rPr lang="en-US" sz="2000" b="1" strike="noStrike" spc="-1" dirty="0">
                <a:solidFill>
                  <a:srgbClr val="000000"/>
                </a:solidFill>
                <a:latin typeface="Arial"/>
                <a:ea typeface="DejaVu Sans"/>
              </a:rPr>
              <a:t>available Coronagraph and </a:t>
            </a:r>
            <a:r>
              <a:rPr lang="en-US" sz="2000" b="1" strike="noStrike" spc="-1" dirty="0" err="1">
                <a:solidFill>
                  <a:srgbClr val="000000"/>
                </a:solidFill>
                <a:latin typeface="Arial"/>
                <a:ea typeface="DejaVu Sans"/>
              </a:rPr>
              <a:t>Heliospheric</a:t>
            </a:r>
            <a:r>
              <a:rPr lang="en-US" sz="2000" b="1" strike="noStrike" spc="-1" dirty="0">
                <a:solidFill>
                  <a:srgbClr val="000000"/>
                </a:solidFill>
                <a:latin typeface="Arial"/>
                <a:ea typeface="DejaVu Sans"/>
              </a:rPr>
              <a:t> Imager</a:t>
            </a:r>
            <a:r>
              <a:rPr lang="en-US" sz="2000" b="0" strike="noStrike" spc="-1" dirty="0">
                <a:solidFill>
                  <a:srgbClr val="000000"/>
                </a:solidFill>
                <a:latin typeface="Arial"/>
                <a:ea typeface="DejaVu Sans"/>
              </a:rPr>
              <a:t> data. </a:t>
            </a:r>
            <a:endParaRPr lang="en-US" sz="2000" b="0" strike="noStrike" spc="-1" dirty="0">
              <a:latin typeface="Arial"/>
            </a:endParaRPr>
          </a:p>
        </p:txBody>
      </p:sp>
      <p:pic>
        <p:nvPicPr>
          <p:cNvPr id="84" name="Picture 83"/>
          <p:cNvPicPr/>
          <p:nvPr/>
        </p:nvPicPr>
        <p:blipFill>
          <a:blip r:embed="rId4"/>
          <a:srcRect l="33547" t="24106"/>
          <a:stretch/>
        </p:blipFill>
        <p:spPr>
          <a:xfrm>
            <a:off x="846615" y="1313279"/>
            <a:ext cx="3390647" cy="3871041"/>
          </a:xfrm>
          <a:prstGeom prst="rect">
            <a:avLst/>
          </a:prstGeom>
          <a:ln>
            <a:noFill/>
          </a:ln>
        </p:spPr>
      </p:pic>
      <p:sp>
        <p:nvSpPr>
          <p:cNvPr id="85" name="CustomShape 3"/>
          <p:cNvSpPr/>
          <p:nvPr/>
        </p:nvSpPr>
        <p:spPr>
          <a:xfrm>
            <a:off x="504000" y="15840"/>
            <a:ext cx="9576360" cy="1367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latin typeface="Arial"/>
              </a:rPr>
              <a:t>Methods for CME detection and characterization</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22"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sp>
      <p:sp>
        <p:nvSpPr>
          <p:cNvPr id="123" name="CustomShape 2"/>
          <p:cNvSpPr/>
          <p:nvPr/>
        </p:nvSpPr>
        <p:spPr>
          <a:xfrm>
            <a:off x="5943600" y="1326600"/>
            <a:ext cx="3631320" cy="328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r">
              <a:lnSpc>
                <a:spcPct val="100000"/>
              </a:lnSpc>
            </a:pPr>
            <a:r>
              <a:rPr lang="en-US" sz="2000" b="0" strike="noStrike" spc="-1" dirty="0">
                <a:solidFill>
                  <a:srgbClr val="000000"/>
                </a:solidFill>
                <a:latin typeface="Arial"/>
                <a:ea typeface="DejaVu Sans"/>
              </a:rPr>
              <a:t>Often, geometric models provide inconsistent results because assumptions inherent to each model are being invalidated </a:t>
            </a:r>
            <a:endParaRPr lang="en-US" sz="2000" b="0" strike="noStrike" spc="-1" dirty="0">
              <a:latin typeface="Arial"/>
            </a:endParaRPr>
          </a:p>
        </p:txBody>
      </p:sp>
      <p:pic>
        <p:nvPicPr>
          <p:cNvPr id="124" name="Picture 123"/>
          <p:cNvPicPr/>
          <p:nvPr/>
        </p:nvPicPr>
        <p:blipFill>
          <a:blip r:embed="rId4"/>
          <a:srcRect l="20338" r="20952"/>
          <a:stretch/>
        </p:blipFill>
        <p:spPr>
          <a:xfrm>
            <a:off x="318407" y="1387927"/>
            <a:ext cx="5233307" cy="3268169"/>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8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sp>
      <p:sp>
        <p:nvSpPr>
          <p:cNvPr id="87" name="CustomShape 2"/>
          <p:cNvSpPr/>
          <p:nvPr/>
        </p:nvSpPr>
        <p:spPr>
          <a:xfrm>
            <a:off x="5597713" y="2062580"/>
            <a:ext cx="3966056" cy="328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r">
              <a:lnSpc>
                <a:spcPct val="100000"/>
              </a:lnSpc>
            </a:pPr>
            <a:r>
              <a:rPr lang="en-US" sz="2000" b="0" strike="noStrike" spc="-1" dirty="0">
                <a:solidFill>
                  <a:srgbClr val="000000"/>
                </a:solidFill>
                <a:latin typeface="Arial"/>
                <a:ea typeface="DejaVu Sans"/>
              </a:rPr>
              <a:t>Predictions of the arrival of ICMEs in </a:t>
            </a:r>
            <a:r>
              <a:rPr lang="en-US" sz="2000" b="0" strike="noStrike" spc="-1" dirty="0" err="1">
                <a:solidFill>
                  <a:srgbClr val="000000"/>
                </a:solidFill>
                <a:latin typeface="Arial"/>
                <a:ea typeface="DejaVu Sans"/>
              </a:rPr>
              <a:t>geospace</a:t>
            </a:r>
            <a:r>
              <a:rPr lang="en-US" sz="2000" b="0" strike="noStrike" spc="-1" dirty="0">
                <a:solidFill>
                  <a:srgbClr val="000000"/>
                </a:solidFill>
                <a:latin typeface="Arial"/>
                <a:ea typeface="DejaVu Sans"/>
              </a:rPr>
              <a:t> are produced through use of  CME geometric models combined with </a:t>
            </a:r>
            <a:r>
              <a:rPr lang="en-US" sz="2000" b="1" strike="noStrike" spc="-1" dirty="0">
                <a:solidFill>
                  <a:srgbClr val="000000"/>
                </a:solidFill>
                <a:latin typeface="Arial"/>
                <a:ea typeface="DejaVu Sans"/>
              </a:rPr>
              <a:t>ICME propagation models</a:t>
            </a:r>
            <a:r>
              <a:rPr lang="en-US" sz="2000" b="0" strike="noStrike" spc="-1" dirty="0">
                <a:solidFill>
                  <a:srgbClr val="000000"/>
                </a:solidFill>
                <a:latin typeface="Arial"/>
                <a:ea typeface="DejaVu Sans"/>
              </a:rPr>
              <a:t>, constraining these models with the available Coronagraph and </a:t>
            </a:r>
            <a:r>
              <a:rPr lang="en-US" sz="2000" b="0" strike="noStrike" spc="-1" dirty="0" err="1">
                <a:solidFill>
                  <a:srgbClr val="000000"/>
                </a:solidFill>
                <a:latin typeface="Arial"/>
                <a:ea typeface="DejaVu Sans"/>
              </a:rPr>
              <a:t>Heliospheric</a:t>
            </a:r>
            <a:r>
              <a:rPr lang="en-US" sz="2000" b="0" strike="noStrike" spc="-1" dirty="0">
                <a:solidFill>
                  <a:srgbClr val="000000"/>
                </a:solidFill>
                <a:latin typeface="Arial"/>
                <a:ea typeface="DejaVu Sans"/>
              </a:rPr>
              <a:t> Imager data. </a:t>
            </a:r>
            <a:endParaRPr lang="en-US" sz="2000" b="0" strike="noStrike" spc="-1" dirty="0">
              <a:latin typeface="Arial"/>
            </a:endParaRPr>
          </a:p>
        </p:txBody>
      </p:sp>
      <p:pic>
        <p:nvPicPr>
          <p:cNvPr id="88" name="Picture 87"/>
          <p:cNvPicPr/>
          <p:nvPr/>
        </p:nvPicPr>
        <p:blipFill>
          <a:blip r:embed="rId4"/>
          <a:stretch/>
        </p:blipFill>
        <p:spPr>
          <a:xfrm>
            <a:off x="745200" y="948960"/>
            <a:ext cx="4153680" cy="4153680"/>
          </a:xfrm>
          <a:prstGeom prst="rect">
            <a:avLst/>
          </a:prstGeom>
          <a:ln>
            <a:noFill/>
          </a:ln>
        </p:spPr>
      </p:pic>
      <p:sp>
        <p:nvSpPr>
          <p:cNvPr id="89" name="CustomShape 3"/>
          <p:cNvSpPr/>
          <p:nvPr/>
        </p:nvSpPr>
        <p:spPr>
          <a:xfrm>
            <a:off x="504000" y="16200"/>
            <a:ext cx="9576360" cy="1367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latin typeface="Arial"/>
              </a:rPr>
              <a:t>Models for ICME propagation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90" name="CustomShape 1"/>
          <p:cNvSpPr/>
          <p:nvPr/>
        </p:nvSpPr>
        <p:spPr>
          <a:xfrm>
            <a:off x="504000" y="226080"/>
            <a:ext cx="452484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latin typeface="Arial"/>
              </a:rPr>
              <a:t>The DBM equation and assumptions</a:t>
            </a:r>
          </a:p>
        </p:txBody>
      </p:sp>
      <p:sp>
        <p:nvSpPr>
          <p:cNvPr id="91" name="CustomShape 2"/>
          <p:cNvSpPr/>
          <p:nvPr/>
        </p:nvSpPr>
        <p:spPr>
          <a:xfrm>
            <a:off x="91440" y="1335600"/>
            <a:ext cx="6480000" cy="4396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A"/>
                </a:solidFill>
                <a:latin typeface="Arial"/>
                <a:ea typeface="Noto Sans CJK SC"/>
              </a:rPr>
              <a:t>The </a:t>
            </a:r>
            <a:r>
              <a:rPr lang="en-US" sz="1600" b="1" strike="noStrike" spc="-1" dirty="0">
                <a:solidFill>
                  <a:srgbClr val="00000A"/>
                </a:solidFill>
                <a:latin typeface="Arial"/>
                <a:ea typeface="Noto Sans CJK SC"/>
              </a:rPr>
              <a:t>Drag Based Model</a:t>
            </a:r>
            <a:r>
              <a:rPr lang="en-US" sz="1600" b="0" strike="noStrike" spc="-1" dirty="0">
                <a:solidFill>
                  <a:srgbClr val="00000A"/>
                </a:solidFill>
                <a:latin typeface="Arial"/>
                <a:ea typeface="Noto Sans CJK SC"/>
              </a:rPr>
              <a:t> approach is based on a simple equation for the ICME acceleration as</a:t>
            </a:r>
            <a:endParaRPr lang="en-US" sz="1600" b="0" strike="noStrike" spc="-1" dirty="0">
              <a:latin typeface="Arial"/>
            </a:endParaRPr>
          </a:p>
          <a:p>
            <a:pPr algn="ctr">
              <a:lnSpc>
                <a:spcPct val="100000"/>
              </a:lnSpc>
            </a:pP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solidFill>
                  <a:srgbClr val="00000A"/>
                </a:solidFill>
                <a:latin typeface="Arial"/>
                <a:ea typeface="Noto Sans CJK SC"/>
              </a:rPr>
              <a:t>where </a:t>
            </a:r>
            <a:r>
              <a:rPr lang="en-US" sz="3600" b="1" strike="noStrike" spc="-1" dirty="0">
                <a:solidFill>
                  <a:srgbClr val="00000A"/>
                </a:solidFill>
                <a:latin typeface="Kunstler Script" panose="030304020206070D0D06" pitchFamily="66" charset="0"/>
                <a:ea typeface="Noto Sans CJK SC"/>
              </a:rPr>
              <a:t>w</a:t>
            </a:r>
            <a:r>
              <a:rPr lang="en-US" sz="1600" b="0" strike="noStrike" spc="-1" dirty="0">
                <a:solidFill>
                  <a:srgbClr val="00000A"/>
                </a:solidFill>
                <a:latin typeface="Arial"/>
                <a:ea typeface="Noto Sans CJK SC"/>
              </a:rPr>
              <a:t> is the ambient solar-wind speed and </a:t>
            </a:r>
            <a:r>
              <a:rPr lang="en-US" sz="1600" b="1" strike="noStrike" spc="-1" dirty="0">
                <a:solidFill>
                  <a:srgbClr val="00000A"/>
                </a:solidFill>
                <a:latin typeface="Kunstler Script" panose="030304020206070D0D06" pitchFamily="66" charset="0"/>
                <a:ea typeface="LM Roman Unslanted 10"/>
              </a:rPr>
              <a:t>γ</a:t>
            </a:r>
            <a:r>
              <a:rPr lang="en-US" sz="1600" b="0" strike="noStrike" spc="-1" dirty="0">
                <a:solidFill>
                  <a:srgbClr val="00000A"/>
                </a:solidFill>
                <a:latin typeface="Arial"/>
                <a:ea typeface="Noto Sans CJK SC"/>
              </a:rPr>
              <a:t> is the so-called drag parameter (</a:t>
            </a:r>
            <a:r>
              <a:rPr lang="en-US" sz="1600" b="0" strike="noStrike" spc="-1" dirty="0" err="1">
                <a:solidFill>
                  <a:srgbClr val="00000A"/>
                </a:solidFill>
                <a:latin typeface="Arial"/>
                <a:ea typeface="Noto Sans CJK SC"/>
              </a:rPr>
              <a:t>Vršnak</a:t>
            </a:r>
            <a:r>
              <a:rPr lang="en-US" sz="1600" b="0" strike="noStrike" spc="-1" dirty="0">
                <a:solidFill>
                  <a:srgbClr val="00000A"/>
                </a:solidFill>
                <a:latin typeface="Arial"/>
                <a:ea typeface="Noto Sans CJK SC"/>
              </a:rPr>
              <a:t> et al., 2013</a:t>
            </a:r>
            <a:r>
              <a:rPr lang="en-US" sz="1600" b="0" strike="noStrike" spc="-1" dirty="0" smtClean="0">
                <a:solidFill>
                  <a:srgbClr val="00000A"/>
                </a:solidFill>
                <a:latin typeface="Arial"/>
                <a:ea typeface="Noto Sans CJK SC"/>
              </a:rPr>
              <a:t>).</a:t>
            </a:r>
            <a:endParaRPr lang="en-US" sz="1600" b="0" strike="noStrike" spc="-1" dirty="0">
              <a:latin typeface="Arial"/>
            </a:endParaRPr>
          </a:p>
          <a:p>
            <a:pPr>
              <a:lnSpc>
                <a:spcPct val="100000"/>
              </a:lnSpc>
            </a:pPr>
            <a:r>
              <a:rPr lang="en-US" sz="1600" b="0" strike="noStrike" spc="-1" dirty="0">
                <a:solidFill>
                  <a:srgbClr val="00000A"/>
                </a:solidFill>
                <a:latin typeface="Arial"/>
                <a:ea typeface="Noto Sans CJK SC"/>
              </a:rPr>
              <a:t>In this framework, </a:t>
            </a:r>
            <a:r>
              <a:rPr lang="en-US" sz="1600" b="1" strike="noStrike" spc="-1" dirty="0" smtClean="0">
                <a:solidFill>
                  <a:srgbClr val="00000A"/>
                </a:solidFill>
                <a:latin typeface="Kunstler Script" panose="030304020206070D0D06" pitchFamily="66" charset="0"/>
                <a:ea typeface="LM Roman Unslanted 10"/>
              </a:rPr>
              <a:t>γ</a:t>
            </a:r>
            <a:r>
              <a:rPr lang="en-US" sz="1600" b="0" i="1" strike="noStrike" spc="-1" dirty="0" smtClean="0">
                <a:solidFill>
                  <a:srgbClr val="00000A"/>
                </a:solidFill>
                <a:latin typeface="Arial"/>
                <a:ea typeface="Noto Sans CJK SC"/>
              </a:rPr>
              <a:t> </a:t>
            </a:r>
            <a:r>
              <a:rPr lang="en-US" sz="1600" b="0" strike="noStrike" spc="-1" dirty="0">
                <a:solidFill>
                  <a:srgbClr val="00000A"/>
                </a:solidFill>
                <a:latin typeface="Arial"/>
                <a:ea typeface="Noto Sans CJK SC"/>
              </a:rPr>
              <a:t>depends on the </a:t>
            </a:r>
            <a:r>
              <a:rPr lang="en-US" sz="1600" b="0" u="sng" strike="noStrike" spc="-1" dirty="0">
                <a:solidFill>
                  <a:srgbClr val="00000A"/>
                </a:solidFill>
                <a:latin typeface="Arial"/>
                <a:ea typeface="Noto Sans CJK SC"/>
              </a:rPr>
              <a:t>ICME mass and cross-section</a:t>
            </a:r>
            <a:r>
              <a:rPr lang="en-US" sz="1600" b="0" strike="noStrike" spc="-1" dirty="0">
                <a:solidFill>
                  <a:srgbClr val="00000A"/>
                </a:solidFill>
                <a:latin typeface="Arial"/>
                <a:ea typeface="Noto Sans CJK SC"/>
              </a:rPr>
              <a:t>, on the solar-wind density and, to a lesser degree, on other parameters. </a:t>
            </a:r>
            <a:endParaRPr lang="en-US" sz="1600" b="0" strike="noStrike" spc="-1" dirty="0">
              <a:latin typeface="Arial"/>
            </a:endParaRPr>
          </a:p>
          <a:p>
            <a:pPr>
              <a:lnSpc>
                <a:spcPct val="100000"/>
              </a:lnSpc>
            </a:pPr>
            <a:r>
              <a:rPr lang="en-US" sz="1600" b="0" strike="noStrike" spc="-1" dirty="0">
                <a:solidFill>
                  <a:srgbClr val="00000A"/>
                </a:solidFill>
                <a:latin typeface="Arial"/>
                <a:ea typeface="Noto Sans CJK SC"/>
              </a:rPr>
              <a:t>The typical working hypothesis for DBM implies that both </a:t>
            </a:r>
            <a:r>
              <a:rPr lang="en-US" sz="1600" b="1" strike="noStrike" spc="-1" dirty="0" smtClean="0">
                <a:solidFill>
                  <a:srgbClr val="00000A"/>
                </a:solidFill>
                <a:latin typeface="Kunstler Script" panose="030304020206070D0D06" pitchFamily="66" charset="0"/>
                <a:ea typeface="LM Roman Unslanted 10"/>
              </a:rPr>
              <a:t>γ</a:t>
            </a:r>
            <a:r>
              <a:rPr lang="en-US" sz="1600" b="0" strike="noStrike" spc="-1" dirty="0" smtClean="0">
                <a:solidFill>
                  <a:srgbClr val="00000A"/>
                </a:solidFill>
                <a:latin typeface="Arial"/>
                <a:ea typeface="Noto Sans CJK SC"/>
              </a:rPr>
              <a:t> </a:t>
            </a:r>
            <a:r>
              <a:rPr lang="en-US" sz="1600" b="0" strike="noStrike" spc="-1" dirty="0">
                <a:solidFill>
                  <a:srgbClr val="00000A"/>
                </a:solidFill>
                <a:latin typeface="Arial"/>
                <a:ea typeface="Noto Sans CJK SC"/>
              </a:rPr>
              <a:t>and </a:t>
            </a:r>
            <a:r>
              <a:rPr lang="en-US" sz="3600" b="1" strike="noStrike" spc="-1" dirty="0" smtClean="0">
                <a:solidFill>
                  <a:srgbClr val="00000A"/>
                </a:solidFill>
                <a:latin typeface="Kunstler Script" panose="030304020206070D0D06" pitchFamily="66" charset="0"/>
                <a:ea typeface="Noto Sans CJK SC"/>
              </a:rPr>
              <a:t>w</a:t>
            </a:r>
            <a:r>
              <a:rPr lang="en-US" sz="1600" b="0" strike="noStrike" spc="-1" dirty="0" smtClean="0">
                <a:solidFill>
                  <a:srgbClr val="00000A"/>
                </a:solidFill>
                <a:latin typeface="Arial"/>
                <a:ea typeface="Noto Sans CJK SC"/>
              </a:rPr>
              <a:t> </a:t>
            </a:r>
            <a:r>
              <a:rPr lang="en-US" sz="1600" b="0" strike="noStrike" spc="-1" dirty="0">
                <a:solidFill>
                  <a:srgbClr val="00000A"/>
                </a:solidFill>
                <a:latin typeface="Arial"/>
                <a:ea typeface="Noto Sans CJK SC"/>
              </a:rPr>
              <a:t>are constant far from the </a:t>
            </a:r>
            <a:r>
              <a:rPr lang="en-US" sz="1600" b="0" strike="noStrike" spc="-1" dirty="0" smtClean="0">
                <a:solidFill>
                  <a:srgbClr val="00000A"/>
                </a:solidFill>
                <a:latin typeface="Arial"/>
                <a:ea typeface="Noto Sans CJK SC"/>
              </a:rPr>
              <a:t>Sun.</a:t>
            </a:r>
            <a:endParaRPr lang="en-US" sz="1600" b="0" strike="noStrike" spc="-1" dirty="0">
              <a:latin typeface="Arial"/>
            </a:endParaRPr>
          </a:p>
          <a:p>
            <a:pPr>
              <a:lnSpc>
                <a:spcPct val="100000"/>
              </a:lnSpc>
            </a:pPr>
            <a:r>
              <a:rPr lang="en-US" sz="1600" b="0" strike="noStrike" spc="-1" dirty="0">
                <a:solidFill>
                  <a:srgbClr val="00000A"/>
                </a:solidFill>
                <a:latin typeface="Arial"/>
                <a:ea typeface="Noto Sans CJK SC"/>
              </a:rPr>
              <a:t>To run the codes, forecasters use empirical input values for </a:t>
            </a:r>
            <a:r>
              <a:rPr lang="en-US" sz="1600" b="1" strike="noStrike" spc="-1" dirty="0" smtClean="0">
                <a:solidFill>
                  <a:srgbClr val="00000A"/>
                </a:solidFill>
                <a:latin typeface="Kunstler Script" panose="030304020206070D0D06" pitchFamily="66" charset="0"/>
                <a:ea typeface="LM Roman Unslanted 10"/>
              </a:rPr>
              <a:t>γ</a:t>
            </a:r>
            <a:r>
              <a:rPr lang="en-US" sz="1600" b="0" strike="noStrike" spc="-1" dirty="0" smtClean="0">
                <a:solidFill>
                  <a:srgbClr val="00000A"/>
                </a:solidFill>
                <a:latin typeface="Arial"/>
                <a:ea typeface="Noto Sans CJK SC"/>
              </a:rPr>
              <a:t> </a:t>
            </a:r>
            <a:r>
              <a:rPr lang="en-US" sz="1600" b="0" strike="noStrike" spc="-1" dirty="0">
                <a:solidFill>
                  <a:srgbClr val="00000A"/>
                </a:solidFill>
                <a:latin typeface="Arial"/>
                <a:ea typeface="Noto Sans CJK SC"/>
              </a:rPr>
              <a:t>and </a:t>
            </a:r>
            <a:r>
              <a:rPr lang="en-US" sz="3600" b="1" strike="noStrike" spc="-1" dirty="0" smtClean="0">
                <a:solidFill>
                  <a:srgbClr val="00000A"/>
                </a:solidFill>
                <a:latin typeface="Kunstler Script" panose="030304020206070D0D06" pitchFamily="66" charset="0"/>
                <a:ea typeface="Noto Sans CJK SC"/>
              </a:rPr>
              <a:t>w</a:t>
            </a:r>
            <a:r>
              <a:rPr lang="en-US" sz="1600" b="0" strike="noStrike" spc="-1" dirty="0" smtClean="0">
                <a:solidFill>
                  <a:srgbClr val="00000A"/>
                </a:solidFill>
                <a:latin typeface="Arial"/>
                <a:ea typeface="Noto Sans CJK SC"/>
              </a:rPr>
              <a:t>.</a:t>
            </a:r>
            <a:endParaRPr lang="en-US" sz="1600" b="0" strike="noStrike" spc="-1" dirty="0">
              <a:latin typeface="Arial"/>
            </a:endParaRPr>
          </a:p>
        </p:txBody>
      </p:sp>
      <p:pic>
        <p:nvPicPr>
          <p:cNvPr id="92" name="Picture 91"/>
          <p:cNvPicPr/>
          <p:nvPr/>
        </p:nvPicPr>
        <p:blipFill>
          <a:blip r:embed="rId4"/>
          <a:stretch/>
        </p:blipFill>
        <p:spPr>
          <a:xfrm>
            <a:off x="6571440" y="2141280"/>
            <a:ext cx="3455640" cy="3455640"/>
          </a:xfrm>
          <a:prstGeom prst="rect">
            <a:avLst/>
          </a:prstGeom>
          <a:ln>
            <a:noFill/>
          </a:ln>
        </p:spPr>
      </p:pic>
      <p:sp>
        <p:nvSpPr>
          <p:cNvPr id="93" name="CustomShape 3"/>
          <p:cNvSpPr/>
          <p:nvPr/>
        </p:nvSpPr>
        <p:spPr>
          <a:xfrm>
            <a:off x="6918480" y="329760"/>
            <a:ext cx="3083760" cy="188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5640">
              <a:lnSpc>
                <a:spcPct val="100000"/>
              </a:lnSpc>
              <a:buClr>
                <a:srgbClr val="000000"/>
              </a:buClr>
              <a:buSzPct val="45000"/>
              <a:buFont typeface="Wingdings" charset="2"/>
              <a:buChar char=""/>
            </a:pPr>
            <a:r>
              <a:rPr lang="en-US" sz="1600" b="0" strike="noStrike" spc="-1">
                <a:solidFill>
                  <a:srgbClr val="000000"/>
                </a:solidFill>
                <a:latin typeface="Calibri"/>
                <a:ea typeface="DejaVu Sans"/>
              </a:rPr>
              <a:t>Self-Similar expansion</a:t>
            </a:r>
            <a:endParaRPr lang="en-US" sz="1600" b="0" strike="noStrike" spc="-1">
              <a:latin typeface="Arial"/>
            </a:endParaRPr>
          </a:p>
          <a:p>
            <a:pPr marL="216000" indent="-215640">
              <a:lnSpc>
                <a:spcPct val="100000"/>
              </a:lnSpc>
              <a:buClr>
                <a:srgbClr val="000000"/>
              </a:buClr>
              <a:buSzPct val="45000"/>
              <a:buFont typeface="Wingdings" charset="2"/>
              <a:buChar char=""/>
            </a:pPr>
            <a:r>
              <a:rPr lang="en-US" sz="1600" b="0" strike="noStrike" spc="-1">
                <a:solidFill>
                  <a:srgbClr val="000000"/>
                </a:solidFill>
                <a:latin typeface="Calibri"/>
                <a:ea typeface="DejaVu Sans"/>
              </a:rPr>
              <a:t>Evolution entirely governed by fluid dynamics (i.e. the interplanetary magnetic field plays no role)</a:t>
            </a:r>
            <a:endParaRPr lang="en-US" sz="1600" b="0" strike="noStrike" spc="-1">
              <a:latin typeface="Arial"/>
            </a:endParaRPr>
          </a:p>
          <a:p>
            <a:pPr marL="216000" indent="-215640">
              <a:lnSpc>
                <a:spcPct val="100000"/>
              </a:lnSpc>
              <a:buClr>
                <a:srgbClr val="000000"/>
              </a:buClr>
              <a:buSzPct val="45000"/>
              <a:buFont typeface="Wingdings" charset="2"/>
              <a:buChar char=""/>
            </a:pPr>
            <a:r>
              <a:rPr lang="en-US" sz="1600" b="0" strike="noStrike" spc="-1">
                <a:solidFill>
                  <a:srgbClr val="000000"/>
                </a:solidFill>
                <a:latin typeface="Calibri"/>
                <a:ea typeface="DejaVu Sans"/>
              </a:rPr>
              <a:t>Constant solar wind speed and drag parameter</a:t>
            </a:r>
            <a:endParaRPr lang="en-US" sz="1600" b="0" strike="noStrike" spc="-1">
              <a:latin typeface="Arial"/>
            </a:endParaRPr>
          </a:p>
        </p:txBody>
      </p:sp>
      <p:pic>
        <p:nvPicPr>
          <p:cNvPr id="94" name="Immagine 8"/>
          <p:cNvPicPr/>
          <p:nvPr/>
        </p:nvPicPr>
        <p:blipFill>
          <a:blip r:embed="rId5"/>
          <a:stretch/>
        </p:blipFill>
        <p:spPr>
          <a:xfrm>
            <a:off x="1208880" y="1992240"/>
            <a:ext cx="3124440" cy="7027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95" name="CustomShape 1"/>
          <p:cNvSpPr/>
          <p:nvPr/>
        </p:nvSpPr>
        <p:spPr>
          <a:xfrm>
            <a:off x="504000" y="226080"/>
            <a:ext cx="452484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latin typeface="Arial"/>
              </a:rPr>
              <a:t>The P-DBM : the PDFs. </a:t>
            </a:r>
          </a:p>
        </p:txBody>
      </p:sp>
      <p:sp>
        <p:nvSpPr>
          <p:cNvPr id="96" name="CustomShape 2"/>
          <p:cNvSpPr/>
          <p:nvPr/>
        </p:nvSpPr>
        <p:spPr>
          <a:xfrm>
            <a:off x="548640" y="1498680"/>
            <a:ext cx="4480200" cy="298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A"/>
                </a:solidFill>
                <a:latin typeface="Arial"/>
                <a:ea typeface="Noto Sans CJK SC"/>
              </a:rPr>
              <a:t>In </a:t>
            </a:r>
            <a:r>
              <a:rPr lang="en-US" sz="1600" b="0" strike="noStrike" spc="-1" dirty="0" smtClean="0">
                <a:solidFill>
                  <a:srgbClr val="00000A"/>
                </a:solidFill>
                <a:latin typeface="Arial"/>
                <a:ea typeface="Noto Sans CJK SC"/>
              </a:rPr>
              <a:t>the DBM </a:t>
            </a:r>
            <a:r>
              <a:rPr lang="en-US" sz="1600" b="0" strike="noStrike" spc="-1" dirty="0">
                <a:solidFill>
                  <a:srgbClr val="00000A"/>
                </a:solidFill>
                <a:latin typeface="Arial"/>
                <a:ea typeface="Noto Sans CJK SC"/>
              </a:rPr>
              <a:t>'Ensemble' approaches (</a:t>
            </a:r>
            <a:r>
              <a:rPr lang="en-US" sz="1600" b="0" strike="noStrike" spc="-1" dirty="0" err="1">
                <a:solidFill>
                  <a:srgbClr val="00000A"/>
                </a:solidFill>
                <a:latin typeface="Arial"/>
                <a:ea typeface="Noto Sans CJK SC"/>
              </a:rPr>
              <a:t>Dumbovich</a:t>
            </a:r>
            <a:r>
              <a:rPr lang="en-US" sz="1600" b="0" strike="noStrike" spc="-1" dirty="0">
                <a:solidFill>
                  <a:srgbClr val="00000A"/>
                </a:solidFill>
                <a:latin typeface="Arial"/>
                <a:ea typeface="Noto Sans CJK SC"/>
              </a:rPr>
              <a:t> et al., 2018; </a:t>
            </a:r>
            <a:r>
              <a:rPr lang="en-US" sz="1600" b="0" strike="noStrike" spc="-1" dirty="0" err="1">
                <a:solidFill>
                  <a:srgbClr val="00000A"/>
                </a:solidFill>
                <a:latin typeface="Arial"/>
                <a:ea typeface="Noto Sans CJK SC"/>
              </a:rPr>
              <a:t>Napoletano</a:t>
            </a:r>
            <a:r>
              <a:rPr lang="en-US" sz="1600" b="0" strike="noStrike" spc="-1" dirty="0">
                <a:solidFill>
                  <a:srgbClr val="00000A"/>
                </a:solidFill>
                <a:latin typeface="Arial"/>
                <a:ea typeface="Noto Sans CJK SC"/>
              </a:rPr>
              <a:t> et al. 2018), the uncertainty about the actual values of such inputs are rendered by </a:t>
            </a:r>
            <a:r>
              <a:rPr lang="en-US" sz="1600" b="1" strike="noStrike" spc="-1" dirty="0">
                <a:solidFill>
                  <a:srgbClr val="00000A"/>
                </a:solidFill>
                <a:latin typeface="Arial"/>
                <a:ea typeface="Noto Sans CJK SC"/>
              </a:rPr>
              <a:t>Probability Distribution Functions</a:t>
            </a:r>
            <a:r>
              <a:rPr lang="en-US" sz="1600" b="0" strike="noStrike" spc="-1" dirty="0">
                <a:solidFill>
                  <a:srgbClr val="00000A"/>
                </a:solidFill>
                <a:latin typeface="Arial"/>
                <a:ea typeface="Noto Sans CJK SC"/>
              </a:rPr>
              <a:t> (PDFs), accounting for the values variability and our lack of knowledge.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0" strike="noStrike" spc="-1" dirty="0">
                <a:solidFill>
                  <a:srgbClr val="00000A"/>
                </a:solidFill>
                <a:latin typeface="Arial"/>
                <a:ea typeface="Noto Sans CJK SC"/>
              </a:rPr>
              <a:t>Among those PDFs, that of </a:t>
            </a:r>
            <a:r>
              <a:rPr lang="en-US" sz="1600" b="1" strike="noStrike" spc="-1" dirty="0" smtClean="0">
                <a:solidFill>
                  <a:srgbClr val="00000A"/>
                </a:solidFill>
                <a:latin typeface="Kunstler Script" panose="030304020206070D0D06" pitchFamily="66" charset="0"/>
                <a:ea typeface="LM Roman Unslanted 10"/>
              </a:rPr>
              <a:t>γ </a:t>
            </a:r>
            <a:r>
              <a:rPr lang="en-US" sz="1600" b="0" strike="noStrike" spc="-1" dirty="0" smtClean="0">
                <a:solidFill>
                  <a:srgbClr val="00000A"/>
                </a:solidFill>
                <a:latin typeface="Arial"/>
                <a:ea typeface="Noto Sans CJK SC"/>
              </a:rPr>
              <a:t> </a:t>
            </a:r>
            <a:r>
              <a:rPr lang="en-US" sz="1600" b="0" strike="noStrike" spc="-1" dirty="0">
                <a:solidFill>
                  <a:srgbClr val="00000A"/>
                </a:solidFill>
                <a:latin typeface="Arial"/>
                <a:ea typeface="Noto Sans CJK SC"/>
              </a:rPr>
              <a:t>is poorly defined due to the relatively scarce statistics of recorded values.</a:t>
            </a:r>
            <a:endParaRPr lang="en-US" sz="1600" b="0" strike="noStrike" spc="-1" dirty="0">
              <a:latin typeface="Arial"/>
            </a:endParaRPr>
          </a:p>
        </p:txBody>
      </p:sp>
      <p:pic>
        <p:nvPicPr>
          <p:cNvPr id="97" name="Immagine 9"/>
          <p:cNvPicPr/>
          <p:nvPr/>
        </p:nvPicPr>
        <p:blipFill>
          <a:blip r:embed="rId4"/>
          <a:srcRect r="4872"/>
          <a:stretch/>
        </p:blipFill>
        <p:spPr>
          <a:xfrm>
            <a:off x="6675120" y="3197160"/>
            <a:ext cx="2686680" cy="2118240"/>
          </a:xfrm>
          <a:prstGeom prst="rect">
            <a:avLst/>
          </a:prstGeom>
          <a:ln>
            <a:noFill/>
          </a:ln>
        </p:spPr>
      </p:pic>
      <p:pic>
        <p:nvPicPr>
          <p:cNvPr id="98" name="Immagine 7"/>
          <p:cNvPicPr/>
          <p:nvPr/>
        </p:nvPicPr>
        <p:blipFill>
          <a:blip r:embed="rId5"/>
          <a:srcRect t="5056" r="2152"/>
          <a:stretch/>
        </p:blipFill>
        <p:spPr>
          <a:xfrm>
            <a:off x="7138080" y="1765440"/>
            <a:ext cx="2417400" cy="1343160"/>
          </a:xfrm>
          <a:prstGeom prst="rect">
            <a:avLst/>
          </a:prstGeom>
          <a:ln>
            <a:noFill/>
          </a:ln>
        </p:spPr>
      </p:pic>
      <p:pic>
        <p:nvPicPr>
          <p:cNvPr id="99" name="Immagine 5"/>
          <p:cNvPicPr/>
          <p:nvPr/>
        </p:nvPicPr>
        <p:blipFill>
          <a:blip r:embed="rId6"/>
          <a:stretch/>
        </p:blipFill>
        <p:spPr>
          <a:xfrm>
            <a:off x="7052040" y="188280"/>
            <a:ext cx="2507400" cy="13723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00" name="CustomShape 1"/>
          <p:cNvSpPr/>
          <p:nvPr/>
        </p:nvSpPr>
        <p:spPr>
          <a:xfrm>
            <a:off x="504000" y="226080"/>
            <a:ext cx="452484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latin typeface="Arial"/>
              </a:rPr>
              <a:t>Our works: stats from R&amp;C and our algorithms</a:t>
            </a:r>
          </a:p>
        </p:txBody>
      </p:sp>
      <p:sp>
        <p:nvSpPr>
          <p:cNvPr id="101" name="CustomShape 2"/>
          <p:cNvSpPr/>
          <p:nvPr/>
        </p:nvSpPr>
        <p:spPr>
          <a:xfrm>
            <a:off x="548640" y="1828800"/>
            <a:ext cx="2834280" cy="167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A"/>
                </a:solidFill>
                <a:latin typeface="Arial"/>
                <a:ea typeface="Arial"/>
              </a:rPr>
              <a:t>Taking advantage of the large data-set of ICMEs registered by Richardson &amp; Cane (2010), we computed how </a:t>
            </a:r>
            <a:r>
              <a:rPr lang="en-US" sz="1600" b="1" strike="noStrike" spc="-1" dirty="0" smtClean="0">
                <a:solidFill>
                  <a:srgbClr val="00000A"/>
                </a:solidFill>
                <a:latin typeface="Kunstler Script" panose="030304020206070D0D06" pitchFamily="66" charset="0"/>
                <a:ea typeface="LM Roman Unslanted 10"/>
              </a:rPr>
              <a:t>γ</a:t>
            </a:r>
            <a:r>
              <a:rPr lang="en-US" sz="1600" b="0" strike="noStrike" spc="-1" dirty="0" smtClean="0">
                <a:solidFill>
                  <a:srgbClr val="00000A"/>
                </a:solidFill>
                <a:latin typeface="Arial"/>
                <a:ea typeface="Arial"/>
              </a:rPr>
              <a:t> </a:t>
            </a:r>
            <a:r>
              <a:rPr lang="en-US" sz="1600" b="0" strike="noStrike" spc="-1" dirty="0">
                <a:solidFill>
                  <a:srgbClr val="00000A"/>
                </a:solidFill>
                <a:latin typeface="Arial"/>
                <a:ea typeface="Arial"/>
              </a:rPr>
              <a:t>depends on SW velocity...</a:t>
            </a:r>
            <a:endParaRPr lang="en-US" sz="1600" b="0" strike="noStrike" spc="-1" dirty="0">
              <a:latin typeface="Arial"/>
            </a:endParaRPr>
          </a:p>
        </p:txBody>
      </p:sp>
      <p:pic>
        <p:nvPicPr>
          <p:cNvPr id="102" name="Picture 101"/>
          <p:cNvPicPr/>
          <p:nvPr/>
        </p:nvPicPr>
        <p:blipFill>
          <a:blip r:embed="rId4"/>
          <a:srcRect l="9838" r="17323"/>
          <a:stretch/>
        </p:blipFill>
        <p:spPr>
          <a:xfrm>
            <a:off x="5212080" y="91440"/>
            <a:ext cx="2661840" cy="2741040"/>
          </a:xfrm>
          <a:prstGeom prst="rect">
            <a:avLst/>
          </a:prstGeom>
          <a:ln>
            <a:noFill/>
          </a:ln>
        </p:spPr>
      </p:pic>
      <p:pic>
        <p:nvPicPr>
          <p:cNvPr id="103" name="Picture 102"/>
          <p:cNvPicPr/>
          <p:nvPr/>
        </p:nvPicPr>
        <p:blipFill>
          <a:blip r:embed="rId5"/>
          <a:srcRect l="12549" r="16580"/>
          <a:stretch/>
        </p:blipFill>
        <p:spPr>
          <a:xfrm>
            <a:off x="7132320" y="1044720"/>
            <a:ext cx="2494080" cy="2639880"/>
          </a:xfrm>
          <a:prstGeom prst="rect">
            <a:avLst/>
          </a:prstGeom>
          <a:ln>
            <a:noFill/>
          </a:ln>
        </p:spPr>
      </p:pic>
      <p:pic>
        <p:nvPicPr>
          <p:cNvPr id="104" name="Picture 103"/>
          <p:cNvPicPr/>
          <p:nvPr/>
        </p:nvPicPr>
        <p:blipFill>
          <a:blip r:embed="rId6"/>
          <a:stretch/>
        </p:blipFill>
        <p:spPr>
          <a:xfrm>
            <a:off x="548640" y="3657600"/>
            <a:ext cx="2844000" cy="640080"/>
          </a:xfrm>
          <a:prstGeom prst="rect">
            <a:avLst/>
          </a:prstGeom>
          <a:ln>
            <a:noFill/>
          </a:ln>
        </p:spPr>
      </p:pic>
      <p:pic>
        <p:nvPicPr>
          <p:cNvPr id="105" name="Picture 104"/>
          <p:cNvPicPr/>
          <p:nvPr/>
        </p:nvPicPr>
        <p:blipFill>
          <a:blip r:embed="rId7"/>
          <a:stretch/>
        </p:blipFill>
        <p:spPr>
          <a:xfrm>
            <a:off x="5577480" y="2926080"/>
            <a:ext cx="2377800" cy="24688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0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sp>
      <p:sp>
        <p:nvSpPr>
          <p:cNvPr id="107" name="CustomShape 2"/>
          <p:cNvSpPr/>
          <p:nvPr/>
        </p:nvSpPr>
        <p:spPr>
          <a:xfrm>
            <a:off x="427695" y="2072122"/>
            <a:ext cx="3539520" cy="173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A"/>
                </a:solidFill>
                <a:latin typeface="Arial"/>
                <a:ea typeface="Noto Sans CJK SC"/>
              </a:rPr>
              <a:t>...found evidence of a variation in the </a:t>
            </a:r>
            <a:r>
              <a:rPr lang="en-US" sz="1600" b="1" strike="noStrike" spc="-1" dirty="0" smtClean="0">
                <a:solidFill>
                  <a:srgbClr val="00000A"/>
                </a:solidFill>
                <a:latin typeface="Kunstler Script" panose="030304020206070D0D06" pitchFamily="66" charset="0"/>
                <a:ea typeface="LM Roman Unslanted 10"/>
              </a:rPr>
              <a:t>γ</a:t>
            </a:r>
            <a:r>
              <a:rPr lang="en-US" sz="1600" b="0" i="1" strike="noStrike" spc="-1" dirty="0" smtClean="0">
                <a:solidFill>
                  <a:srgbClr val="00000A"/>
                </a:solidFill>
                <a:latin typeface="LM Roman Unslanted 10"/>
                <a:ea typeface="LM Roman Unslanted 10"/>
              </a:rPr>
              <a:t> </a:t>
            </a:r>
            <a:r>
              <a:rPr lang="en-US" sz="1600" b="0" strike="noStrike" spc="-1" dirty="0">
                <a:solidFill>
                  <a:srgbClr val="00000A"/>
                </a:solidFill>
                <a:latin typeface="Arial"/>
                <a:ea typeface="LM Roman Unslanted 10"/>
              </a:rPr>
              <a:t>PDF</a:t>
            </a:r>
            <a:r>
              <a:rPr lang="en-US" sz="1600" b="0" strike="noStrike" spc="-1" dirty="0">
                <a:solidFill>
                  <a:srgbClr val="00000A"/>
                </a:solidFill>
                <a:latin typeface="Arial"/>
                <a:ea typeface="Noto Sans CJK SC"/>
              </a:rPr>
              <a:t> if the SW is accelerating or braking the ICME propagation.</a:t>
            </a:r>
            <a:endParaRPr lang="en-US" sz="1600" b="0" strike="noStrike" spc="-1" dirty="0">
              <a:latin typeface="Arial"/>
            </a:endParaRPr>
          </a:p>
          <a:p>
            <a:pPr>
              <a:lnSpc>
                <a:spcPct val="100000"/>
              </a:lnSpc>
            </a:pPr>
            <a:r>
              <a:rPr lang="en-US" sz="1600" b="0" strike="noStrike" spc="-1" dirty="0">
                <a:solidFill>
                  <a:srgbClr val="00000A"/>
                </a:solidFill>
                <a:latin typeface="Arial"/>
                <a:ea typeface="Noto Sans CJK SC"/>
              </a:rPr>
              <a:t>By using a set of simulations of an ICME structure into the SW fluid, we try to link this change to the structure of the ICME.</a:t>
            </a:r>
            <a:endParaRPr lang="en-US" sz="1600" b="0" strike="noStrike" spc="-1" dirty="0">
              <a:latin typeface="Arial"/>
            </a:endParaRPr>
          </a:p>
        </p:txBody>
      </p:sp>
      <p:sp>
        <p:nvSpPr>
          <p:cNvPr id="108" name="CustomShape 3"/>
          <p:cNvSpPr/>
          <p:nvPr/>
        </p:nvSpPr>
        <p:spPr>
          <a:xfrm>
            <a:off x="504000" y="226080"/>
            <a:ext cx="452484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0" strike="noStrike" spc="-1">
                <a:latin typeface="Arial"/>
                <a:ea typeface="Noto Sans CJK SC"/>
              </a:rPr>
              <a:t>The hypothesis: </a:t>
            </a:r>
            <a:r>
              <a:rPr lang="en-US" sz="3200" b="0" strike="noStrike" spc="-1">
                <a:latin typeface="DejaVu Math TeX Gyre"/>
                <a:ea typeface="DejaVu Math TeX Gyre"/>
              </a:rPr>
              <a:t>γ(Δv)</a:t>
            </a:r>
            <a:r>
              <a:rPr lang="en-US" sz="3200" b="0" strike="noStrike" spc="-1">
                <a:latin typeface="Arial"/>
                <a:ea typeface="DejaVu Math TeX Gyre"/>
              </a:rPr>
              <a:t> → Simulations</a:t>
            </a:r>
            <a:endParaRPr lang="en-US" sz="3200" b="0" strike="noStrike" spc="-1">
              <a:latin typeface="Arial"/>
            </a:endParaRPr>
          </a:p>
        </p:txBody>
      </p:sp>
      <p:pic>
        <p:nvPicPr>
          <p:cNvPr id="109" name="Picture 108"/>
          <p:cNvPicPr/>
          <p:nvPr/>
        </p:nvPicPr>
        <p:blipFill>
          <a:blip r:embed="rId4"/>
          <a:stretch/>
        </p:blipFill>
        <p:spPr>
          <a:xfrm>
            <a:off x="4663440" y="1430640"/>
            <a:ext cx="4990680" cy="3742920"/>
          </a:xfrm>
          <a:prstGeom prst="rect">
            <a:avLst/>
          </a:prstGeom>
          <a:ln>
            <a:noFill/>
          </a:ln>
        </p:spPr>
      </p:pic>
      <p:sp>
        <p:nvSpPr>
          <p:cNvPr id="110" name="CustomShape 4"/>
          <p:cNvSpPr/>
          <p:nvPr/>
        </p:nvSpPr>
        <p:spPr>
          <a:xfrm rot="16220400">
            <a:off x="4655160" y="3033720"/>
            <a:ext cx="991800" cy="80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a:solidFill>
                  <a:srgbClr val="333333"/>
                </a:solidFill>
                <a:latin typeface="DejaVu Math TeX Gyre"/>
                <a:ea typeface="DejaVu Math TeX Gyre"/>
              </a:rPr>
              <a:t>γ [km</a:t>
            </a:r>
            <a:r>
              <a:rPr lang="en-US" sz="1400" b="0" strike="noStrike" spc="-1" baseline="33000">
                <a:solidFill>
                  <a:srgbClr val="333333"/>
                </a:solidFill>
                <a:latin typeface="DejaVu Math TeX Gyre"/>
                <a:ea typeface="DejaVu Math TeX Gyre"/>
              </a:rPr>
              <a:t>-1</a:t>
            </a:r>
            <a:r>
              <a:rPr lang="en-US" sz="1400" b="0" strike="noStrike" spc="-1">
                <a:solidFill>
                  <a:srgbClr val="333333"/>
                </a:solidFill>
                <a:latin typeface="DejaVu Math TeX Gyre"/>
                <a:ea typeface="DejaVu Math TeX Gyre"/>
              </a:rPr>
              <a:t>]</a:t>
            </a:r>
            <a:endParaRPr lang="en-US" sz="1400" b="0" strike="noStrike" spc="-1">
              <a:latin typeface="Arial"/>
            </a:endParaRPr>
          </a:p>
        </p:txBody>
      </p:sp>
      <p:sp>
        <p:nvSpPr>
          <p:cNvPr id="111" name="CustomShape 5"/>
          <p:cNvSpPr/>
          <p:nvPr/>
        </p:nvSpPr>
        <p:spPr>
          <a:xfrm>
            <a:off x="6759000" y="4933800"/>
            <a:ext cx="1345680" cy="69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a:solidFill>
                  <a:srgbClr val="333333"/>
                </a:solidFill>
                <a:latin typeface="DejaVu Math TeX Gyre"/>
                <a:ea typeface="DejaVu Math TeX Gyre"/>
              </a:rPr>
              <a:t>Δv [km/s]</a:t>
            </a:r>
            <a:endParaRPr lang="en-US" sz="1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TotalTime>
  <Words>2491</Words>
  <Application>Microsoft Office PowerPoint</Application>
  <PresentationFormat>Custom</PresentationFormat>
  <Paragraphs>124</Paragraphs>
  <Slides>15</Slides>
  <Notes>12</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DejaVu Math TeX Gyre</vt:lpstr>
      <vt:lpstr>DejaVu Sans</vt:lpstr>
      <vt:lpstr>Harrington</vt:lpstr>
      <vt:lpstr>Kunstler Script</vt:lpstr>
      <vt:lpstr>LM Roman Unslanted 10</vt:lpstr>
      <vt:lpstr>Noto Sans CJK SC</vt:lpstr>
      <vt:lpstr>Symbol</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Dario Moro</dc:creator>
  <dc:description/>
  <cp:lastModifiedBy>dariodelmoro@gmail.com</cp:lastModifiedBy>
  <cp:revision>27</cp:revision>
  <dcterms:created xsi:type="dcterms:W3CDTF">2019-10-31T17:14:24Z</dcterms:created>
  <dcterms:modified xsi:type="dcterms:W3CDTF">2019-11-11T09:24:13Z</dcterms:modified>
  <dc:language>en-US</dc:language>
</cp:coreProperties>
</file>