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9" r:id="rId3"/>
    <p:sldId id="280" r:id="rId4"/>
    <p:sldId id="281" r:id="rId5"/>
    <p:sldId id="282" r:id="rId6"/>
    <p:sldId id="290" r:id="rId7"/>
    <p:sldId id="289" r:id="rId8"/>
    <p:sldId id="284" r:id="rId9"/>
    <p:sldId id="285" r:id="rId10"/>
    <p:sldId id="286" r:id="rId11"/>
    <p:sldId id="256" r:id="rId12"/>
  </p:sldIdLst>
  <p:sldSz cx="12192000" cy="6858000"/>
  <p:notesSz cx="6858000" cy="99456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66FF66"/>
    <a:srgbClr val="2FFF8D"/>
    <a:srgbClr val="FF5050"/>
    <a:srgbClr val="FF9933"/>
    <a:srgbClr val="FFFF66"/>
    <a:srgbClr val="FF6600"/>
    <a:srgbClr val="FF0000"/>
    <a:srgbClr val="AA000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83977" autoAdjust="0"/>
  </p:normalViewPr>
  <p:slideViewPr>
    <p:cSldViewPr snapToGrid="0" showGuides="1">
      <p:cViewPr varScale="1">
        <p:scale>
          <a:sx n="96" d="100"/>
          <a:sy n="96" d="100"/>
        </p:scale>
        <p:origin x="1440" y="84"/>
      </p:cViewPr>
      <p:guideLst/>
    </p:cSldViewPr>
  </p:slideViewPr>
  <p:outlineViewPr>
    <p:cViewPr>
      <p:scale>
        <a:sx n="33" d="100"/>
        <a:sy n="33" d="100"/>
      </p:scale>
      <p:origin x="0" y="-590"/>
    </p:cViewPr>
    <p:sldLst>
      <p:sld r:id="rId1" collapse="1"/>
    </p:sldLst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331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17132-047A-4C30-97AD-7733762F554B}" type="datetimeFigureOut">
              <a:rPr lang="it-IT" smtClean="0"/>
              <a:t>14/12/2023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6679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9446679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6B536-9FA3-4940-8C9D-ED9264FA1E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644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DE886-1573-40AC-9E09-050F9AC625A5}" type="datetimeFigureOut">
              <a:rPr lang="it-IT" smtClean="0"/>
              <a:t>14/12/2023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6679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46679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491ED-56D3-4375-977F-FA3F9F1C0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15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65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To conclude, for </a:t>
            </a:r>
            <a:r>
              <a:rPr lang="en-GB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scholarship funded by Ministerial Decree 117 there are some specific provisions to respect. </a:t>
            </a:r>
          </a:p>
          <a:p>
            <a:endParaRPr lang="en-GB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These are a </a:t>
            </a:r>
            <a:r>
              <a:rPr lang="en-GB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period in an enterprise </a:t>
            </a:r>
            <a:r>
              <a:rPr lang="en-GB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as foreseen by the research project </a:t>
            </a:r>
            <a:r>
              <a:rPr lang="en-GB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and a </a:t>
            </a:r>
            <a:r>
              <a:rPr lang="en-GB" b="1" i="0" u="non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minimum of 6 months abroad</a:t>
            </a:r>
            <a:r>
              <a:rPr lang="en-GB" b="0" i="0" u="non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 In my case these are going to be 18 months in Stellar Project. </a:t>
            </a:r>
            <a:br>
              <a:rPr lang="en-GB" b="0" i="0" u="non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br>
              <a:rPr lang="en-GB" b="0" i="0" u="non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en-GB" b="0" i="0" u="non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So, these is the schedule I will follow,</a:t>
            </a:r>
          </a:p>
          <a:p>
            <a:endParaRPr lang="en-GB" b="0" i="0" u="none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en-GB" b="0" i="0" u="non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- 12months at university of </a:t>
            </a:r>
            <a:r>
              <a:rPr lang="en-GB" b="0" i="0" u="non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padova</a:t>
            </a:r>
            <a:r>
              <a:rPr lang="en-GB" b="0" i="0" u="non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where I will focus on the realisation and testing of the breadboard model, </a:t>
            </a:r>
          </a:p>
          <a:p>
            <a:r>
              <a:rPr lang="en-GB" b="0" i="0" u="non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- 18 months as already said at stellar project where I'm going to focus on the development and testing of the engineering qualification model and proto-flight model, </a:t>
            </a:r>
          </a:p>
          <a:p>
            <a:r>
              <a:rPr lang="en-GB" b="0" i="0" u="non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 in the end 6 months abroad (where? is going to be defined later on).</a:t>
            </a:r>
          </a:p>
          <a:p>
            <a:endParaRPr lang="en-GB" b="0" i="0" u="none" noProof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endParaRPr lang="en-GB" u="none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111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032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1166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50" noProof="0" dirty="0"/>
              <a:t>- The </a:t>
            </a:r>
            <a:r>
              <a:rPr lang="en-GB" sz="1050" b="1" noProof="0" dirty="0"/>
              <a:t>in-orbit servicing </a:t>
            </a:r>
            <a:r>
              <a:rPr lang="en-GB" sz="1050" b="0" noProof="0" dirty="0"/>
              <a:t>missions</a:t>
            </a:r>
            <a:r>
              <a:rPr lang="en-GB" sz="1050" noProof="0" dirty="0"/>
              <a:t> </a:t>
            </a:r>
            <a:r>
              <a:rPr lang="en-GB" sz="1050" b="1" noProof="0" dirty="0"/>
              <a:t>aims</a:t>
            </a:r>
            <a:r>
              <a:rPr lang="en-GB" sz="1050" noProof="0" dirty="0"/>
              <a:t> to improve or extend the operational life of a satellite through operations like …</a:t>
            </a:r>
          </a:p>
          <a:p>
            <a:endParaRPr lang="en-GB" sz="1050" noProof="0" dirty="0"/>
          </a:p>
          <a:p>
            <a:r>
              <a:rPr lang="en-GB" sz="1050" noProof="0" dirty="0"/>
              <a:t>- The mission scenario includes two satellites … navigation algorithms </a:t>
            </a:r>
            <a:r>
              <a:rPr lang="en-GB" sz="1050" b="1" noProof="0" dirty="0"/>
              <a:t>that estimate the relative pose of the Chaser with respect to the Target.</a:t>
            </a:r>
            <a:endParaRPr lang="en-GB" sz="1050" b="0" noProof="0" dirty="0"/>
          </a:p>
          <a:p>
            <a:endParaRPr lang="en-GB" sz="1050" b="0" noProof="0" dirty="0"/>
          </a:p>
          <a:p>
            <a:r>
              <a:rPr lang="en-GB" sz="1050" b="0" noProof="0" dirty="0"/>
              <a:t>- </a:t>
            </a:r>
            <a:r>
              <a:rPr lang="en-GB" sz="1050" noProof="0" dirty="0"/>
              <a:t>CubeSats and small satellites are playing a major role in the space industry </a:t>
            </a:r>
            <a:r>
              <a:rPr lang="en-GB" sz="1050" b="1" noProof="0" dirty="0"/>
              <a:t>as they offer the possibility of reducing mission development costs and are used as technology demonstrators</a:t>
            </a:r>
            <a:br>
              <a:rPr lang="en-GB" sz="1050" noProof="0" dirty="0"/>
            </a:br>
            <a:endParaRPr lang="en-GB" sz="1050" noProof="0" dirty="0"/>
          </a:p>
          <a:p>
            <a:r>
              <a:rPr lang="en-GB" sz="1050" noProof="0" dirty="0"/>
              <a:t>I reported here two images of inspection mission by means of </a:t>
            </a:r>
            <a:r>
              <a:rPr lang="en-GB" sz="1050" noProof="0" dirty="0" err="1"/>
              <a:t>cubesats</a:t>
            </a:r>
            <a:r>
              <a:rPr lang="en-GB" sz="1050" noProof="0" dirty="0"/>
              <a:t>, which is one of the possibilities enabled by the BY THE IN-ORBIT SERVICING MISSION.</a:t>
            </a:r>
          </a:p>
          <a:p>
            <a:r>
              <a:rPr lang="en-US" sz="1050" dirty="0"/>
              <a:t>The reason this two missions is because -&gt; </a:t>
            </a:r>
            <a:endParaRPr lang="en-GB" sz="1050" b="0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7190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lang="en-US" dirty="0"/>
              <a:t>this research project is involved in the </a:t>
            </a:r>
            <a:r>
              <a:rPr lang="en-US" b="1" dirty="0"/>
              <a:t>SROC (Space Rider Observer Cube)</a:t>
            </a:r>
            <a:r>
              <a:rPr lang="en-US" dirty="0"/>
              <a:t> mission.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Which is a </a:t>
            </a:r>
            <a:r>
              <a:rPr lang="en-US" b="1" dirty="0"/>
              <a:t>in-orbit servicing mission </a:t>
            </a:r>
            <a:r>
              <a:rPr lang="en-US" dirty="0"/>
              <a:t>carried out using a CubeSat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is going to be released by the </a:t>
            </a:r>
            <a:r>
              <a:rPr lang="en-US" b="1" dirty="0"/>
              <a:t>Space Rider</a:t>
            </a:r>
            <a:r>
              <a:rPr lang="en-US" dirty="0"/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And is going to perform inspection operations </a:t>
            </a:r>
            <a:r>
              <a:rPr lang="en-US" b="1" dirty="0"/>
              <a:t>but the novelty lies </a:t>
            </a:r>
            <a:r>
              <a:rPr lang="en-US" b="0" dirty="0"/>
              <a:t>in</a:t>
            </a:r>
            <a:r>
              <a:rPr lang="en-US" b="1" dirty="0"/>
              <a:t> </a:t>
            </a:r>
            <a:r>
              <a:rPr lang="en-US" dirty="0"/>
              <a:t>the fact that SROC will perform </a:t>
            </a:r>
            <a:r>
              <a:rPr lang="en-US" b="1" dirty="0"/>
              <a:t>rendezvous and docking </a:t>
            </a:r>
            <a:r>
              <a:rPr lang="en-GB" b="1" dirty="0"/>
              <a:t>through a docking mechanism with the MPCD located in the MPCB of Space Rider.</a:t>
            </a:r>
            <a:endParaRPr lang="en-US" b="1" dirty="0"/>
          </a:p>
          <a:p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Space Rider </a:t>
            </a:r>
            <a:r>
              <a:rPr lang="en-US" dirty="0"/>
              <a:t>acts as a </a:t>
            </a:r>
            <a:r>
              <a:rPr lang="en-US" b="1" u="sng" dirty="0"/>
              <a:t>Reusable Unmanned Space Laboratory</a:t>
            </a:r>
            <a:r>
              <a:rPr lang="en-US" dirty="0"/>
              <a:t>. Able to stay in low earth orbit for up to two months, </a:t>
            </a:r>
            <a:r>
              <a:rPr lang="en-US" b="0" u="none" dirty="0"/>
              <a:t>enables</a:t>
            </a:r>
            <a:r>
              <a:rPr lang="en-US" dirty="0"/>
              <a:t> the tests of new technologies in microgravity environment. And is capable of controlled atmospheric reentry from low Earth orbit</a:t>
            </a:r>
          </a:p>
          <a:p>
            <a:endParaRPr lang="en-US" b="1" dirty="0"/>
          </a:p>
          <a:p>
            <a:r>
              <a:rPr lang="en-US" dirty="0"/>
              <a:t>The SROC Consortium is composed by </a:t>
            </a:r>
            <a:r>
              <a:rPr lang="en-US" b="1" dirty="0"/>
              <a:t>… </a:t>
            </a:r>
          </a:p>
          <a:p>
            <a:r>
              <a:rPr lang="en-US" b="1" dirty="0"/>
              <a:t>UNIPD and Stellar project is developing the docking system DOCKS </a:t>
            </a:r>
            <a:r>
              <a:rPr lang="en-US" b="1" u="sng" dirty="0"/>
              <a:t>which is the focus of this research project</a:t>
            </a:r>
          </a:p>
          <a:p>
            <a:r>
              <a:rPr lang="en-US" b="0" dirty="0"/>
              <a:t>While </a:t>
            </a:r>
            <a:r>
              <a:rPr lang="en-US" b="0" dirty="0" err="1"/>
              <a:t>PoliTO</a:t>
            </a:r>
            <a:r>
              <a:rPr lang="en-US" b="0" dirty="0"/>
              <a:t> and </a:t>
            </a:r>
            <a:r>
              <a:rPr lang="en-US" b="0" dirty="0" err="1"/>
              <a:t>Tyvak</a:t>
            </a:r>
            <a:r>
              <a:rPr lang="en-US" b="0" dirty="0"/>
              <a:t> is developing the bus</a:t>
            </a:r>
          </a:p>
          <a:p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5054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The main </a:t>
            </a:r>
            <a:r>
              <a:rPr lang="en-GB" b="1" u="sng" noProof="0" dirty="0"/>
              <a:t>objective</a:t>
            </a:r>
            <a:r>
              <a:rPr lang="en-GB" noProof="0" dirty="0"/>
              <a:t> of the doctoral research is …</a:t>
            </a:r>
          </a:p>
          <a:p>
            <a:endParaRPr lang="en-GB" noProof="0" dirty="0"/>
          </a:p>
          <a:p>
            <a:r>
              <a:rPr lang="en-GB" noProof="0" dirty="0"/>
              <a:t>The last two will be realized thanks to the supervision of Stellar Project. </a:t>
            </a:r>
          </a:p>
          <a:p>
            <a:endParaRPr lang="en-GB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The laboratory prototype is already been built and tested successfully and here you can see it. </a:t>
            </a:r>
            <a:r>
              <a:rPr lang="en-GB" b="1" noProof="0" dirty="0"/>
              <a:t>It was developed to be independent with respect to the system on which is mounted.</a:t>
            </a:r>
          </a:p>
          <a:p>
            <a:endParaRPr lang="en-GB" b="1" noProof="0" dirty="0"/>
          </a:p>
          <a:p>
            <a:r>
              <a:rPr lang="en-GB" noProof="0" dirty="0"/>
              <a:t>The main idea is to bring the laboratory prototype of DOCKS to the next level and build a system that is ready to be mounted on SROC CubeSat and ready to face the space environment.</a:t>
            </a:r>
          </a:p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378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In this slide we can see a schematic representation of what there is in-between the laboratory prototype and the final space system.</a:t>
            </a:r>
          </a:p>
          <a:p>
            <a:endParaRPr lang="en-GB" noProof="0" dirty="0"/>
          </a:p>
          <a:p>
            <a:r>
              <a:rPr lang="en-GB" noProof="0" dirty="0"/>
              <a:t>In order to realize the advanced engineering models, it will be </a:t>
            </a:r>
            <a:r>
              <a:rPr lang="en-GB" b="1" noProof="0" dirty="0"/>
              <a:t>necessary to focus firstly on the critical features </a:t>
            </a:r>
            <a:r>
              <a:rPr lang="en-GB" noProof="0" dirty="0"/>
              <a:t>that were not considered during the development of the laboratory prototype. </a:t>
            </a:r>
          </a:p>
          <a:p>
            <a:endParaRPr lang="en-GB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These are: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 </a:t>
            </a:r>
            <a:r>
              <a:rPr lang="it-IT" sz="1200" dirty="0" err="1"/>
              <a:t>Sensors</a:t>
            </a:r>
            <a:r>
              <a:rPr lang="it-IT" sz="1200" dirty="0"/>
              <a:t> and </a:t>
            </a:r>
            <a:r>
              <a:rPr lang="it-IT" sz="1200" dirty="0" err="1"/>
              <a:t>actuators</a:t>
            </a:r>
            <a:r>
              <a:rPr lang="it-IT" sz="1200" dirty="0"/>
              <a:t> vacuum </a:t>
            </a:r>
            <a:r>
              <a:rPr lang="it-IT" sz="1200" dirty="0" err="1"/>
              <a:t>compat</a:t>
            </a:r>
            <a:r>
              <a:rPr lang="it-IT" sz="1200" dirty="0"/>
              <a:t>.</a:t>
            </a:r>
            <a:r>
              <a:rPr lang="en-GB" sz="1200" noProof="0" dirty="0"/>
              <a:t> And in general materials space compatibility,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/>
              <a:t>Other considerations are 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/>
              <a:t>vibrations during launch,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the electrostatic discharge that can occur between the two satellites that can be differentially charged during the approach,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and many others.</a:t>
            </a: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Then is </a:t>
            </a:r>
            <a:r>
              <a:rPr lang="en-GB" b="1" noProof="0" dirty="0"/>
              <a:t>crucial to perform virtual simulations </a:t>
            </a:r>
            <a:r>
              <a:rPr lang="en-GB" noProof="0" dirty="0"/>
              <a:t>and perform </a:t>
            </a:r>
            <a:r>
              <a:rPr lang="en-GB" b="1" noProof="0" dirty="0"/>
              <a:t>thorough tests to evaluate the system performance </a:t>
            </a:r>
            <a:r>
              <a:rPr lang="en-GB" noProof="0" dirty="0"/>
              <a:t>and compare the numerical results with the test results.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3887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I reported here the phases of the space mission, highlighting the current status of DOCKS. </a:t>
            </a:r>
          </a:p>
          <a:p>
            <a:endParaRPr lang="en-GB" noProof="0" dirty="0"/>
          </a:p>
          <a:p>
            <a:r>
              <a:rPr lang="en-GB" noProof="0" dirty="0"/>
              <a:t>We are at </a:t>
            </a:r>
            <a:r>
              <a:rPr lang="en-GB" b="1" noProof="0" dirty="0"/>
              <a:t>mid-phase B</a:t>
            </a:r>
            <a:r>
              <a:rPr lang="en-GB" noProof="0" dirty="0"/>
              <a:t>, and the idea is to bring it to the end of </a:t>
            </a:r>
            <a:r>
              <a:rPr lang="en-GB" b="1" noProof="0" dirty="0"/>
              <a:t>phase D</a:t>
            </a:r>
            <a:r>
              <a:rPr lang="en-GB" noProof="0" dirty="0"/>
              <a:t> during my PhD. </a:t>
            </a:r>
          </a:p>
          <a:p>
            <a:endParaRPr lang="en-GB" noProof="0" dirty="0"/>
          </a:p>
          <a:p>
            <a:r>
              <a:rPr lang="en-GB" noProof="0" dirty="0"/>
              <a:t>I also reported here the mission milestone and the models that are going to be developed.</a:t>
            </a:r>
          </a:p>
          <a:p>
            <a:endParaRPr lang="en-GB" noProof="0" dirty="0"/>
          </a:p>
          <a:p>
            <a:r>
              <a:rPr lang="en-GB" b="1" noProof="0" dirty="0"/>
              <a:t>Phases E and F haven’t been defined yet.</a:t>
            </a:r>
          </a:p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6290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In more details, these are the research activities </a:t>
            </a:r>
            <a:r>
              <a:rPr lang="en-GB" noProof="0" dirty="0" err="1"/>
              <a:t>i</a:t>
            </a:r>
            <a:r>
              <a:rPr lang="en-GB" noProof="0" dirty="0"/>
              <a:t> foresee to do: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The </a:t>
            </a:r>
            <a:r>
              <a:rPr lang="en-GB" b="1" noProof="0" dirty="0"/>
              <a:t>first phase </a:t>
            </a:r>
            <a:r>
              <a:rPr lang="en-GB" noProof="0" dirty="0"/>
              <a:t>is going to be a state of art of docking systems for small satellites, </a:t>
            </a:r>
          </a:p>
          <a:p>
            <a:r>
              <a:rPr lang="en-GB" noProof="0" dirty="0"/>
              <a:t>with the aim of studying the technologies involved, </a:t>
            </a:r>
          </a:p>
          <a:p>
            <a:r>
              <a:rPr lang="en-GB" noProof="0" dirty="0"/>
              <a:t>the materials space compatibility,</a:t>
            </a:r>
          </a:p>
          <a:p>
            <a:r>
              <a:rPr lang="en-GB" noProof="0" dirty="0"/>
              <a:t> the standard regulations of qualification tests,</a:t>
            </a:r>
          </a:p>
          <a:p>
            <a:r>
              <a:rPr lang="en-GB" noProof="0" dirty="0"/>
              <a:t>And the study critical aspects I just mentioned in the previous slide and find a solution to them.</a:t>
            </a:r>
          </a:p>
          <a:p>
            <a:endParaRPr lang="en-GB" noProof="0" dirty="0"/>
          </a:p>
          <a:p>
            <a:r>
              <a:rPr lang="en-GB" noProof="0" dirty="0"/>
              <a:t>The </a:t>
            </a:r>
            <a:r>
              <a:rPr lang="en-GB" b="1" noProof="0" dirty="0"/>
              <a:t>second phase </a:t>
            </a:r>
            <a:r>
              <a:rPr lang="en-GB" noProof="0" dirty="0"/>
              <a:t>is the design phase. </a:t>
            </a:r>
          </a:p>
          <a:p>
            <a:r>
              <a:rPr lang="en-GB" noProof="0" dirty="0"/>
              <a:t>Here the idea is to </a:t>
            </a:r>
          </a:p>
          <a:p>
            <a:r>
              <a:rPr lang="en-GB" noProof="0" dirty="0"/>
              <a:t>perform virtual simulation </a:t>
            </a:r>
            <a:r>
              <a:rPr lang="en-GB" b="0" noProof="0" dirty="0"/>
              <a:t>of the system to study its behaviour</a:t>
            </a:r>
            <a:r>
              <a:rPr lang="en-GB" noProof="0" dirty="0"/>
              <a:t>,</a:t>
            </a:r>
          </a:p>
          <a:p>
            <a:r>
              <a:rPr lang="en-GB" noProof="0" dirty="0"/>
              <a:t>perform components selection according to the simulations, and selections of the sensors vacuum compatible.</a:t>
            </a:r>
          </a:p>
          <a:p>
            <a:r>
              <a:rPr lang="en-GB" noProof="0" dirty="0"/>
              <a:t>perform the detailed design, integrating the new solutions studied and new components selected.</a:t>
            </a:r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0901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The third phase is going to be the testing phase, </a:t>
            </a:r>
            <a:r>
              <a:rPr lang="en-GB" b="1" noProof="0" dirty="0"/>
              <a:t>which involves</a:t>
            </a:r>
          </a:p>
          <a:p>
            <a:endParaRPr lang="en-GB" noProof="0" dirty="0"/>
          </a:p>
          <a:p>
            <a:r>
              <a:rPr lang="en-GB" noProof="0" dirty="0"/>
              <a:t>The </a:t>
            </a:r>
            <a:r>
              <a:rPr lang="en-US" sz="1200" dirty="0">
                <a:ea typeface="Verdana" panose="020B0604030504040204" pitchFamily="34" charset="0"/>
              </a:rPr>
              <a:t>Laboratory set-up definition</a:t>
            </a:r>
          </a:p>
          <a:p>
            <a:endParaRPr lang="en-GB" noProof="0" dirty="0"/>
          </a:p>
          <a:p>
            <a:r>
              <a:rPr lang="en-GB" noProof="0" dirty="0"/>
              <a:t>The functional and performance tests on the Breadboard model, </a:t>
            </a:r>
          </a:p>
          <a:p>
            <a:endParaRPr lang="en-GB" noProof="0" dirty="0"/>
          </a:p>
          <a:p>
            <a:r>
              <a:rPr lang="en-GB" noProof="0" dirty="0"/>
              <a:t>Same goes for the Engineering qualification model which will undergo a qualification test campaign, </a:t>
            </a:r>
          </a:p>
          <a:p>
            <a:endParaRPr lang="en-GB" noProof="0" dirty="0"/>
          </a:p>
          <a:p>
            <a:r>
              <a:rPr lang="en-GB" noProof="0" dirty="0"/>
              <a:t>and for what concern the Proto-flight model, it will be tested at acceptance level.</a:t>
            </a:r>
          </a:p>
          <a:p>
            <a:endParaRPr lang="en-GB" noProof="0" dirty="0"/>
          </a:p>
          <a:p>
            <a:r>
              <a:rPr lang="en-GB" noProof="0" dirty="0"/>
              <a:t>For all the models, the tests are going to be performed under representative kinematic/dynamic conditions.</a:t>
            </a:r>
          </a:p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9453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98A6E1-DC11-C213-C49B-4CE1A884E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6C5EF09-4C5E-B147-BEF8-8B66FFFEA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774B46-543F-F0B0-1410-BF1E7177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14/12/2023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1F3B55-F3E2-1A2D-7FD6-BEC64BED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3C2C70-ACDC-D114-6B42-27BE4C259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178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383B4F46-4564-BD98-9A70-890134ABAB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A0004"/>
          </a:solidFill>
          <a:ln>
            <a:noFill/>
          </a:ln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it-IT" altLang="it-IT" sz="2400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7A2A5C85-D8F9-95C2-D93A-D6AAA8D012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41397" y="1159933"/>
            <a:ext cx="4709206" cy="21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DE965153-D1B8-47F9-ECA7-A02B37578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593" y="3285951"/>
            <a:ext cx="9096815" cy="1290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6" name="Segnaposto testo 13">
            <a:extLst>
              <a:ext uri="{FF2B5EF4-FFF2-40B4-BE49-F238E27FC236}">
                <a16:creationId xmlns:a16="http://schemas.microsoft.com/office/drawing/2014/main" id="{1D13A2E7-1F45-2252-AAE6-76F193D9D5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5526" y="4741032"/>
            <a:ext cx="6320949" cy="7580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69349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B4D642F2-5021-578D-0B5A-F0C9826C56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-1" y="0"/>
            <a:ext cx="12192001" cy="1138767"/>
          </a:xfrm>
          <a:prstGeom prst="rect">
            <a:avLst/>
          </a:prstGeom>
          <a:solidFill>
            <a:srgbClr val="AA0004"/>
          </a:solidFill>
          <a:ln w="9525">
            <a:noFill/>
            <a:miter lim="800000"/>
            <a:headEnd/>
            <a:tailEnd/>
          </a:ln>
        </p:spPr>
        <p:txBody>
          <a:bodyPr wrap="none" lIns="72000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3A4080AB-402D-FB91-8F6E-E1F4FB36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0" y="1153221"/>
            <a:ext cx="11736000" cy="1188000"/>
          </a:xfrm>
        </p:spPr>
        <p:txBody>
          <a:bodyPr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179127" y="2592996"/>
            <a:ext cx="5663346" cy="385955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 dirty="0"/>
              <a:t>Inserire testo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sz="quarter" idx="11" hasCustomPrompt="1"/>
          </p:nvPr>
        </p:nvSpPr>
        <p:spPr>
          <a:xfrm>
            <a:off x="1215640" y="2592996"/>
            <a:ext cx="3781233" cy="179427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 dirty="0"/>
              <a:t>Inserire testo</a:t>
            </a:r>
          </a:p>
        </p:txBody>
      </p:sp>
      <p:sp>
        <p:nvSpPr>
          <p:cNvPr id="12" name="Segnaposto contenuto 2"/>
          <p:cNvSpPr>
            <a:spLocks noGrp="1"/>
          </p:cNvSpPr>
          <p:nvPr>
            <p:ph sz="quarter" idx="12" hasCustomPrompt="1"/>
          </p:nvPr>
        </p:nvSpPr>
        <p:spPr>
          <a:xfrm>
            <a:off x="1215640" y="4777396"/>
            <a:ext cx="3781234" cy="179427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 dirty="0"/>
              <a:t>Inserire testo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1A703DA-C362-E452-CF6A-3D365299A2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000" y="147563"/>
            <a:ext cx="1885998" cy="843049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B4AE480-652D-F4DC-B505-DACC85EDEF1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it-IT"/>
              <a:t>14/12/2023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020B24-4772-F851-1A72-FD242106F62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B30A75-009A-0808-DD98-1D0C1C4276D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pPr/>
              <a:t>‹N›</a:t>
            </a:fld>
            <a:r>
              <a:rPr lang="it-IT" dirty="0"/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2028808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383B4F46-4564-BD98-9A70-890134ABAB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A0004"/>
          </a:solidFill>
          <a:ln>
            <a:noFill/>
          </a:ln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8" name="Immagine 6">
            <a:extLst>
              <a:ext uri="{FF2B5EF4-FFF2-40B4-BE49-F238E27FC236}">
                <a16:creationId xmlns:a16="http://schemas.microsoft.com/office/drawing/2014/main" id="{38BF697F-4C3F-B44D-F6C6-3D1E0DC619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1098" y="2269067"/>
            <a:ext cx="5189805" cy="231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627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14/12/2023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70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2635D8-CCDF-6D38-8F13-A179A41E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434A56-224E-D866-A28F-911AF1B32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2815B5-BA9F-4BC1-142B-FB146E555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14/12/2023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639FF7-9837-5485-22E6-98359CE2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BA95AF-CF08-9540-8958-30ECAA24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60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09B05C-6215-0CBC-7B82-45F3AB91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BDA081-A4AC-23E8-A80B-BB3EDFA46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0D27AD-7692-29FD-138C-8E2D277B0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14/12/2023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FA7B6A-8E96-4A22-AC28-CC5D4A5FC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1F665B-5DD5-68C7-A7BF-2101FC919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263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7E8C6D-2746-FE8C-D954-F04A0892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C4DAC7-51DC-0512-D3C5-636DA9B67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C77EFD-F6AD-7E4A-2466-734F7D9F8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F64D86-9423-4050-EABD-82F754AC9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14/12/2023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1F5BF3C-0092-1DEB-DF7D-873B0ECF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1891FFC-8CE4-A06C-6922-845EBB33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70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1E9C76-ADD7-91FE-76C9-8E59F9462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A3DAC0-0839-47EF-03C6-93B46E1AE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8AAB33E-3013-3EE2-4E41-A18D1471D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A8BE1D0-E709-E1B6-7882-A7C1F3F84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67025A-7024-FF82-2CD9-A169C692D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294965E-60D1-02D6-7D5B-78FA5B51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14/12/2023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285446E-D0C3-EB44-D741-898EA10E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6CEDB29-873E-5535-846B-35B3DC357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89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31BEB9-DC85-61DC-2E70-EECA8826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784C7E1-3A6B-9BF3-9D7E-B84FBB4E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14/12/2023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14B297B-6060-AC1C-692E-69C528C05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C92E7EA-01EC-8DA9-0AD8-097FF79E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79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6D660FF-A924-B2C4-5D36-2548BC1C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14/12/2023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48134CA-4890-3AD2-BFC1-635593B23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59B0E4-734C-4FB1-ABD0-43EBCEE40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20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AA02DE-EF25-8A34-A17C-9CF1E5385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EDFA90-A16F-D126-B45F-FA7913A12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07362F2-2D07-BADC-9028-5FF264BBC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8E7C2D8-244A-8B91-1324-66BF5F723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14/12/2023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F98A4E-3799-1101-A9C0-EA1E537A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E56DED9-3158-0431-69E5-757400DB0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23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170726-1E27-AA9F-3B2E-692DBC81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DA53B16-4FDD-45A1-11E9-42FB6DC88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8374E34-1E69-D976-B1C5-8499B3A13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29DC378-0820-E023-FD20-90E7E384F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14/12/2023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64F833C-9ED4-C074-2B18-A66A6F9C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6D7FED-89C8-E0C9-1D82-94824333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50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8C73D6B-3B98-0B4D-3839-170A9073C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212E685-16F2-CD57-8F24-94C80A592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0F94EB-D8FF-46BD-0EB1-02B9720A4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14/12/2023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E05C7A-E8F9-1686-FBF1-6D0625EB7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7E8887-8F71-A9F3-4692-499C4365B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57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9" r:id="rId11"/>
    <p:sldLayoutId id="2147483658" r:id="rId12"/>
    <p:sldLayoutId id="2147483698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43596" y="3285951"/>
            <a:ext cx="9000811" cy="319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32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navigation and docking systems for small satellites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0" dirty="0">
                <a:solidFill>
                  <a:schemeClr val="bg1"/>
                </a:solidFill>
              </a:rPr>
              <a:t>Martina Imperatrice   -   39</a:t>
            </a:r>
            <a:r>
              <a:rPr lang="it-IT" altLang="it-IT" sz="2000" b="0" i="1" baseline="30000" dirty="0">
                <a:solidFill>
                  <a:schemeClr val="bg1"/>
                </a:solidFill>
              </a:rPr>
              <a:t>th</a:t>
            </a:r>
            <a:r>
              <a:rPr lang="it-IT" altLang="it-IT" sz="2000" b="0" dirty="0">
                <a:solidFill>
                  <a:schemeClr val="bg1"/>
                </a:solidFill>
              </a:rPr>
              <a:t> </a:t>
            </a:r>
            <a:r>
              <a:rPr lang="en-US" altLang="it-IT" sz="2000" b="0" dirty="0">
                <a:solidFill>
                  <a:schemeClr val="bg1"/>
                </a:solidFill>
              </a:rPr>
              <a:t>Cycle</a:t>
            </a: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altLang="it-IT" sz="1600" b="0" dirty="0">
                <a:solidFill>
                  <a:schemeClr val="bg1"/>
                </a:solidFill>
              </a:rPr>
              <a:t>Supervisor: To be defined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GB" altLang="it-IT" sz="1600" b="0" dirty="0">
                <a:solidFill>
                  <a:schemeClr val="bg1"/>
                </a:solidFill>
              </a:rPr>
              <a:t>Admission</a:t>
            </a:r>
            <a:r>
              <a:rPr lang="it-IT" altLang="it-IT" sz="1600" b="0" dirty="0">
                <a:solidFill>
                  <a:schemeClr val="bg1"/>
                </a:solidFill>
              </a:rPr>
              <a:t> to the </a:t>
            </a:r>
            <a:r>
              <a:rPr lang="it-IT" altLang="it-IT" sz="1600" dirty="0">
                <a:solidFill>
                  <a:schemeClr val="bg1"/>
                </a:solidFill>
              </a:rPr>
              <a:t>1</a:t>
            </a:r>
            <a:r>
              <a:rPr lang="it-IT" altLang="it-IT" sz="1600" i="1" baseline="30000" dirty="0">
                <a:solidFill>
                  <a:schemeClr val="bg1"/>
                </a:solidFill>
              </a:rPr>
              <a:t>st</a:t>
            </a:r>
            <a:r>
              <a:rPr lang="it-IT" altLang="it-IT" sz="1600" b="0" dirty="0">
                <a:solidFill>
                  <a:schemeClr val="bg1"/>
                </a:solidFill>
              </a:rPr>
              <a:t> </a:t>
            </a:r>
            <a:r>
              <a:rPr lang="en-GB" altLang="it-IT" sz="1600" b="0" dirty="0">
                <a:solidFill>
                  <a:schemeClr val="bg1"/>
                </a:solidFill>
              </a:rPr>
              <a:t>year</a:t>
            </a:r>
            <a:r>
              <a:rPr lang="it-IT" altLang="it-IT" sz="1600" b="0" dirty="0">
                <a:solidFill>
                  <a:schemeClr val="bg1"/>
                </a:solidFill>
              </a:rPr>
              <a:t>  -  14 </a:t>
            </a:r>
            <a:r>
              <a:rPr lang="en-US" altLang="it-IT" sz="1600" b="0" dirty="0">
                <a:solidFill>
                  <a:schemeClr val="bg1"/>
                </a:solidFill>
              </a:rPr>
              <a:t>December</a:t>
            </a:r>
            <a:r>
              <a:rPr lang="it-IT" altLang="it-IT" sz="1600" b="0" dirty="0">
                <a:solidFill>
                  <a:schemeClr val="bg1"/>
                </a:solidFill>
              </a:rPr>
              <a:t> 2023</a:t>
            </a:r>
            <a:endParaRPr lang="en-US" altLang="it-IT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8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886692" y="340220"/>
            <a:ext cx="7831275" cy="514219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PhD timeline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653" y="190127"/>
            <a:ext cx="1085850" cy="771525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F2BC742-1AF6-76F0-119F-5BB26B2B3A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pPr/>
              <a:t>10</a:t>
            </a:fld>
            <a:r>
              <a:rPr lang="it-IT" dirty="0"/>
              <a:t>/11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C33BCB-ABF5-1B98-6DDE-D752B1FBF36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it-IT" dirty="0"/>
              <a:t>14/12/2023</a:t>
            </a:r>
          </a:p>
        </p:txBody>
      </p:sp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2BF8D79B-96CC-5D64-6BE8-9DEB27032B3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724400" y="6356349"/>
            <a:ext cx="2743200" cy="365125"/>
          </a:xfrm>
        </p:spPr>
        <p:txBody>
          <a:bodyPr/>
          <a:lstStyle/>
          <a:p>
            <a:r>
              <a:rPr lang="it-IT" dirty="0"/>
              <a:t>Martina Imperatrice</a:t>
            </a:r>
          </a:p>
        </p:txBody>
      </p:sp>
      <p:pic>
        <p:nvPicPr>
          <p:cNvPr id="12" name="Immagine 11" descr="Immagine che contiene simbolo&#10;&#10;Descrizione generata automaticamente">
            <a:extLst>
              <a:ext uri="{FF2B5EF4-FFF2-40B4-BE49-F238E27FC236}">
                <a16:creationId xmlns:a16="http://schemas.microsoft.com/office/drawing/2014/main" id="{FC2E9E69-E875-3C9C-9553-55A4A0564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286" y="4907568"/>
            <a:ext cx="1562479" cy="928747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233F8A7-920E-AA9B-9CE6-A7B471665F4C}"/>
              </a:ext>
            </a:extLst>
          </p:cNvPr>
          <p:cNvSpPr txBox="1"/>
          <p:nvPr/>
        </p:nvSpPr>
        <p:spPr>
          <a:xfrm>
            <a:off x="1694084" y="1592598"/>
            <a:ext cx="5773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400" b="1" dirty="0">
                <a:latin typeface="Arial" panose="020B0604020202020204" pitchFamily="34" charset="0"/>
                <a:ea typeface="Verdana" panose="020B0604030504040204" pitchFamily="34" charset="0"/>
              </a:rPr>
              <a:t>12 </a:t>
            </a:r>
            <a:r>
              <a:rPr lang="it-IT" sz="2400" b="1" dirty="0" err="1">
                <a:latin typeface="Arial" panose="020B0604020202020204" pitchFamily="34" charset="0"/>
                <a:ea typeface="Verdana" panose="020B0604030504040204" pitchFamily="34" charset="0"/>
              </a:rPr>
              <a:t>months</a:t>
            </a:r>
            <a:r>
              <a:rPr lang="it-IT" sz="2400" b="1" dirty="0">
                <a:latin typeface="Arial" panose="020B0604020202020204" pitchFamily="34" charset="0"/>
                <a:ea typeface="Verdana" panose="020B0604030504040204" pitchFamily="34" charset="0"/>
              </a:rPr>
              <a:t> – </a:t>
            </a:r>
            <a:r>
              <a:rPr lang="it-IT" sz="2400" b="1" dirty="0" err="1">
                <a:latin typeface="Arial" panose="020B0604020202020204" pitchFamily="34" charset="0"/>
                <a:ea typeface="Verdana" panose="020B0604030504040204" pitchFamily="34" charset="0"/>
              </a:rPr>
              <a:t>UniPD</a:t>
            </a:r>
            <a:endParaRPr lang="it-IT" sz="2400" b="1" dirty="0">
              <a:latin typeface="Arial" panose="020B0604020202020204" pitchFamily="34" charset="0"/>
              <a:ea typeface="Verdana" panose="020B0604030504040204" pitchFamily="34" charset="0"/>
            </a:endParaRPr>
          </a:p>
          <a:p>
            <a:pPr lvl="1" indent="0">
              <a:buNone/>
            </a:pPr>
            <a:r>
              <a:rPr lang="it-IT" dirty="0">
                <a:latin typeface="Arial" panose="020B0604020202020204" pitchFamily="34" charset="0"/>
                <a:ea typeface="Verdana" panose="020B0604030504040204" pitchFamily="34" charset="0"/>
              </a:rPr>
              <a:t>Activities (</a:t>
            </a:r>
            <a:r>
              <a:rPr lang="it-IT" dirty="0" err="1">
                <a:latin typeface="Arial" panose="020B0604020202020204" pitchFamily="34" charset="0"/>
                <a:ea typeface="Verdana" panose="020B0604030504040204" pitchFamily="34" charset="0"/>
              </a:rPr>
              <a:t>foreseen</a:t>
            </a:r>
            <a:r>
              <a:rPr lang="it-IT" dirty="0">
                <a:latin typeface="Arial" panose="020B0604020202020204" pitchFamily="34" charset="0"/>
                <a:ea typeface="Verdana" panose="020B0604030504040204" pitchFamily="34" charset="0"/>
              </a:rPr>
              <a:t>):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it-IT" dirty="0">
                <a:latin typeface="Arial" panose="020B0604020202020204" pitchFamily="34" charset="0"/>
                <a:ea typeface="Verdana" panose="020B0604030504040204" pitchFamily="34" charset="0"/>
              </a:rPr>
              <a:t>DOCKS Breadboard model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it-IT" dirty="0" err="1">
                <a:latin typeface="Arial" panose="020B0604020202020204" pitchFamily="34" charset="0"/>
                <a:ea typeface="Verdana" panose="020B0604030504040204" pitchFamily="34" charset="0"/>
              </a:rPr>
              <a:t>Functional</a:t>
            </a:r>
            <a:r>
              <a:rPr lang="it-IT" dirty="0">
                <a:latin typeface="Arial" panose="020B0604020202020204" pitchFamily="34" charset="0"/>
                <a:ea typeface="Verdana" panose="020B0604030504040204" pitchFamily="34" charset="0"/>
              </a:rPr>
              <a:t> and performances </a:t>
            </a:r>
            <a:r>
              <a:rPr lang="it-IT" dirty="0" err="1">
                <a:latin typeface="Arial" panose="020B0604020202020204" pitchFamily="34" charset="0"/>
                <a:ea typeface="Verdana" panose="020B0604030504040204" pitchFamily="34" charset="0"/>
              </a:rPr>
              <a:t>tests</a:t>
            </a:r>
            <a:r>
              <a:rPr lang="it-IT" dirty="0">
                <a:latin typeface="Arial" panose="020B0604020202020204" pitchFamily="34" charset="0"/>
                <a:ea typeface="Verdana" panose="020B0604030504040204" pitchFamily="34" charset="0"/>
              </a:rPr>
              <a:t> under </a:t>
            </a:r>
            <a:r>
              <a:rPr lang="it-IT" dirty="0" err="1">
                <a:latin typeface="Arial" panose="020B0604020202020204" pitchFamily="34" charset="0"/>
                <a:ea typeface="Verdana" panose="020B0604030504040204" pitchFamily="34" charset="0"/>
              </a:rPr>
              <a:t>representative</a:t>
            </a:r>
            <a:r>
              <a:rPr lang="it-IT" dirty="0">
                <a:latin typeface="Arial" panose="020B0604020202020204" pitchFamily="34" charset="0"/>
                <a:ea typeface="Verdana" panose="020B060403050404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ea typeface="Verdana" panose="020B0604030504040204" pitchFamily="34" charset="0"/>
              </a:rPr>
              <a:t>conditions</a:t>
            </a:r>
            <a:endParaRPr lang="it-IT" dirty="0"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2B7F219-6334-A404-A57C-16679CE63B3A}"/>
              </a:ext>
            </a:extLst>
          </p:cNvPr>
          <p:cNvSpPr txBox="1"/>
          <p:nvPr/>
        </p:nvSpPr>
        <p:spPr>
          <a:xfrm>
            <a:off x="1694083" y="3555637"/>
            <a:ext cx="497604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342900" indent="-342900">
              <a:buFont typeface="Wingdings" panose="05000000000000000000" pitchFamily="2" charset="2"/>
              <a:buChar char="v"/>
              <a:defRPr sz="2400">
                <a:latin typeface="Arial" panose="020B0604020202020204" pitchFamily="34" charset="0"/>
                <a:ea typeface="Verdana" panose="020B0604030504040204" pitchFamily="34" charset="0"/>
              </a:defRPr>
            </a:lvl1pPr>
            <a:lvl2pPr lvl="1" indent="0">
              <a:buNone/>
              <a:defRPr sz="2000">
                <a:latin typeface="Arial" panose="020B0604020202020204" pitchFamily="34" charset="0"/>
                <a:ea typeface="Verdana" panose="020B0604030504040204" pitchFamily="34" charset="0"/>
              </a:defRPr>
            </a:lvl2pPr>
          </a:lstStyle>
          <a:p>
            <a:r>
              <a:rPr lang="it-IT" b="1" dirty="0"/>
              <a:t>18 </a:t>
            </a:r>
            <a:r>
              <a:rPr lang="it-IT" b="1" dirty="0" err="1"/>
              <a:t>months</a:t>
            </a:r>
            <a:r>
              <a:rPr lang="it-IT" b="1" dirty="0"/>
              <a:t> – Stellar Project </a:t>
            </a:r>
            <a:r>
              <a:rPr lang="it-IT" b="1" dirty="0" err="1"/>
              <a:t>Srl</a:t>
            </a:r>
            <a:endParaRPr lang="it-IT" b="1" dirty="0"/>
          </a:p>
          <a:p>
            <a:pPr lvl="1"/>
            <a:r>
              <a:rPr lang="it-IT" sz="1800" dirty="0"/>
              <a:t>Activities (</a:t>
            </a:r>
            <a:r>
              <a:rPr lang="it-IT" sz="1800" dirty="0" err="1"/>
              <a:t>foreseen</a:t>
            </a:r>
            <a:r>
              <a:rPr lang="it-IT" sz="1800" dirty="0"/>
              <a:t>):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it-IT" dirty="0"/>
              <a:t>DOCKS EQM and PFM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it-IT" dirty="0"/>
              <a:t>Qualification/</a:t>
            </a:r>
            <a:r>
              <a:rPr lang="it-IT" dirty="0" err="1"/>
              <a:t>Accceptance</a:t>
            </a:r>
            <a:r>
              <a:rPr lang="it-IT" dirty="0"/>
              <a:t> </a:t>
            </a:r>
            <a:r>
              <a:rPr lang="it-IT" dirty="0" err="1"/>
              <a:t>tests</a:t>
            </a:r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1B53FEC-2B36-C49D-F0ED-9E7A38455C5A}"/>
              </a:ext>
            </a:extLst>
          </p:cNvPr>
          <p:cNvSpPr txBox="1"/>
          <p:nvPr/>
        </p:nvSpPr>
        <p:spPr>
          <a:xfrm>
            <a:off x="1694083" y="5241678"/>
            <a:ext cx="4333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342900" indent="-342900">
              <a:buFont typeface="Wingdings" panose="05000000000000000000" pitchFamily="2" charset="2"/>
              <a:buChar char="v"/>
              <a:defRPr sz="2400">
                <a:latin typeface="Arial" panose="020B0604020202020204" pitchFamily="34" charset="0"/>
                <a:ea typeface="Verdana" panose="020B0604030504040204" pitchFamily="34" charset="0"/>
              </a:defRPr>
            </a:lvl1pPr>
            <a:lvl2pPr lvl="1" indent="0">
              <a:buNone/>
              <a:defRPr sz="2000">
                <a:latin typeface="Arial" panose="020B0604020202020204" pitchFamily="34" charset="0"/>
                <a:ea typeface="Verdana" panose="020B0604030504040204" pitchFamily="34" charset="0"/>
              </a:defRPr>
            </a:lvl2pPr>
          </a:lstStyle>
          <a:p>
            <a:r>
              <a:rPr lang="it-IT" b="1" dirty="0"/>
              <a:t>6 </a:t>
            </a:r>
            <a:r>
              <a:rPr lang="it-IT" b="1" dirty="0" err="1"/>
              <a:t>months</a:t>
            </a:r>
            <a:r>
              <a:rPr lang="it-IT" b="1" dirty="0"/>
              <a:t> – </a:t>
            </a:r>
            <a:r>
              <a:rPr lang="it-IT" b="1" dirty="0" err="1"/>
              <a:t>Abroad</a:t>
            </a:r>
            <a:r>
              <a:rPr lang="it-IT" dirty="0"/>
              <a:t> </a:t>
            </a:r>
          </a:p>
          <a:p>
            <a:pPr lvl="1"/>
            <a:r>
              <a:rPr lang="it-IT" sz="1800" dirty="0"/>
              <a:t>(TBD)</a:t>
            </a:r>
          </a:p>
        </p:txBody>
      </p:sp>
      <p:pic>
        <p:nvPicPr>
          <p:cNvPr id="8" name="Immagine 7" descr="Immagine che contiene emblema, simbolo&#10;&#10;Descrizione generata automaticamente">
            <a:extLst>
              <a:ext uri="{FF2B5EF4-FFF2-40B4-BE49-F238E27FC236}">
                <a16:creationId xmlns:a16="http://schemas.microsoft.com/office/drawing/2014/main" id="{27557E11-47AE-1287-9843-030F576FA8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760" y="1599779"/>
            <a:ext cx="1562479" cy="1562479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9333FC6F-3685-C000-9F20-DAF1D23D7297}"/>
              </a:ext>
            </a:extLst>
          </p:cNvPr>
          <p:cNvGrpSpPr/>
          <p:nvPr/>
        </p:nvGrpSpPr>
        <p:grpSpPr>
          <a:xfrm>
            <a:off x="8766377" y="3417138"/>
            <a:ext cx="545244" cy="1235550"/>
            <a:chOff x="8610600" y="3411049"/>
            <a:chExt cx="545244" cy="1235550"/>
          </a:xfrm>
        </p:grpSpPr>
        <p:sp>
          <p:nvSpPr>
            <p:cNvPr id="10" name="Freccia bidirezionale verticale 9">
              <a:extLst>
                <a:ext uri="{FF2B5EF4-FFF2-40B4-BE49-F238E27FC236}">
                  <a16:creationId xmlns:a16="http://schemas.microsoft.com/office/drawing/2014/main" id="{B9662A58-8B4D-2CF4-96D1-BAEAE94AF915}"/>
                </a:ext>
              </a:extLst>
            </p:cNvPr>
            <p:cNvSpPr/>
            <p:nvPr/>
          </p:nvSpPr>
          <p:spPr>
            <a:xfrm>
              <a:off x="8610600" y="3411049"/>
              <a:ext cx="545244" cy="1235550"/>
            </a:xfrm>
            <a:prstGeom prst="upDownArrow">
              <a:avLst/>
            </a:prstGeom>
            <a:solidFill>
              <a:srgbClr val="AA000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8749DE0F-C4A4-B12F-37D1-F8F3C6E627DD}"/>
                </a:ext>
              </a:extLst>
            </p:cNvPr>
            <p:cNvSpPr txBox="1"/>
            <p:nvPr/>
          </p:nvSpPr>
          <p:spPr>
            <a:xfrm>
              <a:off x="8751505" y="3626402"/>
              <a:ext cx="310488" cy="781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PNRR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0449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075578" y="902427"/>
            <a:ext cx="7772400" cy="11025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err="1">
                <a:solidFill>
                  <a:schemeClr val="bg1"/>
                </a:solidFill>
              </a:rPr>
              <a:t>Thanks</a:t>
            </a:r>
            <a:r>
              <a:rPr lang="it-IT" b="1" dirty="0">
                <a:solidFill>
                  <a:schemeClr val="bg1"/>
                </a:solidFill>
              </a:rPr>
              <a:t> for the </a:t>
            </a:r>
            <a:r>
              <a:rPr lang="it-IT" b="1" dirty="0" err="1">
                <a:solidFill>
                  <a:schemeClr val="bg1"/>
                </a:solidFill>
              </a:rPr>
              <a:t>attention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6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sz="quarter" idx="10"/>
          </p:nvPr>
        </p:nvSpPr>
        <p:spPr>
          <a:xfrm>
            <a:off x="822960" y="2169568"/>
            <a:ext cx="8896101" cy="31187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Introduction</a:t>
            </a:r>
          </a:p>
          <a:p>
            <a:pPr marL="1200150" lvl="1" indent="-514350">
              <a:buFont typeface="+mj-lt"/>
              <a:buAutoNum type="alphaLcParenR"/>
            </a:pPr>
            <a:r>
              <a:rPr lang="it-IT" dirty="0"/>
              <a:t>In-</a:t>
            </a:r>
            <a:r>
              <a:rPr lang="en-GB" dirty="0"/>
              <a:t>Orbit</a:t>
            </a:r>
            <a:r>
              <a:rPr lang="it-IT" dirty="0"/>
              <a:t> </a:t>
            </a:r>
            <a:r>
              <a:rPr lang="en-GB" dirty="0"/>
              <a:t>Servicing</a:t>
            </a:r>
          </a:p>
          <a:p>
            <a:pPr marL="1200150" lvl="1" indent="-514350">
              <a:buFont typeface="+mj-lt"/>
              <a:buAutoNum type="alphaLcParenR"/>
            </a:pPr>
            <a:r>
              <a:rPr lang="en-US" dirty="0"/>
              <a:t>Space Rider Observer Cube (SROC)</a:t>
            </a: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sz="3200" dirty="0"/>
              <a:t>Doctoral work objective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200" dirty="0"/>
              <a:t>Research activities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200" dirty="0"/>
              <a:t>PhD timeline</a:t>
            </a:r>
          </a:p>
          <a:p>
            <a:pPr marL="514350" indent="-514350">
              <a:buFont typeface="+mj-lt"/>
              <a:buAutoNum type="arabicPeriod"/>
            </a:pPr>
            <a:endParaRPr lang="it-IT" sz="3200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886692" y="340220"/>
            <a:ext cx="7831275" cy="514219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Outline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653" y="190127"/>
            <a:ext cx="1085850" cy="771525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724FD96-3986-DD63-04A7-3B1A68FA707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724400" y="6356349"/>
            <a:ext cx="2743200" cy="365125"/>
          </a:xfrm>
        </p:spPr>
        <p:txBody>
          <a:bodyPr/>
          <a:lstStyle/>
          <a:p>
            <a:r>
              <a:rPr lang="it-IT" dirty="0"/>
              <a:t>Martina Imperatrice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F2BC742-1AF6-76F0-119F-5BB26B2B3A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pPr/>
              <a:t>2</a:t>
            </a:fld>
            <a:r>
              <a:rPr lang="it-IT" dirty="0"/>
              <a:t>/11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C33BCB-ABF5-1B98-6DDE-D752B1FBF36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it-IT" dirty="0"/>
              <a:t>14/12/2023</a:t>
            </a:r>
          </a:p>
        </p:txBody>
      </p:sp>
    </p:spTree>
    <p:extLst>
      <p:ext uri="{BB962C8B-B14F-4D97-AF65-F5344CB8AC3E}">
        <p14:creationId xmlns:p14="http://schemas.microsoft.com/office/powerpoint/2010/main" val="64139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886692" y="340220"/>
            <a:ext cx="7831275" cy="514219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In-Orbit Servicing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653" y="190127"/>
            <a:ext cx="1085850" cy="771525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F2BC742-1AF6-76F0-119F-5BB26B2B3A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pPr/>
              <a:t>3</a:t>
            </a:fld>
            <a:r>
              <a:rPr lang="it-IT" dirty="0"/>
              <a:t>/11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C33BCB-ABF5-1B98-6DDE-D752B1FBF36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it-IT" dirty="0"/>
              <a:t>14/12/2023</a:t>
            </a:r>
          </a:p>
        </p:txBody>
      </p:sp>
      <p:sp>
        <p:nvSpPr>
          <p:cNvPr id="10" name="Segnaposto contenuto 7">
            <a:extLst>
              <a:ext uri="{FF2B5EF4-FFF2-40B4-BE49-F238E27FC236}">
                <a16:creationId xmlns:a16="http://schemas.microsoft.com/office/drawing/2014/main" id="{D644BF5C-11B1-FFA1-EA9F-55084769AEF9}"/>
              </a:ext>
            </a:extLst>
          </p:cNvPr>
          <p:cNvSpPr txBox="1">
            <a:spLocks/>
          </p:cNvSpPr>
          <p:nvPr/>
        </p:nvSpPr>
        <p:spPr>
          <a:xfrm>
            <a:off x="516361" y="1668191"/>
            <a:ext cx="6840315" cy="4392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latin typeface="Arial" panose="020B0604020202020204" pitchFamily="34" charset="0"/>
                <a:ea typeface="Verdana" panose="020B0604030504040204" pitchFamily="34" charset="0"/>
              </a:rPr>
              <a:t>In-</a:t>
            </a:r>
            <a:r>
              <a:rPr lang="it-IT" sz="1600" dirty="0" err="1">
                <a:latin typeface="Arial" panose="020B0604020202020204" pitchFamily="34" charset="0"/>
                <a:ea typeface="Verdana" panose="020B0604030504040204" pitchFamily="34" charset="0"/>
              </a:rPr>
              <a:t>Orbit</a:t>
            </a:r>
            <a:r>
              <a:rPr lang="it-IT" sz="1600" dirty="0">
                <a:latin typeface="Arial" panose="020B0604020202020204" pitchFamily="34" charset="0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ea typeface="Verdana" panose="020B0604030504040204" pitchFamily="34" charset="0"/>
              </a:rPr>
              <a:t>Servicing</a:t>
            </a:r>
            <a:r>
              <a:rPr lang="it-IT" sz="1600" dirty="0">
                <a:latin typeface="Arial" panose="020B0604020202020204" pitchFamily="34" charset="0"/>
                <a:ea typeface="Verdana" panose="020B0604030504040204" pitchFamily="34" charset="0"/>
              </a:rPr>
              <a:t> (IOS) and In-</a:t>
            </a:r>
            <a:r>
              <a:rPr lang="it-IT" sz="1600" dirty="0" err="1">
                <a:latin typeface="Arial" panose="020B0604020202020204" pitchFamily="34" charset="0"/>
                <a:ea typeface="Verdana" panose="020B0604030504040204" pitchFamily="34" charset="0"/>
              </a:rPr>
              <a:t>Orbit</a:t>
            </a:r>
            <a:r>
              <a:rPr lang="it-IT" sz="1600" dirty="0">
                <a:latin typeface="Arial" panose="020B0604020202020204" pitchFamily="34" charset="0"/>
                <a:ea typeface="Verdana" panose="020B0604030504040204" pitchFamily="34" charset="0"/>
              </a:rPr>
              <a:t> Assembly (IOA) </a:t>
            </a:r>
            <a:r>
              <a:rPr lang="it-IT" sz="1600" dirty="0" err="1">
                <a:latin typeface="Arial" panose="020B0604020202020204" pitchFamily="34" charset="0"/>
                <a:ea typeface="Verdana" panose="020B0604030504040204" pitchFamily="34" charset="0"/>
              </a:rPr>
              <a:t>operations</a:t>
            </a:r>
            <a:r>
              <a:rPr lang="it-IT" sz="1600" dirty="0">
                <a:latin typeface="Arial" panose="020B0604020202020204" pitchFamily="34" charset="0"/>
                <a:ea typeface="Verdana" panose="020B0604030504040204" pitchFamily="34" charset="0"/>
              </a:rPr>
              <a:t>:</a:t>
            </a:r>
          </a:p>
          <a:p>
            <a:pPr marL="1028700" lvl="1" indent="-342900"/>
            <a:r>
              <a:rPr lang="it-IT" sz="1600" dirty="0" err="1">
                <a:latin typeface="Arial" panose="020B0604020202020204" pitchFamily="34" charset="0"/>
                <a:ea typeface="Verdana" panose="020B0604030504040204" pitchFamily="34" charset="0"/>
              </a:rPr>
              <a:t>Refuelling</a:t>
            </a:r>
            <a:endParaRPr lang="it-IT" sz="1600" dirty="0">
              <a:latin typeface="Arial" panose="020B0604020202020204" pitchFamily="34" charset="0"/>
              <a:ea typeface="Verdana" panose="020B0604030504040204" pitchFamily="34" charset="0"/>
            </a:endParaRPr>
          </a:p>
          <a:p>
            <a:pPr marL="1028700" lvl="1" indent="-342900"/>
            <a:r>
              <a:rPr lang="it-IT" sz="1600" dirty="0" err="1">
                <a:latin typeface="Arial" panose="020B0604020202020204" pitchFamily="34" charset="0"/>
                <a:ea typeface="Verdana" panose="020B0604030504040204" pitchFamily="34" charset="0"/>
              </a:rPr>
              <a:t>Refurbishment</a:t>
            </a:r>
            <a:endParaRPr lang="it-IT" sz="1600" dirty="0">
              <a:latin typeface="Arial" panose="020B0604020202020204" pitchFamily="34" charset="0"/>
              <a:ea typeface="Verdana" panose="020B0604030504040204" pitchFamily="34" charset="0"/>
            </a:endParaRPr>
          </a:p>
          <a:p>
            <a:pPr marL="1028700" lvl="1" indent="-342900"/>
            <a:r>
              <a:rPr lang="it-IT" sz="1600" dirty="0" err="1">
                <a:latin typeface="Arial" panose="020B0604020202020204" pitchFamily="34" charset="0"/>
                <a:ea typeface="Verdana" panose="020B0604030504040204" pitchFamily="34" charset="0"/>
              </a:rPr>
              <a:t>Deorbiting</a:t>
            </a:r>
            <a:endParaRPr lang="it-IT" sz="1600" dirty="0">
              <a:latin typeface="Arial" panose="020B0604020202020204" pitchFamily="34" charset="0"/>
              <a:ea typeface="Verdana" panose="020B0604030504040204" pitchFamily="34" charset="0"/>
            </a:endParaRPr>
          </a:p>
          <a:p>
            <a:pPr marL="1028700" lvl="1" indent="-342900"/>
            <a:r>
              <a:rPr lang="it-IT" sz="1600" dirty="0" err="1">
                <a:latin typeface="Arial" panose="020B0604020202020204" pitchFamily="34" charset="0"/>
                <a:ea typeface="Verdana" panose="020B0604030504040204" pitchFamily="34" charset="0"/>
              </a:rPr>
              <a:t>Inspection</a:t>
            </a:r>
            <a:r>
              <a:rPr lang="it-IT" sz="1600" dirty="0">
                <a:latin typeface="Arial" panose="020B0604020202020204" pitchFamily="34" charset="0"/>
                <a:ea typeface="Verdana" panose="020B0604030504040204" pitchFamily="34" charset="0"/>
              </a:rPr>
              <a:t> (</a:t>
            </a:r>
            <a:r>
              <a:rPr lang="it-IT" sz="1600" dirty="0" err="1">
                <a:latin typeface="Arial" panose="020B0604020202020204" pitchFamily="34" charset="0"/>
                <a:ea typeface="Verdana" panose="020B0604030504040204" pitchFamily="34" charset="0"/>
              </a:rPr>
              <a:t>LICIACube</a:t>
            </a:r>
            <a:r>
              <a:rPr lang="it-IT" sz="1600" dirty="0">
                <a:latin typeface="Arial" panose="020B0604020202020204" pitchFamily="34" charset="0"/>
                <a:ea typeface="Verdana" panose="020B0604030504040204" pitchFamily="34" charset="0"/>
              </a:rPr>
              <a:t>, AeroCube-10)</a:t>
            </a:r>
          </a:p>
          <a:p>
            <a:pPr marL="1028700" lvl="1" indent="-342900"/>
            <a:r>
              <a:rPr lang="it-IT" sz="1600" dirty="0">
                <a:latin typeface="Arial" panose="020B0604020202020204" pitchFamily="34" charset="0"/>
                <a:ea typeface="Verdana" panose="020B0604030504040204" pitchFamily="34" charset="0"/>
              </a:rPr>
              <a:t>…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There are two satellites, a </a:t>
            </a:r>
            <a:r>
              <a:rPr lang="en-GB" sz="1600" b="1" dirty="0">
                <a:solidFill>
                  <a:srgbClr val="AA0004"/>
                </a:solidFill>
              </a:rPr>
              <a:t>Chaser</a:t>
            </a:r>
            <a:r>
              <a:rPr lang="en-GB" sz="1600" dirty="0"/>
              <a:t> performing the servicing operations on the </a:t>
            </a:r>
            <a:r>
              <a:rPr lang="en-GB" sz="1600" b="1" dirty="0">
                <a:solidFill>
                  <a:srgbClr val="AA0004"/>
                </a:solidFill>
              </a:rPr>
              <a:t>Target</a:t>
            </a:r>
            <a:r>
              <a:rPr lang="en-GB" sz="1600" dirty="0"/>
              <a:t>.</a:t>
            </a:r>
            <a:r>
              <a:rPr lang="en-US" sz="1600" dirty="0"/>
              <a:t> To perform the servicing, the Chaser has to be equipped with:</a:t>
            </a:r>
          </a:p>
          <a:p>
            <a:pPr marL="971550" lvl="1" indent="-285750"/>
            <a:r>
              <a:rPr lang="en-US" sz="1400" dirty="0"/>
              <a:t>Capture mechanism</a:t>
            </a:r>
          </a:p>
          <a:p>
            <a:pPr marL="971550" lvl="1" indent="-285750"/>
            <a:r>
              <a:rPr lang="en-US" sz="1400" dirty="0"/>
              <a:t>Sensor suite</a:t>
            </a:r>
          </a:p>
          <a:p>
            <a:pPr marL="971550" lvl="1" indent="-285750"/>
            <a:r>
              <a:rPr lang="en-US" sz="1400" dirty="0"/>
              <a:t>Navigation algorithm</a:t>
            </a:r>
          </a:p>
          <a:p>
            <a:endParaRPr lang="en-US" sz="2000" dirty="0"/>
          </a:p>
          <a:p>
            <a:r>
              <a:rPr lang="en-US" sz="1600" dirty="0" err="1"/>
              <a:t>Cubesat</a:t>
            </a:r>
            <a:r>
              <a:rPr lang="en-US" sz="1600" dirty="0"/>
              <a:t> are playing a major role in the space industry but introduce challenges related to the </a:t>
            </a:r>
            <a:r>
              <a:rPr lang="en-US" sz="1600" b="1" dirty="0">
                <a:solidFill>
                  <a:srgbClr val="AA0004"/>
                </a:solidFill>
              </a:rPr>
              <a:t>miniaturization of technologies</a:t>
            </a:r>
            <a:r>
              <a:rPr lang="en-US" sz="1600" dirty="0"/>
              <a:t>.</a:t>
            </a:r>
            <a:endParaRPr lang="en-US" sz="1600" b="1" dirty="0">
              <a:solidFill>
                <a:srgbClr val="AA0004"/>
              </a:solidFill>
            </a:endParaRPr>
          </a:p>
        </p:txBody>
      </p:sp>
      <p:pic>
        <p:nvPicPr>
          <p:cNvPr id="15" name="Immagine 14" descr="Immagine che contiene trasporto, satellite, spazio, schermata&#10;&#10;Descrizione generata automaticamente">
            <a:extLst>
              <a:ext uri="{FF2B5EF4-FFF2-40B4-BE49-F238E27FC236}">
                <a16:creationId xmlns:a16="http://schemas.microsoft.com/office/drawing/2014/main" id="{87778922-1AAC-527F-8014-AC137CA69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578" y="1412272"/>
            <a:ext cx="3810000" cy="2676525"/>
          </a:xfrm>
          <a:prstGeom prst="rect">
            <a:avLst/>
          </a:prstGeom>
        </p:spPr>
      </p:pic>
      <p:pic>
        <p:nvPicPr>
          <p:cNvPr id="16" name="Immagine 15" descr="Immagine che contiene macchina, testo, ingegneria, elettronica&#10;&#10;Descrizione generata automaticamente">
            <a:extLst>
              <a:ext uri="{FF2B5EF4-FFF2-40B4-BE49-F238E27FC236}">
                <a16:creationId xmlns:a16="http://schemas.microsoft.com/office/drawing/2014/main" id="{B0CBD68F-EBF4-6A7D-E5A4-F1856A8874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75" y="4234020"/>
            <a:ext cx="3791403" cy="2142967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2CB9D0F-50CA-2A05-06B6-C8B48668A665}"/>
              </a:ext>
            </a:extLst>
          </p:cNvPr>
          <p:cNvSpPr txBox="1"/>
          <p:nvPr/>
        </p:nvSpPr>
        <p:spPr>
          <a:xfrm>
            <a:off x="7601577" y="1422416"/>
            <a:ext cx="3791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chemeClr val="bg1"/>
                </a:solidFill>
              </a:rPr>
              <a:t>LICIACube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6921995-EE7C-BDC8-D555-8863036A2D2D}"/>
              </a:ext>
            </a:extLst>
          </p:cNvPr>
          <p:cNvSpPr txBox="1"/>
          <p:nvPr/>
        </p:nvSpPr>
        <p:spPr>
          <a:xfrm>
            <a:off x="7601578" y="4250492"/>
            <a:ext cx="3791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chemeClr val="bg1"/>
                </a:solidFill>
              </a:rPr>
              <a:t>AeroCube-10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9" name="Segnaposto piè di pagina 2">
            <a:extLst>
              <a:ext uri="{FF2B5EF4-FFF2-40B4-BE49-F238E27FC236}">
                <a16:creationId xmlns:a16="http://schemas.microsoft.com/office/drawing/2014/main" id="{368AFC14-A4F7-3EBC-82E9-E1BC44DAD9F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724400" y="6356349"/>
            <a:ext cx="2743200" cy="365125"/>
          </a:xfrm>
        </p:spPr>
        <p:txBody>
          <a:bodyPr/>
          <a:lstStyle/>
          <a:p>
            <a:r>
              <a:rPr lang="it-IT" dirty="0"/>
              <a:t>Martina Imperatrice</a:t>
            </a:r>
          </a:p>
        </p:txBody>
      </p:sp>
    </p:spTree>
    <p:extLst>
      <p:ext uri="{BB962C8B-B14F-4D97-AF65-F5344CB8AC3E}">
        <p14:creationId xmlns:p14="http://schemas.microsoft.com/office/powerpoint/2010/main" val="3433538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886692" y="340220"/>
            <a:ext cx="7831275" cy="514219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Space Rider Observer Cube (SROC)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653" y="190127"/>
            <a:ext cx="1085850" cy="771525"/>
          </a:xfrm>
          <a:prstGeom prst="rect">
            <a:avLst/>
          </a:prstGeom>
        </p:spPr>
      </p:pic>
      <p:pic>
        <p:nvPicPr>
          <p:cNvPr id="12" name="Immagine 11" descr="Immagine che contiene satellite, trasporto, spazio, veicolo spaziale&#10;&#10;Descrizione generata automaticamente">
            <a:extLst>
              <a:ext uri="{FF2B5EF4-FFF2-40B4-BE49-F238E27FC236}">
                <a16:creationId xmlns:a16="http://schemas.microsoft.com/office/drawing/2014/main" id="{F792A666-F49B-BB4C-2866-EB82BED125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3" y="1983825"/>
            <a:ext cx="6031629" cy="4300424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F2BC742-1AF6-76F0-119F-5BB26B2B3A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pPr/>
              <a:t>4</a:t>
            </a:fld>
            <a:r>
              <a:rPr lang="it-IT" dirty="0"/>
              <a:t>/11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C33BCB-ABF5-1B98-6DDE-D752B1FBF36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it-IT" dirty="0"/>
              <a:t>14/12/2023</a:t>
            </a:r>
          </a:p>
        </p:txBody>
      </p:sp>
      <p:sp>
        <p:nvSpPr>
          <p:cNvPr id="10" name="Segnaposto contenuto 7">
            <a:extLst>
              <a:ext uri="{FF2B5EF4-FFF2-40B4-BE49-F238E27FC236}">
                <a16:creationId xmlns:a16="http://schemas.microsoft.com/office/drawing/2014/main" id="{D8C5DAD5-7247-240A-DDFF-BB6A62E203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55760" y="1521400"/>
            <a:ext cx="5681195" cy="60818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</a:rPr>
              <a:t>Space Rider Observer Cube (SROC)</a:t>
            </a:r>
            <a:endParaRPr lang="it-IT" sz="2400" dirty="0"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FE09152-C70E-714C-0015-7F295AB27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585" y="1392428"/>
            <a:ext cx="1580672" cy="1591687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5013947-00CF-DF1A-E2EE-83780AD4BFDE}"/>
              </a:ext>
            </a:extLst>
          </p:cNvPr>
          <p:cNvSpPr txBox="1"/>
          <p:nvPr/>
        </p:nvSpPr>
        <p:spPr>
          <a:xfrm>
            <a:off x="7306841" y="4751977"/>
            <a:ext cx="24562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SROC Consortium: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 err="1"/>
              <a:t>UniPD</a:t>
            </a:r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/>
              <a:t>Stellar Project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 err="1"/>
              <a:t>PoliTO</a:t>
            </a:r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 err="1"/>
              <a:t>Tyvak</a:t>
            </a:r>
            <a:endParaRPr lang="it-IT" sz="2000" dirty="0"/>
          </a:p>
        </p:txBody>
      </p:sp>
      <p:sp>
        <p:nvSpPr>
          <p:cNvPr id="14" name="Segnaposto piè di pagina 2">
            <a:extLst>
              <a:ext uri="{FF2B5EF4-FFF2-40B4-BE49-F238E27FC236}">
                <a16:creationId xmlns:a16="http://schemas.microsoft.com/office/drawing/2014/main" id="{F2BFEBCA-38C4-181E-5728-D77236F2A24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724400" y="6356349"/>
            <a:ext cx="2743200" cy="365125"/>
          </a:xfrm>
        </p:spPr>
        <p:txBody>
          <a:bodyPr/>
          <a:lstStyle/>
          <a:p>
            <a:r>
              <a:rPr lang="it-IT" dirty="0"/>
              <a:t>Martina Imperatrice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E13067FB-71ED-FD80-58DA-F9441CC3190B}"/>
              </a:ext>
            </a:extLst>
          </p:cNvPr>
          <p:cNvGrpSpPr/>
          <p:nvPr/>
        </p:nvGrpSpPr>
        <p:grpSpPr>
          <a:xfrm>
            <a:off x="9332823" y="5108103"/>
            <a:ext cx="2803240" cy="636528"/>
            <a:chOff x="8102627" y="2753699"/>
            <a:chExt cx="2803240" cy="950976"/>
          </a:xfrm>
        </p:grpSpPr>
        <p:sp>
          <p:nvSpPr>
            <p:cNvPr id="16" name="Parentesi graffa chiusa 15">
              <a:extLst>
                <a:ext uri="{FF2B5EF4-FFF2-40B4-BE49-F238E27FC236}">
                  <a16:creationId xmlns:a16="http://schemas.microsoft.com/office/drawing/2014/main" id="{1CED0FAF-8583-0A48-8FE8-54BD1A0CA408}"/>
                </a:ext>
              </a:extLst>
            </p:cNvPr>
            <p:cNvSpPr/>
            <p:nvPr/>
          </p:nvSpPr>
          <p:spPr>
            <a:xfrm>
              <a:off x="8102627" y="2753699"/>
              <a:ext cx="201168" cy="950976"/>
            </a:xfrm>
            <a:prstGeom prst="rightBrace">
              <a:avLst/>
            </a:prstGeom>
            <a:ln w="19050">
              <a:solidFill>
                <a:srgbClr val="AA000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63F18766-115A-B3E7-5AC6-1E5278806474}"/>
                </a:ext>
              </a:extLst>
            </p:cNvPr>
            <p:cNvSpPr txBox="1"/>
            <p:nvPr/>
          </p:nvSpPr>
          <p:spPr>
            <a:xfrm>
              <a:off x="8102627" y="2872904"/>
              <a:ext cx="2803240" cy="781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/>
                <a:t>Development of the docking system </a:t>
              </a:r>
              <a:r>
                <a:rPr lang="it-IT" sz="1400" b="1" dirty="0">
                  <a:solidFill>
                    <a:srgbClr val="AA000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DOCKS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4037BCF-1B18-911C-B3ED-9C42E01072F8}"/>
              </a:ext>
            </a:extLst>
          </p:cNvPr>
          <p:cNvSpPr txBox="1"/>
          <p:nvPr/>
        </p:nvSpPr>
        <p:spPr>
          <a:xfrm>
            <a:off x="7636997" y="3011933"/>
            <a:ext cx="4317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SROC </a:t>
            </a:r>
            <a:r>
              <a:rPr lang="it-IT" sz="1600" dirty="0" err="1"/>
              <a:t>will</a:t>
            </a:r>
            <a:r>
              <a:rPr lang="it-IT" sz="1600" dirty="0"/>
              <a:t> </a:t>
            </a:r>
            <a:r>
              <a:rPr lang="it-IT" sz="1600" dirty="0" err="1"/>
              <a:t>perform</a:t>
            </a:r>
            <a:r>
              <a:rPr lang="it-IT" sz="16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 err="1"/>
              <a:t>Inspection</a:t>
            </a:r>
            <a:r>
              <a:rPr lang="it-IT" sz="1600" dirty="0"/>
              <a:t> of SR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 err="1">
                <a:solidFill>
                  <a:srgbClr val="AA0004"/>
                </a:solidFill>
              </a:rPr>
              <a:t>Rendezvous</a:t>
            </a:r>
            <a:r>
              <a:rPr lang="it-IT" sz="1600" b="1" dirty="0">
                <a:solidFill>
                  <a:srgbClr val="AA0004"/>
                </a:solidFill>
              </a:rPr>
              <a:t> and docking </a:t>
            </a:r>
            <a:r>
              <a:rPr lang="en-GB" sz="1600" dirty="0"/>
              <a:t>through a docking mechanism with the MPCD located in the MPCB of Space Rider</a:t>
            </a:r>
            <a:endParaRPr lang="it-IT" sz="1600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BCDC7D5E-7E5B-F3F3-9963-1D14D490F588}"/>
              </a:ext>
            </a:extLst>
          </p:cNvPr>
          <p:cNvSpPr/>
          <p:nvPr/>
        </p:nvSpPr>
        <p:spPr>
          <a:xfrm>
            <a:off x="4926842" y="2129589"/>
            <a:ext cx="1037230" cy="97624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8D6D604-4106-9273-4961-D5BBB0E77FC8}"/>
              </a:ext>
            </a:extLst>
          </p:cNvPr>
          <p:cNvSpPr txBox="1"/>
          <p:nvPr/>
        </p:nvSpPr>
        <p:spPr>
          <a:xfrm>
            <a:off x="6324806" y="2137910"/>
            <a:ext cx="199285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Space Rider (SR)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1B32C16A-F640-77DB-75EA-BB0459FF63BC}"/>
              </a:ext>
            </a:extLst>
          </p:cNvPr>
          <p:cNvCxnSpPr>
            <a:cxnSpLocks/>
          </p:cNvCxnSpPr>
          <p:nvPr/>
        </p:nvCxnSpPr>
        <p:spPr>
          <a:xfrm flipV="1">
            <a:off x="5942690" y="2322576"/>
            <a:ext cx="366670" cy="13543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e 24">
            <a:extLst>
              <a:ext uri="{FF2B5EF4-FFF2-40B4-BE49-F238E27FC236}">
                <a16:creationId xmlns:a16="http://schemas.microsoft.com/office/drawing/2014/main" id="{74AF7B9E-DA78-46EB-E9C6-6EF265A307E9}"/>
              </a:ext>
            </a:extLst>
          </p:cNvPr>
          <p:cNvSpPr/>
          <p:nvPr/>
        </p:nvSpPr>
        <p:spPr>
          <a:xfrm>
            <a:off x="3310890" y="2109132"/>
            <a:ext cx="332371" cy="32841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1CD1BFA-3898-2495-6A3F-072BA6B47F5E}"/>
              </a:ext>
            </a:extLst>
          </p:cNvPr>
          <p:cNvSpPr txBox="1"/>
          <p:nvPr/>
        </p:nvSpPr>
        <p:spPr>
          <a:xfrm>
            <a:off x="2589639" y="2799449"/>
            <a:ext cx="851515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SROC</a:t>
            </a: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C2C4464A-9BC3-0825-375C-F5F0BE51D283}"/>
              </a:ext>
            </a:extLst>
          </p:cNvPr>
          <p:cNvCxnSpPr>
            <a:cxnSpLocks/>
            <a:stCxn id="25" idx="3"/>
            <a:endCxn id="26" idx="0"/>
          </p:cNvCxnSpPr>
          <p:nvPr/>
        </p:nvCxnSpPr>
        <p:spPr>
          <a:xfrm flipH="1">
            <a:off x="3015397" y="2389454"/>
            <a:ext cx="344168" cy="4099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o 7">
            <a:extLst>
              <a:ext uri="{FF2B5EF4-FFF2-40B4-BE49-F238E27FC236}">
                <a16:creationId xmlns:a16="http://schemas.microsoft.com/office/drawing/2014/main" id="{5A9593C0-7928-EF77-8347-2AC27719FD56}"/>
              </a:ext>
            </a:extLst>
          </p:cNvPr>
          <p:cNvGrpSpPr/>
          <p:nvPr/>
        </p:nvGrpSpPr>
        <p:grpSpPr>
          <a:xfrm>
            <a:off x="8534968" y="5732227"/>
            <a:ext cx="3004255" cy="636528"/>
            <a:chOff x="8102627" y="2753699"/>
            <a:chExt cx="3004255" cy="950976"/>
          </a:xfrm>
        </p:grpSpPr>
        <p:sp>
          <p:nvSpPr>
            <p:cNvPr id="9" name="Parentesi graffa chiusa 8">
              <a:extLst>
                <a:ext uri="{FF2B5EF4-FFF2-40B4-BE49-F238E27FC236}">
                  <a16:creationId xmlns:a16="http://schemas.microsoft.com/office/drawing/2014/main" id="{A733CECF-0BED-5DBF-8CFB-F3A13F360901}"/>
                </a:ext>
              </a:extLst>
            </p:cNvPr>
            <p:cNvSpPr/>
            <p:nvPr/>
          </p:nvSpPr>
          <p:spPr>
            <a:xfrm>
              <a:off x="8102627" y="2753699"/>
              <a:ext cx="201168" cy="950976"/>
            </a:xfrm>
            <a:prstGeom prst="rightBrace">
              <a:avLst/>
            </a:prstGeom>
            <a:ln w="19050">
              <a:solidFill>
                <a:srgbClr val="AA000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AB93354C-2142-94D1-D097-93B8E5F3B82A}"/>
                </a:ext>
              </a:extLst>
            </p:cNvPr>
            <p:cNvSpPr txBox="1"/>
            <p:nvPr/>
          </p:nvSpPr>
          <p:spPr>
            <a:xfrm>
              <a:off x="8303642" y="3029899"/>
              <a:ext cx="2803240" cy="459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/>
                <a:t>Development of SROC </a:t>
              </a:r>
              <a:r>
                <a:rPr lang="it-IT" sz="1400" dirty="0" err="1"/>
                <a:t>CubeSat</a:t>
              </a:r>
              <a:endParaRPr lang="it-IT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41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886692" y="340220"/>
            <a:ext cx="7831275" cy="514219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Doctoral work objective (1/3)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653" y="190127"/>
            <a:ext cx="1085850" cy="771525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F2BC742-1AF6-76F0-119F-5BB26B2B3A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pPr/>
              <a:t>5</a:t>
            </a:fld>
            <a:r>
              <a:rPr lang="it-IT" dirty="0"/>
              <a:t>/11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C33BCB-ABF5-1B98-6DDE-D752B1FBF36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it-IT" dirty="0"/>
              <a:t>14/12/2023</a:t>
            </a:r>
          </a:p>
        </p:txBody>
      </p:sp>
      <p:sp>
        <p:nvSpPr>
          <p:cNvPr id="10" name="Segnaposto contenuto 7">
            <a:extLst>
              <a:ext uri="{FF2B5EF4-FFF2-40B4-BE49-F238E27FC236}">
                <a16:creationId xmlns:a16="http://schemas.microsoft.com/office/drawing/2014/main" id="{18F329B0-8CB2-9F80-9A62-BFCDC16727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7250" y="1559559"/>
            <a:ext cx="10733339" cy="950976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</a:rPr>
              <a:t>Objective</a:t>
            </a:r>
            <a:r>
              <a:rPr lang="it-IT" sz="2400" dirty="0">
                <a:latin typeface="Arial" panose="020B0604020202020204" pitchFamily="34" charset="0"/>
                <a:ea typeface="Verdana" panose="020B0604030504040204" pitchFamily="34" charset="0"/>
              </a:rPr>
              <a:t>: Development and testing of the </a:t>
            </a:r>
            <a:r>
              <a:rPr lang="it-IT" sz="2400" dirty="0" err="1">
                <a:latin typeface="Arial" panose="020B0604020202020204" pitchFamily="34" charset="0"/>
                <a:ea typeface="Verdana" panose="020B0604030504040204" pitchFamily="34" charset="0"/>
              </a:rPr>
              <a:t>advanced</a:t>
            </a:r>
            <a:r>
              <a:rPr lang="it-IT" sz="2400" dirty="0">
                <a:latin typeface="Arial" panose="020B0604020202020204" pitchFamily="34" charset="0"/>
                <a:ea typeface="Verdana" panose="020B0604030504040204" pitchFamily="34" charset="0"/>
              </a:rPr>
              <a:t> </a:t>
            </a:r>
            <a:r>
              <a:rPr lang="it-IT" sz="2400" b="1" u="sng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ENGINEERING MODELS</a:t>
            </a:r>
            <a:r>
              <a:rPr lang="it-IT" sz="2400" dirty="0">
                <a:latin typeface="Arial" panose="020B0604020202020204" pitchFamily="34" charset="0"/>
                <a:ea typeface="Verdana" panose="020B0604030504040204" pitchFamily="34" charset="0"/>
              </a:rPr>
              <a:t> of the docking system </a:t>
            </a:r>
            <a:r>
              <a:rPr lang="it-IT" sz="2400" b="1" u="sng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DOCKS</a:t>
            </a:r>
            <a:r>
              <a:rPr lang="it-IT" sz="2400" dirty="0">
                <a:latin typeface="Arial" panose="020B0604020202020204" pitchFamily="34" charset="0"/>
                <a:ea typeface="Verdana" panose="020B0604030504040204" pitchFamily="34" charset="0"/>
              </a:rPr>
              <a:t>: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C6389B77-F320-1095-0246-AAB7C596ECBE}"/>
              </a:ext>
            </a:extLst>
          </p:cNvPr>
          <p:cNvGrpSpPr/>
          <p:nvPr/>
        </p:nvGrpSpPr>
        <p:grpSpPr>
          <a:xfrm>
            <a:off x="7396844" y="2986401"/>
            <a:ext cx="2427511" cy="737098"/>
            <a:chOff x="7977096" y="2872727"/>
            <a:chExt cx="2427511" cy="737098"/>
          </a:xfrm>
        </p:grpSpPr>
        <p:sp>
          <p:nvSpPr>
            <p:cNvPr id="12" name="Parentesi graffa chiusa 11">
              <a:extLst>
                <a:ext uri="{FF2B5EF4-FFF2-40B4-BE49-F238E27FC236}">
                  <a16:creationId xmlns:a16="http://schemas.microsoft.com/office/drawing/2014/main" id="{1A8F1970-22B6-BE66-A385-122D8E7B68CA}"/>
                </a:ext>
              </a:extLst>
            </p:cNvPr>
            <p:cNvSpPr/>
            <p:nvPr/>
          </p:nvSpPr>
          <p:spPr>
            <a:xfrm>
              <a:off x="7977096" y="2872727"/>
              <a:ext cx="190500" cy="737098"/>
            </a:xfrm>
            <a:prstGeom prst="rightBrace">
              <a:avLst/>
            </a:prstGeom>
            <a:ln w="19050">
              <a:solidFill>
                <a:srgbClr val="AA000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600" dirty="0"/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85488D7C-C76A-8936-8E2F-FD7BC07BF3C5}"/>
                </a:ext>
              </a:extLst>
            </p:cNvPr>
            <p:cNvSpPr txBox="1"/>
            <p:nvPr/>
          </p:nvSpPr>
          <p:spPr>
            <a:xfrm>
              <a:off x="8135147" y="2935825"/>
              <a:ext cx="22694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/>
                <a:t>under </a:t>
              </a:r>
              <a:r>
                <a:rPr lang="it-IT" sz="1600" b="1" u="sng" dirty="0">
                  <a:solidFill>
                    <a:srgbClr val="C00000"/>
                  </a:solidFill>
                </a:rPr>
                <a:t>Stellar Project </a:t>
              </a:r>
              <a:r>
                <a:rPr lang="it-IT" sz="1600" dirty="0" err="1"/>
                <a:t>supervision</a:t>
              </a:r>
              <a:endParaRPr lang="it-IT" sz="1600" dirty="0"/>
            </a:p>
          </p:txBody>
        </p:sp>
      </p:grp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4E16F49A-0363-9AF0-79B0-A9896D3E72F5}"/>
              </a:ext>
            </a:extLst>
          </p:cNvPr>
          <p:cNvSpPr/>
          <p:nvPr/>
        </p:nvSpPr>
        <p:spPr>
          <a:xfrm>
            <a:off x="4687353" y="4291473"/>
            <a:ext cx="1938528" cy="1499616"/>
          </a:xfrm>
          <a:prstGeom prst="roundRect">
            <a:avLst/>
          </a:prstGeom>
          <a:solidFill>
            <a:srgbClr val="AA000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DOCKS</a:t>
            </a:r>
          </a:p>
          <a:p>
            <a:pPr algn="ctr"/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Prototype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0CB66D6B-2297-3C1E-2B9B-4B1D3C8BB105}"/>
              </a:ext>
            </a:extLst>
          </p:cNvPr>
          <p:cNvSpPr/>
          <p:nvPr/>
        </p:nvSpPr>
        <p:spPr>
          <a:xfrm>
            <a:off x="8953619" y="4291473"/>
            <a:ext cx="1938528" cy="1499616"/>
          </a:xfrm>
          <a:prstGeom prst="roundRect">
            <a:avLst/>
          </a:prstGeom>
          <a:solidFill>
            <a:srgbClr val="AA000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 </a:t>
            </a:r>
          </a:p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</a:p>
          <a:p>
            <a:pPr algn="ctr"/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(Ready to </a:t>
            </a:r>
            <a:r>
              <a:rPr lang="it-IT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fly</a:t>
            </a:r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C9CE4AA-4DD7-7020-A535-7ABFAFB9B700}"/>
              </a:ext>
            </a:extLst>
          </p:cNvPr>
          <p:cNvSpPr txBox="1"/>
          <p:nvPr/>
        </p:nvSpPr>
        <p:spPr>
          <a:xfrm>
            <a:off x="1653061" y="2655903"/>
            <a:ext cx="6678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1" indent="-457200">
              <a:buFont typeface="+mj-lt"/>
              <a:buAutoNum type="arabicPeriod"/>
            </a:pPr>
            <a:r>
              <a:rPr lang="it-IT" sz="2000" dirty="0">
                <a:latin typeface="Arial" panose="020B0604020202020204" pitchFamily="34" charset="0"/>
                <a:ea typeface="Verdana" panose="020B0604030504040204" pitchFamily="34" charset="0"/>
              </a:rPr>
              <a:t>Breadboard Model</a:t>
            </a:r>
          </a:p>
          <a:p>
            <a:pPr marL="1143000" lvl="1" indent="-457200">
              <a:buFont typeface="+mj-lt"/>
              <a:buAutoNum type="arabicPeriod"/>
            </a:pPr>
            <a:r>
              <a:rPr lang="it-IT" sz="2000" dirty="0">
                <a:latin typeface="Arial" panose="020B0604020202020204" pitchFamily="34" charset="0"/>
                <a:ea typeface="Verdana" panose="020B0604030504040204" pitchFamily="34" charset="0"/>
              </a:rPr>
              <a:t>Engineering Qualification Model (EQM)</a:t>
            </a:r>
          </a:p>
          <a:p>
            <a:pPr marL="1143000" lvl="1" indent="-457200">
              <a:buFont typeface="+mj-lt"/>
              <a:buAutoNum type="arabicPeriod"/>
            </a:pPr>
            <a:r>
              <a:rPr lang="it-IT" sz="2000" dirty="0">
                <a:latin typeface="Arial" panose="020B0604020202020204" pitchFamily="34" charset="0"/>
                <a:ea typeface="Verdana" panose="020B0604030504040204" pitchFamily="34" charset="0"/>
              </a:rPr>
              <a:t>Proto-Flight Model (PFM)</a:t>
            </a:r>
          </a:p>
        </p:txBody>
      </p:sp>
      <p:sp>
        <p:nvSpPr>
          <p:cNvPr id="24" name="Segnaposto piè di pagina 2">
            <a:extLst>
              <a:ext uri="{FF2B5EF4-FFF2-40B4-BE49-F238E27FC236}">
                <a16:creationId xmlns:a16="http://schemas.microsoft.com/office/drawing/2014/main" id="{D4E44535-C9A1-EDE0-FB58-873CA9F433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724400" y="6356349"/>
            <a:ext cx="2743200" cy="365125"/>
          </a:xfrm>
        </p:spPr>
        <p:txBody>
          <a:bodyPr/>
          <a:lstStyle/>
          <a:p>
            <a:r>
              <a:rPr lang="it-IT" dirty="0"/>
              <a:t>Martina Imperatrice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E6B4DA64-EF61-CE7B-FC3D-0EA85A690404}"/>
              </a:ext>
            </a:extLst>
          </p:cNvPr>
          <p:cNvGrpSpPr/>
          <p:nvPr/>
        </p:nvGrpSpPr>
        <p:grpSpPr>
          <a:xfrm>
            <a:off x="721659" y="4048120"/>
            <a:ext cx="3414268" cy="2059922"/>
            <a:chOff x="759746" y="3760128"/>
            <a:chExt cx="3414268" cy="2059922"/>
          </a:xfrm>
        </p:grpSpPr>
        <p:pic>
          <p:nvPicPr>
            <p:cNvPr id="27" name="Immagine 26" descr="Immagine che contiene arte, scatola&#10;&#10;Descrizione generata automaticamente con attendibilità media">
              <a:extLst>
                <a:ext uri="{FF2B5EF4-FFF2-40B4-BE49-F238E27FC236}">
                  <a16:creationId xmlns:a16="http://schemas.microsoft.com/office/drawing/2014/main" id="{65C10BF0-731F-5385-11FE-CC05C724E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"/>
            <a:stretch/>
          </p:blipFill>
          <p:spPr>
            <a:xfrm>
              <a:off x="759746" y="3760128"/>
              <a:ext cx="3414268" cy="2010963"/>
            </a:xfrm>
            <a:prstGeom prst="rect">
              <a:avLst/>
            </a:prstGeom>
          </p:spPr>
        </p:pic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458D158E-0713-887D-FCCB-1576161720D0}"/>
                </a:ext>
              </a:extLst>
            </p:cNvPr>
            <p:cNvSpPr txBox="1"/>
            <p:nvPr/>
          </p:nvSpPr>
          <p:spPr>
            <a:xfrm>
              <a:off x="1772793" y="5558440"/>
              <a:ext cx="2227798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100" dirty="0" err="1"/>
                <a:t>Laboratory</a:t>
              </a:r>
              <a:r>
                <a:rPr lang="it-IT" sz="1100" dirty="0"/>
                <a:t> </a:t>
              </a:r>
              <a:r>
                <a:rPr lang="it-IT" sz="1100" dirty="0" err="1"/>
                <a:t>prototype</a:t>
              </a:r>
              <a:r>
                <a:rPr lang="it-IT" sz="1100" dirty="0"/>
                <a:t> of </a:t>
              </a:r>
              <a:r>
                <a:rPr lang="it-IT" sz="1100" b="1" dirty="0"/>
                <a:t>DOCKS</a:t>
              </a:r>
            </a:p>
          </p:txBody>
        </p:sp>
      </p:grp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EF71D8AE-4D2B-1177-49BD-A5E129A027FE}"/>
              </a:ext>
            </a:extLst>
          </p:cNvPr>
          <p:cNvSpPr/>
          <p:nvPr/>
        </p:nvSpPr>
        <p:spPr>
          <a:xfrm>
            <a:off x="6830652" y="4843291"/>
            <a:ext cx="1938528" cy="365125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547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886692" y="340220"/>
            <a:ext cx="7831275" cy="514219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Doctoral work objective (2/3)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653" y="190127"/>
            <a:ext cx="1085850" cy="771525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F2BC742-1AF6-76F0-119F-5BB26B2B3A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pPr/>
              <a:t>6</a:t>
            </a:fld>
            <a:r>
              <a:rPr lang="it-IT" dirty="0"/>
              <a:t>/11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C33BCB-ABF5-1B98-6DDE-D752B1FBF36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it-IT" dirty="0"/>
              <a:t>14/12/2023</a:t>
            </a:r>
          </a:p>
        </p:txBody>
      </p:sp>
      <p:sp>
        <p:nvSpPr>
          <p:cNvPr id="59" name="Segnaposto piè di pagina 2">
            <a:extLst>
              <a:ext uri="{FF2B5EF4-FFF2-40B4-BE49-F238E27FC236}">
                <a16:creationId xmlns:a16="http://schemas.microsoft.com/office/drawing/2014/main" id="{87B52417-1580-61B4-B6B7-64F56887308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724400" y="6356349"/>
            <a:ext cx="2743200" cy="365125"/>
          </a:xfrm>
        </p:spPr>
        <p:txBody>
          <a:bodyPr/>
          <a:lstStyle/>
          <a:p>
            <a:r>
              <a:rPr lang="it-IT" dirty="0"/>
              <a:t>Martina Imperatrice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492E1432-4583-97FE-5A91-C4A645A410C6}"/>
              </a:ext>
            </a:extLst>
          </p:cNvPr>
          <p:cNvSpPr/>
          <p:nvPr/>
        </p:nvSpPr>
        <p:spPr>
          <a:xfrm>
            <a:off x="9872360" y="1301932"/>
            <a:ext cx="1539218" cy="1033273"/>
          </a:xfrm>
          <a:prstGeom prst="roundRect">
            <a:avLst/>
          </a:prstGeom>
          <a:solidFill>
            <a:srgbClr val="AA0004"/>
          </a:solidFill>
          <a:ln w="1905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 System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13A09EE5-A140-CC50-D9F9-CE3D7270BC9A}"/>
              </a:ext>
            </a:extLst>
          </p:cNvPr>
          <p:cNvSpPr/>
          <p:nvPr/>
        </p:nvSpPr>
        <p:spPr>
          <a:xfrm>
            <a:off x="770580" y="1310420"/>
            <a:ext cx="1539218" cy="1024785"/>
          </a:xfrm>
          <a:prstGeom prst="roundRect">
            <a:avLst/>
          </a:prstGeom>
          <a:solidFill>
            <a:srgbClr val="AA0004"/>
          </a:solidFill>
          <a:ln w="1905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DOCKS</a:t>
            </a:r>
          </a:p>
          <a:p>
            <a:pPr algn="ctr"/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Prototype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811C4A8B-F629-0B8D-E823-FFCC80805677}"/>
              </a:ext>
            </a:extLst>
          </p:cNvPr>
          <p:cNvGrpSpPr/>
          <p:nvPr/>
        </p:nvGrpSpPr>
        <p:grpSpPr>
          <a:xfrm>
            <a:off x="2505603" y="2516117"/>
            <a:ext cx="6820140" cy="1281080"/>
            <a:chOff x="2787719" y="1309349"/>
            <a:chExt cx="6820140" cy="1281080"/>
          </a:xfrm>
        </p:grpSpPr>
        <p:sp>
          <p:nvSpPr>
            <p:cNvPr id="136" name="CasellaDiTesto 135">
              <a:extLst>
                <a:ext uri="{FF2B5EF4-FFF2-40B4-BE49-F238E27FC236}">
                  <a16:creationId xmlns:a16="http://schemas.microsoft.com/office/drawing/2014/main" id="{6AC5B7D2-50FF-9FD1-3407-6CF13A02612A}"/>
                </a:ext>
              </a:extLst>
            </p:cNvPr>
            <p:cNvSpPr txBox="1"/>
            <p:nvPr/>
          </p:nvSpPr>
          <p:spPr>
            <a:xfrm>
              <a:off x="2787719" y="1667099"/>
              <a:ext cx="2904328" cy="92333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/>
                <a:t>Critical features Design</a:t>
              </a:r>
            </a:p>
            <a:p>
              <a:endParaRPr lang="it-IT" dirty="0"/>
            </a:p>
            <a:p>
              <a:endParaRPr lang="it-IT" dirty="0"/>
            </a:p>
          </p:txBody>
        </p:sp>
        <p:sp>
          <p:nvSpPr>
            <p:cNvPr id="137" name="CasellaDiTesto 136">
              <a:extLst>
                <a:ext uri="{FF2B5EF4-FFF2-40B4-BE49-F238E27FC236}">
                  <a16:creationId xmlns:a16="http://schemas.microsoft.com/office/drawing/2014/main" id="{92771BF0-4C9C-6515-B3D6-58BFF89808FF}"/>
                </a:ext>
              </a:extLst>
            </p:cNvPr>
            <p:cNvSpPr txBox="1"/>
            <p:nvPr/>
          </p:nvSpPr>
          <p:spPr>
            <a:xfrm>
              <a:off x="5996848" y="1309349"/>
              <a:ext cx="3611011" cy="116955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 err="1"/>
                <a:t>Sensors</a:t>
              </a:r>
              <a:r>
                <a:rPr lang="it-IT" sz="1400" dirty="0"/>
                <a:t> and </a:t>
              </a:r>
              <a:r>
                <a:rPr lang="it-IT" sz="1400" dirty="0" err="1"/>
                <a:t>actuators</a:t>
              </a:r>
              <a:r>
                <a:rPr lang="it-IT" sz="1400" dirty="0"/>
                <a:t> vacuum </a:t>
              </a:r>
              <a:r>
                <a:rPr lang="it-IT" sz="1400" dirty="0" err="1"/>
                <a:t>compat</a:t>
              </a:r>
              <a:r>
                <a:rPr lang="it-IT" sz="1400" dirty="0"/>
                <a:t>.</a:t>
              </a:r>
            </a:p>
            <a:p>
              <a:r>
                <a:rPr lang="it-IT" sz="1400" dirty="0" err="1"/>
                <a:t>Materials</a:t>
              </a:r>
              <a:r>
                <a:rPr lang="it-IT" sz="1400" dirty="0"/>
                <a:t> </a:t>
              </a:r>
              <a:r>
                <a:rPr lang="it-IT" sz="1400" dirty="0">
                  <a:cs typeface="Times New Roman" panose="02020603050405020304" pitchFamily="18" charset="0"/>
                </a:rPr>
                <a:t>→</a:t>
              </a:r>
              <a:r>
                <a:rPr lang="it-IT" sz="1400" dirty="0"/>
                <a:t> </a:t>
              </a:r>
              <a:r>
                <a:rPr lang="it-IT" sz="1400" dirty="0" err="1"/>
                <a:t>space</a:t>
              </a:r>
              <a:r>
                <a:rPr lang="it-IT" sz="1400" dirty="0"/>
                <a:t> </a:t>
              </a:r>
              <a:r>
                <a:rPr lang="it-IT" sz="1400" dirty="0" err="1"/>
                <a:t>environment</a:t>
              </a:r>
              <a:endParaRPr lang="it-IT" sz="1400" dirty="0"/>
            </a:p>
            <a:p>
              <a:r>
                <a:rPr lang="it-IT" sz="1400" dirty="0" err="1"/>
                <a:t>Launch</a:t>
              </a:r>
              <a:r>
                <a:rPr lang="it-IT" sz="1400" dirty="0"/>
                <a:t> </a:t>
              </a:r>
              <a:r>
                <a:rPr lang="it-IT" sz="1400" dirty="0">
                  <a:cs typeface="Times New Roman" panose="02020603050405020304" pitchFamily="18" charset="0"/>
                </a:rPr>
                <a:t>→ </a:t>
              </a:r>
              <a:r>
                <a:rPr lang="it-IT" sz="1400" dirty="0" err="1">
                  <a:cs typeface="Times New Roman" panose="02020603050405020304" pitchFamily="18" charset="0"/>
                </a:rPr>
                <a:t>vibrations</a:t>
              </a:r>
              <a:endParaRPr lang="it-IT" sz="1400" dirty="0">
                <a:cs typeface="Times New Roman" panose="02020603050405020304" pitchFamily="18" charset="0"/>
              </a:endParaRPr>
            </a:p>
            <a:p>
              <a:r>
                <a:rPr lang="it-IT" sz="1400" dirty="0" err="1">
                  <a:cs typeface="Times New Roman" panose="02020603050405020304" pitchFamily="18" charset="0"/>
                </a:rPr>
                <a:t>Electromagnetic</a:t>
              </a:r>
              <a:r>
                <a:rPr lang="it-IT" sz="1400" dirty="0">
                  <a:cs typeface="Times New Roman" panose="02020603050405020304" pitchFamily="18" charset="0"/>
                </a:rPr>
                <a:t> soft docking</a:t>
              </a:r>
            </a:p>
            <a:p>
              <a:r>
                <a:rPr lang="it-IT" sz="1400" dirty="0">
                  <a:cs typeface="Times New Roman" panose="02020603050405020304" pitchFamily="18" charset="0"/>
                </a:rPr>
                <a:t>…</a:t>
              </a:r>
              <a:endParaRPr lang="it-IT" sz="1400" dirty="0"/>
            </a:p>
          </p:txBody>
        </p:sp>
        <p:grpSp>
          <p:nvGrpSpPr>
            <p:cNvPr id="138" name="Gruppo 137">
              <a:extLst>
                <a:ext uri="{FF2B5EF4-FFF2-40B4-BE49-F238E27FC236}">
                  <a16:creationId xmlns:a16="http://schemas.microsoft.com/office/drawing/2014/main" id="{2ADF3C41-0B1B-577E-F1F2-B3BAE2A19264}"/>
                </a:ext>
              </a:extLst>
            </p:cNvPr>
            <p:cNvGrpSpPr/>
            <p:nvPr/>
          </p:nvGrpSpPr>
          <p:grpSpPr>
            <a:xfrm>
              <a:off x="5588997" y="1478587"/>
              <a:ext cx="465056" cy="841171"/>
              <a:chOff x="5969850" y="1475719"/>
              <a:chExt cx="528411" cy="1166149"/>
            </a:xfrm>
          </p:grpSpPr>
          <p:cxnSp>
            <p:nvCxnSpPr>
              <p:cNvPr id="139" name="Connettore diritto 138">
                <a:extLst>
                  <a:ext uri="{FF2B5EF4-FFF2-40B4-BE49-F238E27FC236}">
                    <a16:creationId xmlns:a16="http://schemas.microsoft.com/office/drawing/2014/main" id="{D6837DB5-668D-CAB5-4F32-D0055B5A2B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69850" y="2034173"/>
                <a:ext cx="239938" cy="0"/>
              </a:xfrm>
              <a:prstGeom prst="line">
                <a:avLst/>
              </a:prstGeom>
              <a:ln w="28575">
                <a:solidFill>
                  <a:srgbClr val="AA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Connettore diritto 139">
                <a:extLst>
                  <a:ext uri="{FF2B5EF4-FFF2-40B4-BE49-F238E27FC236}">
                    <a16:creationId xmlns:a16="http://schemas.microsoft.com/office/drawing/2014/main" id="{63356029-C86B-CA3C-18C4-F811FF8131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09781" y="1475719"/>
                <a:ext cx="0" cy="1166149"/>
              </a:xfrm>
              <a:prstGeom prst="line">
                <a:avLst/>
              </a:prstGeom>
              <a:ln w="28575">
                <a:solidFill>
                  <a:srgbClr val="AA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nettore 2 140">
                <a:extLst>
                  <a:ext uri="{FF2B5EF4-FFF2-40B4-BE49-F238E27FC236}">
                    <a16:creationId xmlns:a16="http://schemas.microsoft.com/office/drawing/2014/main" id="{2B6AA6CF-A6ED-2830-BCBE-F6A483FADC22}"/>
                  </a:ext>
                </a:extLst>
              </p:cNvPr>
              <p:cNvCxnSpPr/>
              <p:nvPr/>
            </p:nvCxnSpPr>
            <p:spPr>
              <a:xfrm>
                <a:off x="6201060" y="1475719"/>
                <a:ext cx="288441" cy="0"/>
              </a:xfrm>
              <a:prstGeom prst="straightConnector1">
                <a:avLst/>
              </a:prstGeom>
              <a:ln w="28575">
                <a:solidFill>
                  <a:srgbClr val="AA000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onnettore 2 141">
                <a:extLst>
                  <a:ext uri="{FF2B5EF4-FFF2-40B4-BE49-F238E27FC236}">
                    <a16:creationId xmlns:a16="http://schemas.microsoft.com/office/drawing/2014/main" id="{7570558E-E81D-9A94-037D-7ED13F34280C}"/>
                  </a:ext>
                </a:extLst>
              </p:cNvPr>
              <p:cNvCxnSpPr/>
              <p:nvPr/>
            </p:nvCxnSpPr>
            <p:spPr>
              <a:xfrm>
                <a:off x="6209820" y="1759564"/>
                <a:ext cx="288441" cy="0"/>
              </a:xfrm>
              <a:prstGeom prst="straightConnector1">
                <a:avLst/>
              </a:prstGeom>
              <a:ln w="28575">
                <a:solidFill>
                  <a:srgbClr val="AA000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Connettore 2 142">
                <a:extLst>
                  <a:ext uri="{FF2B5EF4-FFF2-40B4-BE49-F238E27FC236}">
                    <a16:creationId xmlns:a16="http://schemas.microsoft.com/office/drawing/2014/main" id="{D63477B3-F9F8-45AE-C31B-CCF1DD6E3546}"/>
                  </a:ext>
                </a:extLst>
              </p:cNvPr>
              <p:cNvCxnSpPr/>
              <p:nvPr/>
            </p:nvCxnSpPr>
            <p:spPr>
              <a:xfrm>
                <a:off x="6209789" y="2034173"/>
                <a:ext cx="288442" cy="0"/>
              </a:xfrm>
              <a:prstGeom prst="straightConnector1">
                <a:avLst/>
              </a:prstGeom>
              <a:ln w="28575">
                <a:solidFill>
                  <a:srgbClr val="AA000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Connettore 2 143">
                <a:extLst>
                  <a:ext uri="{FF2B5EF4-FFF2-40B4-BE49-F238E27FC236}">
                    <a16:creationId xmlns:a16="http://schemas.microsoft.com/office/drawing/2014/main" id="{B20FC291-C627-BBA5-1DDF-48C2121DF715}"/>
                  </a:ext>
                </a:extLst>
              </p:cNvPr>
              <p:cNvCxnSpPr/>
              <p:nvPr/>
            </p:nvCxnSpPr>
            <p:spPr>
              <a:xfrm>
                <a:off x="6209789" y="2300873"/>
                <a:ext cx="288442" cy="0"/>
              </a:xfrm>
              <a:prstGeom prst="straightConnector1">
                <a:avLst/>
              </a:prstGeom>
              <a:ln w="28575">
                <a:solidFill>
                  <a:srgbClr val="AA000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Connettore 2 144">
                <a:extLst>
                  <a:ext uri="{FF2B5EF4-FFF2-40B4-BE49-F238E27FC236}">
                    <a16:creationId xmlns:a16="http://schemas.microsoft.com/office/drawing/2014/main" id="{D4D837F7-4ADD-FA1C-A3F4-2FB03AE2909E}"/>
                  </a:ext>
                </a:extLst>
              </p:cNvPr>
              <p:cNvCxnSpPr/>
              <p:nvPr/>
            </p:nvCxnSpPr>
            <p:spPr>
              <a:xfrm>
                <a:off x="6201024" y="2641868"/>
                <a:ext cx="288442" cy="0"/>
              </a:xfrm>
              <a:prstGeom prst="straightConnector1">
                <a:avLst/>
              </a:prstGeom>
              <a:ln w="28575">
                <a:solidFill>
                  <a:srgbClr val="AA000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9" name="CasellaDiTesto 128">
            <a:extLst>
              <a:ext uri="{FF2B5EF4-FFF2-40B4-BE49-F238E27FC236}">
                <a16:creationId xmlns:a16="http://schemas.microsoft.com/office/drawing/2014/main" id="{DABD946C-2625-7DEC-7C4E-9302B2D7FCA8}"/>
              </a:ext>
            </a:extLst>
          </p:cNvPr>
          <p:cNvSpPr txBox="1"/>
          <p:nvPr/>
        </p:nvSpPr>
        <p:spPr>
          <a:xfrm>
            <a:off x="2505603" y="3804869"/>
            <a:ext cx="2950231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err="1"/>
              <a:t>Numerical</a:t>
            </a:r>
            <a:r>
              <a:rPr lang="it-IT" sz="1800" dirty="0"/>
              <a:t> </a:t>
            </a:r>
            <a:r>
              <a:rPr lang="it-IT" sz="1800" dirty="0" err="1"/>
              <a:t>Simulations</a:t>
            </a:r>
            <a:endParaRPr lang="en-GB" sz="1800" dirty="0"/>
          </a:p>
        </p:txBody>
      </p:sp>
      <p:sp>
        <p:nvSpPr>
          <p:cNvPr id="130" name="CasellaDiTesto 129">
            <a:extLst>
              <a:ext uri="{FF2B5EF4-FFF2-40B4-BE49-F238E27FC236}">
                <a16:creationId xmlns:a16="http://schemas.microsoft.com/office/drawing/2014/main" id="{EC7B4565-A4A0-156E-B334-82D461F4B43B}"/>
              </a:ext>
            </a:extLst>
          </p:cNvPr>
          <p:cNvSpPr txBox="1"/>
          <p:nvPr/>
        </p:nvSpPr>
        <p:spPr>
          <a:xfrm>
            <a:off x="5373196" y="3630867"/>
            <a:ext cx="3345374" cy="73866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/>
              <a:t>Thermal/</a:t>
            </a:r>
            <a:r>
              <a:rPr lang="it-IT" sz="1400" dirty="0" err="1"/>
              <a:t>structural</a:t>
            </a:r>
            <a:r>
              <a:rPr lang="it-IT" sz="1400" dirty="0"/>
              <a:t> </a:t>
            </a:r>
            <a:r>
              <a:rPr lang="it-IT" sz="1400" dirty="0" err="1"/>
              <a:t>simulations</a:t>
            </a:r>
            <a:endParaRPr lang="it-IT" sz="1400" dirty="0"/>
          </a:p>
          <a:p>
            <a:r>
              <a:rPr lang="it-IT" sz="1400" dirty="0"/>
              <a:t>Dynamic </a:t>
            </a:r>
            <a:r>
              <a:rPr lang="it-IT" sz="1400" dirty="0" err="1"/>
              <a:t>simulations</a:t>
            </a:r>
            <a:endParaRPr lang="it-IT" sz="1400" dirty="0"/>
          </a:p>
          <a:p>
            <a:r>
              <a:rPr lang="it-IT" sz="1400" dirty="0"/>
              <a:t>…</a:t>
            </a:r>
          </a:p>
        </p:txBody>
      </p:sp>
      <p:grpSp>
        <p:nvGrpSpPr>
          <p:cNvPr id="131" name="Gruppo 130">
            <a:extLst>
              <a:ext uri="{FF2B5EF4-FFF2-40B4-BE49-F238E27FC236}">
                <a16:creationId xmlns:a16="http://schemas.microsoft.com/office/drawing/2014/main" id="{4A65658F-3F0F-BCE9-DFAB-D2A35A49C3E0}"/>
              </a:ext>
            </a:extLst>
          </p:cNvPr>
          <p:cNvGrpSpPr/>
          <p:nvPr/>
        </p:nvGrpSpPr>
        <p:grpSpPr>
          <a:xfrm>
            <a:off x="5185506" y="3783377"/>
            <a:ext cx="257792" cy="414558"/>
            <a:chOff x="5423244" y="2832823"/>
            <a:chExt cx="318414" cy="573609"/>
          </a:xfrm>
        </p:grpSpPr>
        <p:cxnSp>
          <p:nvCxnSpPr>
            <p:cNvPr id="132" name="Connettore diritto 131">
              <a:extLst>
                <a:ext uri="{FF2B5EF4-FFF2-40B4-BE49-F238E27FC236}">
                  <a16:creationId xmlns:a16="http://schemas.microsoft.com/office/drawing/2014/main" id="{CF1FD0F0-976D-6B51-CB22-A2EB5FEFC676}"/>
                </a:ext>
              </a:extLst>
            </p:cNvPr>
            <p:cNvCxnSpPr/>
            <p:nvPr/>
          </p:nvCxnSpPr>
          <p:spPr>
            <a:xfrm>
              <a:off x="5562912" y="2832823"/>
              <a:ext cx="0" cy="573609"/>
            </a:xfrm>
            <a:prstGeom prst="line">
              <a:avLst/>
            </a:prstGeom>
            <a:ln w="28575">
              <a:solidFill>
                <a:srgbClr val="AA000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Connettore 2 132">
              <a:extLst>
                <a:ext uri="{FF2B5EF4-FFF2-40B4-BE49-F238E27FC236}">
                  <a16:creationId xmlns:a16="http://schemas.microsoft.com/office/drawing/2014/main" id="{1573D38A-DD41-0466-B484-F92517C9900A}"/>
                </a:ext>
              </a:extLst>
            </p:cNvPr>
            <p:cNvCxnSpPr/>
            <p:nvPr/>
          </p:nvCxnSpPr>
          <p:spPr>
            <a:xfrm>
              <a:off x="5548492" y="2832823"/>
              <a:ext cx="178022" cy="0"/>
            </a:xfrm>
            <a:prstGeom prst="straightConnector1">
              <a:avLst/>
            </a:prstGeom>
            <a:ln w="28575">
              <a:solidFill>
                <a:srgbClr val="AA0004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Connettore 2 133">
              <a:extLst>
                <a:ext uri="{FF2B5EF4-FFF2-40B4-BE49-F238E27FC236}">
                  <a16:creationId xmlns:a16="http://schemas.microsoft.com/office/drawing/2014/main" id="{99A7ACD1-F0CA-B5B0-C80C-B03DBC26E3A6}"/>
                </a:ext>
              </a:extLst>
            </p:cNvPr>
            <p:cNvCxnSpPr>
              <a:cxnSpLocks/>
            </p:cNvCxnSpPr>
            <p:nvPr/>
          </p:nvCxnSpPr>
          <p:spPr>
            <a:xfrm>
              <a:off x="5423244" y="3118076"/>
              <a:ext cx="318414" cy="0"/>
            </a:xfrm>
            <a:prstGeom prst="straightConnector1">
              <a:avLst/>
            </a:prstGeom>
            <a:ln w="28575">
              <a:solidFill>
                <a:srgbClr val="AA0004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Connettore 2 134">
              <a:extLst>
                <a:ext uri="{FF2B5EF4-FFF2-40B4-BE49-F238E27FC236}">
                  <a16:creationId xmlns:a16="http://schemas.microsoft.com/office/drawing/2014/main" id="{042BFE8F-C968-DECE-BC38-AE3E1354F509}"/>
                </a:ext>
              </a:extLst>
            </p:cNvPr>
            <p:cNvCxnSpPr/>
            <p:nvPr/>
          </p:nvCxnSpPr>
          <p:spPr>
            <a:xfrm>
              <a:off x="5548492" y="3406432"/>
              <a:ext cx="178022" cy="0"/>
            </a:xfrm>
            <a:prstGeom prst="straightConnector1">
              <a:avLst/>
            </a:prstGeom>
            <a:ln w="28575">
              <a:solidFill>
                <a:srgbClr val="AA0004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2" name="CasellaDiTesto 91">
            <a:extLst>
              <a:ext uri="{FF2B5EF4-FFF2-40B4-BE49-F238E27FC236}">
                <a16:creationId xmlns:a16="http://schemas.microsoft.com/office/drawing/2014/main" id="{F305851F-A937-AA06-C430-6113D3DEBCD4}"/>
              </a:ext>
            </a:extLst>
          </p:cNvPr>
          <p:cNvSpPr txBox="1"/>
          <p:nvPr/>
        </p:nvSpPr>
        <p:spPr>
          <a:xfrm>
            <a:off x="2505603" y="4396891"/>
            <a:ext cx="3796232" cy="8463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Manufacturing </a:t>
            </a:r>
          </a:p>
          <a:p>
            <a:r>
              <a:rPr lang="it-IT" sz="1100" dirty="0"/>
              <a:t>        (custom mechanical parts)</a:t>
            </a:r>
          </a:p>
          <a:p>
            <a:endParaRPr lang="en-GB" sz="1800" dirty="0"/>
          </a:p>
        </p:txBody>
      </p:sp>
      <p:grpSp>
        <p:nvGrpSpPr>
          <p:cNvPr id="93" name="Gruppo 92">
            <a:extLst>
              <a:ext uri="{FF2B5EF4-FFF2-40B4-BE49-F238E27FC236}">
                <a16:creationId xmlns:a16="http://schemas.microsoft.com/office/drawing/2014/main" id="{80790C52-5829-6D26-CEB2-095F51C4367C}"/>
              </a:ext>
            </a:extLst>
          </p:cNvPr>
          <p:cNvGrpSpPr/>
          <p:nvPr/>
        </p:nvGrpSpPr>
        <p:grpSpPr>
          <a:xfrm>
            <a:off x="2485283" y="4534263"/>
            <a:ext cx="7446117" cy="1743541"/>
            <a:chOff x="2767399" y="4034632"/>
            <a:chExt cx="7446117" cy="1743541"/>
          </a:xfrm>
        </p:grpSpPr>
        <p:sp>
          <p:nvSpPr>
            <p:cNvPr id="94" name="CasellaDiTesto 93">
              <a:extLst>
                <a:ext uri="{FF2B5EF4-FFF2-40B4-BE49-F238E27FC236}">
                  <a16:creationId xmlns:a16="http://schemas.microsoft.com/office/drawing/2014/main" id="{9A772E5A-93BC-06D1-242C-C01CD910C07A}"/>
                </a:ext>
              </a:extLst>
            </p:cNvPr>
            <p:cNvSpPr txBox="1"/>
            <p:nvPr/>
          </p:nvSpPr>
          <p:spPr>
            <a:xfrm>
              <a:off x="2767399" y="4714831"/>
              <a:ext cx="2950231" cy="6463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>
                <a:defRPr sz="2400"/>
              </a:lvl1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800" dirty="0"/>
                <a:t>Assembly &amp; Testing </a:t>
              </a:r>
            </a:p>
            <a:p>
              <a:endParaRPr lang="en-GB" sz="1800" dirty="0"/>
            </a:p>
          </p:txBody>
        </p:sp>
        <p:grpSp>
          <p:nvGrpSpPr>
            <p:cNvPr id="95" name="Gruppo 94">
              <a:extLst>
                <a:ext uri="{FF2B5EF4-FFF2-40B4-BE49-F238E27FC236}">
                  <a16:creationId xmlns:a16="http://schemas.microsoft.com/office/drawing/2014/main" id="{C5181E14-A4A1-E2DB-80EE-E54B076A45AF}"/>
                </a:ext>
              </a:extLst>
            </p:cNvPr>
            <p:cNvGrpSpPr/>
            <p:nvPr/>
          </p:nvGrpSpPr>
          <p:grpSpPr>
            <a:xfrm>
              <a:off x="5167453" y="4361746"/>
              <a:ext cx="389546" cy="1097325"/>
              <a:chOff x="5299553" y="2832823"/>
              <a:chExt cx="318414" cy="573609"/>
            </a:xfrm>
          </p:grpSpPr>
          <p:cxnSp>
            <p:nvCxnSpPr>
              <p:cNvPr id="125" name="Connettore diritto 124">
                <a:extLst>
                  <a:ext uri="{FF2B5EF4-FFF2-40B4-BE49-F238E27FC236}">
                    <a16:creationId xmlns:a16="http://schemas.microsoft.com/office/drawing/2014/main" id="{32B154B8-8A40-97BF-19F0-F33FDD4AA4E4}"/>
                  </a:ext>
                </a:extLst>
              </p:cNvPr>
              <p:cNvCxnSpPr/>
              <p:nvPr/>
            </p:nvCxnSpPr>
            <p:spPr>
              <a:xfrm>
                <a:off x="5439218" y="2832823"/>
                <a:ext cx="0" cy="573609"/>
              </a:xfrm>
              <a:prstGeom prst="line">
                <a:avLst/>
              </a:prstGeom>
              <a:ln w="28575">
                <a:solidFill>
                  <a:srgbClr val="AA000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Connettore 2 125">
                <a:extLst>
                  <a:ext uri="{FF2B5EF4-FFF2-40B4-BE49-F238E27FC236}">
                    <a16:creationId xmlns:a16="http://schemas.microsoft.com/office/drawing/2014/main" id="{5ECDC04E-C410-A2C2-D44C-55C06A9C0FD4}"/>
                  </a:ext>
                </a:extLst>
              </p:cNvPr>
              <p:cNvCxnSpPr/>
              <p:nvPr/>
            </p:nvCxnSpPr>
            <p:spPr>
              <a:xfrm>
                <a:off x="5424800" y="2832823"/>
                <a:ext cx="178022" cy="0"/>
              </a:xfrm>
              <a:prstGeom prst="straightConnector1">
                <a:avLst/>
              </a:prstGeom>
              <a:ln w="28575">
                <a:solidFill>
                  <a:srgbClr val="AA0004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Connettore 2 126">
                <a:extLst>
                  <a:ext uri="{FF2B5EF4-FFF2-40B4-BE49-F238E27FC236}">
                    <a16:creationId xmlns:a16="http://schemas.microsoft.com/office/drawing/2014/main" id="{A789A9B7-90FD-5A61-6FFF-33C42BC168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9553" y="3118077"/>
                <a:ext cx="318414" cy="0"/>
              </a:xfrm>
              <a:prstGeom prst="straightConnector1">
                <a:avLst/>
              </a:prstGeom>
              <a:ln w="28575">
                <a:solidFill>
                  <a:srgbClr val="AA0004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Connettore 2 127">
                <a:extLst>
                  <a:ext uri="{FF2B5EF4-FFF2-40B4-BE49-F238E27FC236}">
                    <a16:creationId xmlns:a16="http://schemas.microsoft.com/office/drawing/2014/main" id="{8EBA8EB9-9B54-8BF4-36A4-6D012BB66A1E}"/>
                  </a:ext>
                </a:extLst>
              </p:cNvPr>
              <p:cNvCxnSpPr/>
              <p:nvPr/>
            </p:nvCxnSpPr>
            <p:spPr>
              <a:xfrm>
                <a:off x="5424800" y="3406432"/>
                <a:ext cx="178022" cy="0"/>
              </a:xfrm>
              <a:prstGeom prst="straightConnector1">
                <a:avLst/>
              </a:prstGeom>
              <a:ln w="28575">
                <a:solidFill>
                  <a:srgbClr val="AA0004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6" name="CasellaDiTesto 95">
              <a:extLst>
                <a:ext uri="{FF2B5EF4-FFF2-40B4-BE49-F238E27FC236}">
                  <a16:creationId xmlns:a16="http://schemas.microsoft.com/office/drawing/2014/main" id="{39F75255-CF85-AF0A-F903-95E0BD04EE4B}"/>
                </a:ext>
              </a:extLst>
            </p:cNvPr>
            <p:cNvSpPr txBox="1"/>
            <p:nvPr/>
          </p:nvSpPr>
          <p:spPr>
            <a:xfrm>
              <a:off x="5448989" y="4199906"/>
              <a:ext cx="16379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Test facility design</a:t>
              </a:r>
            </a:p>
          </p:txBody>
        </p:sp>
        <p:sp>
          <p:nvSpPr>
            <p:cNvPr id="97" name="CasellaDiTesto 96">
              <a:extLst>
                <a:ext uri="{FF2B5EF4-FFF2-40B4-BE49-F238E27FC236}">
                  <a16:creationId xmlns:a16="http://schemas.microsoft.com/office/drawing/2014/main" id="{B81074AE-CA3C-677C-ACDE-AE2D88D8F923}"/>
                </a:ext>
              </a:extLst>
            </p:cNvPr>
            <p:cNvSpPr txBox="1"/>
            <p:nvPr/>
          </p:nvSpPr>
          <p:spPr>
            <a:xfrm>
              <a:off x="5491241" y="4682141"/>
              <a:ext cx="228139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System performance</a:t>
              </a:r>
            </a:p>
            <a:p>
              <a:r>
                <a:rPr lang="en-GB" sz="1100" dirty="0"/>
                <a:t>(mechanism, software, dynamics)</a:t>
              </a:r>
            </a:p>
          </p:txBody>
        </p:sp>
        <p:sp>
          <p:nvSpPr>
            <p:cNvPr id="98" name="CasellaDiTesto 97">
              <a:extLst>
                <a:ext uri="{FF2B5EF4-FFF2-40B4-BE49-F238E27FC236}">
                  <a16:creationId xmlns:a16="http://schemas.microsoft.com/office/drawing/2014/main" id="{613A3AA0-2242-4AAD-6F8C-70402CB3EAAE}"/>
                </a:ext>
              </a:extLst>
            </p:cNvPr>
            <p:cNvSpPr txBox="1"/>
            <p:nvPr/>
          </p:nvSpPr>
          <p:spPr>
            <a:xfrm>
              <a:off x="5479469" y="5312713"/>
              <a:ext cx="25843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Qualification/Acceptance tests</a:t>
              </a:r>
            </a:p>
          </p:txBody>
        </p:sp>
        <p:sp>
          <p:nvSpPr>
            <p:cNvPr id="99" name="CasellaDiTesto 98">
              <a:extLst>
                <a:ext uri="{FF2B5EF4-FFF2-40B4-BE49-F238E27FC236}">
                  <a16:creationId xmlns:a16="http://schemas.microsoft.com/office/drawing/2014/main" id="{FEA70246-46C6-180E-670E-222FC9D7CC39}"/>
                </a:ext>
              </a:extLst>
            </p:cNvPr>
            <p:cNvSpPr txBox="1"/>
            <p:nvPr/>
          </p:nvSpPr>
          <p:spPr>
            <a:xfrm>
              <a:off x="7264765" y="4034632"/>
              <a:ext cx="1422906" cy="64633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cs typeface="Times New Roman" panose="02020603050405020304" pitchFamily="18" charset="0"/>
                </a:rPr>
                <a:t>Low-</a:t>
              </a:r>
              <a:r>
                <a:rPr lang="it-IT" sz="1200" dirty="0" err="1">
                  <a:cs typeface="Times New Roman" panose="02020603050405020304" pitchFamily="18" charset="0"/>
                </a:rPr>
                <a:t>friction</a:t>
              </a:r>
              <a:r>
                <a:rPr lang="it-IT" sz="1200" dirty="0">
                  <a:cs typeface="Times New Roman" panose="02020603050405020304" pitchFamily="18" charset="0"/>
                </a:rPr>
                <a:t> </a:t>
              </a:r>
              <a:r>
                <a:rPr lang="it-IT" sz="1200" dirty="0" err="1">
                  <a:cs typeface="Times New Roman" panose="02020603050405020304" pitchFamily="18" charset="0"/>
                </a:rPr>
                <a:t>table</a:t>
              </a:r>
              <a:endParaRPr lang="it-IT" sz="1200" dirty="0">
                <a:cs typeface="Times New Roman" panose="02020603050405020304" pitchFamily="18" charset="0"/>
              </a:endParaRPr>
            </a:p>
            <a:p>
              <a:r>
                <a:rPr lang="it-IT" sz="1200" dirty="0" err="1">
                  <a:cs typeface="Times New Roman" panose="02020603050405020304" pitchFamily="18" charset="0"/>
                </a:rPr>
                <a:t>Robotic</a:t>
              </a:r>
              <a:r>
                <a:rPr lang="it-IT" sz="1200" dirty="0">
                  <a:cs typeface="Times New Roman" panose="02020603050405020304" pitchFamily="18" charset="0"/>
                </a:rPr>
                <a:t> arm</a:t>
              </a:r>
            </a:p>
            <a:p>
              <a:r>
                <a:rPr lang="it-IT" sz="1200" dirty="0">
                  <a:cs typeface="Times New Roman" panose="02020603050405020304" pitchFamily="18" charset="0"/>
                </a:rPr>
                <a:t>…</a:t>
              </a:r>
              <a:endParaRPr lang="it-IT" sz="1200" dirty="0"/>
            </a:p>
          </p:txBody>
        </p:sp>
        <p:grpSp>
          <p:nvGrpSpPr>
            <p:cNvPr id="100" name="Gruppo 99">
              <a:extLst>
                <a:ext uri="{FF2B5EF4-FFF2-40B4-BE49-F238E27FC236}">
                  <a16:creationId xmlns:a16="http://schemas.microsoft.com/office/drawing/2014/main" id="{5B9427C5-7A6D-7FC1-2CF2-6594E66BF562}"/>
                </a:ext>
              </a:extLst>
            </p:cNvPr>
            <p:cNvGrpSpPr/>
            <p:nvPr/>
          </p:nvGrpSpPr>
          <p:grpSpPr>
            <a:xfrm>
              <a:off x="7020379" y="4153570"/>
              <a:ext cx="276307" cy="430415"/>
              <a:chOff x="7935287" y="5181357"/>
              <a:chExt cx="276307" cy="430415"/>
            </a:xfrm>
          </p:grpSpPr>
          <p:cxnSp>
            <p:nvCxnSpPr>
              <p:cNvPr id="121" name="Connettore diritto 120">
                <a:extLst>
                  <a:ext uri="{FF2B5EF4-FFF2-40B4-BE49-F238E27FC236}">
                    <a16:creationId xmlns:a16="http://schemas.microsoft.com/office/drawing/2014/main" id="{A65A5928-B6EB-134C-A49C-A0B61F7DD9C0}"/>
                  </a:ext>
                </a:extLst>
              </p:cNvPr>
              <p:cNvCxnSpPr/>
              <p:nvPr/>
            </p:nvCxnSpPr>
            <p:spPr>
              <a:xfrm>
                <a:off x="8056485" y="5181357"/>
                <a:ext cx="0" cy="430415"/>
              </a:xfrm>
              <a:prstGeom prst="line">
                <a:avLst/>
              </a:prstGeom>
              <a:ln w="28575">
                <a:solidFill>
                  <a:srgbClr val="AA000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Connettore 2 121">
                <a:extLst>
                  <a:ext uri="{FF2B5EF4-FFF2-40B4-BE49-F238E27FC236}">
                    <a16:creationId xmlns:a16="http://schemas.microsoft.com/office/drawing/2014/main" id="{CD1BCDE4-2FBF-EEDA-88D9-23F59CA5ECF8}"/>
                  </a:ext>
                </a:extLst>
              </p:cNvPr>
              <p:cNvCxnSpPr/>
              <p:nvPr/>
            </p:nvCxnSpPr>
            <p:spPr>
              <a:xfrm>
                <a:off x="8044113" y="5181357"/>
                <a:ext cx="154481" cy="0"/>
              </a:xfrm>
              <a:prstGeom prst="straightConnector1">
                <a:avLst/>
              </a:prstGeom>
              <a:ln w="28575">
                <a:solidFill>
                  <a:srgbClr val="AA0004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Connettore 2 122">
                <a:extLst>
                  <a:ext uri="{FF2B5EF4-FFF2-40B4-BE49-F238E27FC236}">
                    <a16:creationId xmlns:a16="http://schemas.microsoft.com/office/drawing/2014/main" id="{290CF26C-5A54-9C3E-61FA-4A62A40C86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35287" y="5395401"/>
                <a:ext cx="276307" cy="0"/>
              </a:xfrm>
              <a:prstGeom prst="straightConnector1">
                <a:avLst/>
              </a:prstGeom>
              <a:ln w="28575">
                <a:solidFill>
                  <a:srgbClr val="AA0004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Connettore 2 123">
                <a:extLst>
                  <a:ext uri="{FF2B5EF4-FFF2-40B4-BE49-F238E27FC236}">
                    <a16:creationId xmlns:a16="http://schemas.microsoft.com/office/drawing/2014/main" id="{F4CB9E0B-8C45-9234-12DB-F5407F8F7A3A}"/>
                  </a:ext>
                </a:extLst>
              </p:cNvPr>
              <p:cNvCxnSpPr/>
              <p:nvPr/>
            </p:nvCxnSpPr>
            <p:spPr>
              <a:xfrm>
                <a:off x="8044113" y="5611772"/>
                <a:ext cx="154481" cy="0"/>
              </a:xfrm>
              <a:prstGeom prst="straightConnector1">
                <a:avLst/>
              </a:prstGeom>
              <a:ln w="28575">
                <a:solidFill>
                  <a:srgbClr val="AA0004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1" name="CasellaDiTesto 100">
              <a:extLst>
                <a:ext uri="{FF2B5EF4-FFF2-40B4-BE49-F238E27FC236}">
                  <a16:creationId xmlns:a16="http://schemas.microsoft.com/office/drawing/2014/main" id="{AFD65C48-012D-D157-8B83-47823B1E06EA}"/>
                </a:ext>
              </a:extLst>
            </p:cNvPr>
            <p:cNvSpPr txBox="1"/>
            <p:nvPr/>
          </p:nvSpPr>
          <p:spPr>
            <a:xfrm>
              <a:off x="7897482" y="4553667"/>
              <a:ext cx="2316034" cy="6463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cs typeface="Times New Roman" panose="02020603050405020304" pitchFamily="18" charset="0"/>
                </a:rPr>
                <a:t>Component/</a:t>
              </a:r>
              <a:r>
                <a:rPr lang="it-IT" sz="1200" dirty="0" err="1">
                  <a:cs typeface="Times New Roman" panose="02020603050405020304" pitchFamily="18" charset="0"/>
                </a:rPr>
                <a:t>Functional</a:t>
              </a:r>
              <a:r>
                <a:rPr lang="it-IT" sz="1200" dirty="0">
                  <a:cs typeface="Times New Roman" panose="02020603050405020304" pitchFamily="18" charset="0"/>
                </a:rPr>
                <a:t> </a:t>
              </a:r>
              <a:r>
                <a:rPr lang="it-IT" sz="1200" dirty="0" err="1">
                  <a:cs typeface="Times New Roman" panose="02020603050405020304" pitchFamily="18" charset="0"/>
                </a:rPr>
                <a:t>tests</a:t>
              </a:r>
              <a:endParaRPr lang="it-IT" sz="1200" dirty="0">
                <a:cs typeface="Times New Roman" panose="02020603050405020304" pitchFamily="18" charset="0"/>
              </a:endParaRPr>
            </a:p>
            <a:p>
              <a:r>
                <a:rPr lang="it-IT" sz="1200" dirty="0">
                  <a:cs typeface="Times New Roman" panose="02020603050405020304" pitchFamily="18" charset="0"/>
                </a:rPr>
                <a:t>Subsystem </a:t>
              </a:r>
              <a:r>
                <a:rPr lang="it-IT" sz="1200" dirty="0" err="1">
                  <a:cs typeface="Times New Roman" panose="02020603050405020304" pitchFamily="18" charset="0"/>
                </a:rPr>
                <a:t>level</a:t>
              </a:r>
              <a:r>
                <a:rPr lang="it-IT" sz="1200" dirty="0">
                  <a:cs typeface="Times New Roman" panose="02020603050405020304" pitchFamily="18" charset="0"/>
                </a:rPr>
                <a:t> </a:t>
              </a:r>
              <a:r>
                <a:rPr lang="it-IT" sz="1200" dirty="0" err="1">
                  <a:cs typeface="Times New Roman" panose="02020603050405020304" pitchFamily="18" charset="0"/>
                </a:rPr>
                <a:t>tests</a:t>
              </a:r>
              <a:endParaRPr lang="it-IT" sz="1200" dirty="0">
                <a:cs typeface="Times New Roman" panose="02020603050405020304" pitchFamily="18" charset="0"/>
              </a:endParaRPr>
            </a:p>
            <a:p>
              <a:r>
                <a:rPr lang="it-IT" sz="1200" dirty="0">
                  <a:cs typeface="Times New Roman" panose="02020603050405020304" pitchFamily="18" charset="0"/>
                </a:rPr>
                <a:t>System </a:t>
              </a:r>
              <a:r>
                <a:rPr lang="it-IT" sz="1200" dirty="0" err="1">
                  <a:cs typeface="Times New Roman" panose="02020603050405020304" pitchFamily="18" charset="0"/>
                </a:rPr>
                <a:t>level</a:t>
              </a:r>
              <a:r>
                <a:rPr lang="it-IT" sz="1200" dirty="0">
                  <a:cs typeface="Times New Roman" panose="02020603050405020304" pitchFamily="18" charset="0"/>
                </a:rPr>
                <a:t> </a:t>
              </a:r>
              <a:r>
                <a:rPr lang="it-IT" sz="1200" dirty="0" err="1">
                  <a:cs typeface="Times New Roman" panose="02020603050405020304" pitchFamily="18" charset="0"/>
                </a:rPr>
                <a:t>tests</a:t>
              </a:r>
              <a:endParaRPr lang="it-IT" sz="1200" dirty="0"/>
            </a:p>
          </p:txBody>
        </p:sp>
        <p:grpSp>
          <p:nvGrpSpPr>
            <p:cNvPr id="102" name="Gruppo 101">
              <a:extLst>
                <a:ext uri="{FF2B5EF4-FFF2-40B4-BE49-F238E27FC236}">
                  <a16:creationId xmlns:a16="http://schemas.microsoft.com/office/drawing/2014/main" id="{6963086B-BFC7-7837-6A71-A73CD6E73C8C}"/>
                </a:ext>
              </a:extLst>
            </p:cNvPr>
            <p:cNvGrpSpPr/>
            <p:nvPr/>
          </p:nvGrpSpPr>
          <p:grpSpPr>
            <a:xfrm>
              <a:off x="7663562" y="4662789"/>
              <a:ext cx="276307" cy="430415"/>
              <a:chOff x="7925127" y="5181357"/>
              <a:chExt cx="276307" cy="430415"/>
            </a:xfrm>
          </p:grpSpPr>
          <p:cxnSp>
            <p:nvCxnSpPr>
              <p:cNvPr id="117" name="Connettore diritto 116">
                <a:extLst>
                  <a:ext uri="{FF2B5EF4-FFF2-40B4-BE49-F238E27FC236}">
                    <a16:creationId xmlns:a16="http://schemas.microsoft.com/office/drawing/2014/main" id="{C8833E64-0E9F-A402-C07F-3E3CE66B9873}"/>
                  </a:ext>
                </a:extLst>
              </p:cNvPr>
              <p:cNvCxnSpPr/>
              <p:nvPr/>
            </p:nvCxnSpPr>
            <p:spPr>
              <a:xfrm>
                <a:off x="8046325" y="5181357"/>
                <a:ext cx="0" cy="430415"/>
              </a:xfrm>
              <a:prstGeom prst="line">
                <a:avLst/>
              </a:prstGeom>
              <a:ln w="28575">
                <a:solidFill>
                  <a:srgbClr val="AA000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Connettore 2 117">
                <a:extLst>
                  <a:ext uri="{FF2B5EF4-FFF2-40B4-BE49-F238E27FC236}">
                    <a16:creationId xmlns:a16="http://schemas.microsoft.com/office/drawing/2014/main" id="{3C8D0E23-0D90-9E7D-7555-A0C2E208770B}"/>
                  </a:ext>
                </a:extLst>
              </p:cNvPr>
              <p:cNvCxnSpPr/>
              <p:nvPr/>
            </p:nvCxnSpPr>
            <p:spPr>
              <a:xfrm>
                <a:off x="8033953" y="5181357"/>
                <a:ext cx="154481" cy="0"/>
              </a:xfrm>
              <a:prstGeom prst="straightConnector1">
                <a:avLst/>
              </a:prstGeom>
              <a:ln w="28575">
                <a:solidFill>
                  <a:srgbClr val="AA0004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Connettore 2 118">
                <a:extLst>
                  <a:ext uri="{FF2B5EF4-FFF2-40B4-BE49-F238E27FC236}">
                    <a16:creationId xmlns:a16="http://schemas.microsoft.com/office/drawing/2014/main" id="{EBF9EB63-4FC8-7161-E8F6-7126D02F5F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25127" y="5395401"/>
                <a:ext cx="276307" cy="0"/>
              </a:xfrm>
              <a:prstGeom prst="straightConnector1">
                <a:avLst/>
              </a:prstGeom>
              <a:ln w="28575">
                <a:solidFill>
                  <a:srgbClr val="AA0004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Connettore 2 119">
                <a:extLst>
                  <a:ext uri="{FF2B5EF4-FFF2-40B4-BE49-F238E27FC236}">
                    <a16:creationId xmlns:a16="http://schemas.microsoft.com/office/drawing/2014/main" id="{EFF29246-272B-BE3D-7C1D-F334EB3DAAA0}"/>
                  </a:ext>
                </a:extLst>
              </p:cNvPr>
              <p:cNvCxnSpPr/>
              <p:nvPr/>
            </p:nvCxnSpPr>
            <p:spPr>
              <a:xfrm>
                <a:off x="8033953" y="5611772"/>
                <a:ext cx="154481" cy="0"/>
              </a:xfrm>
              <a:prstGeom prst="straightConnector1">
                <a:avLst/>
              </a:prstGeom>
              <a:ln w="28575">
                <a:solidFill>
                  <a:srgbClr val="AA0004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8" name="CasellaDiTesto 107">
              <a:extLst>
                <a:ext uri="{FF2B5EF4-FFF2-40B4-BE49-F238E27FC236}">
                  <a16:creationId xmlns:a16="http://schemas.microsoft.com/office/drawing/2014/main" id="{4D655129-D6A8-64BE-5803-A33CAD546D2C}"/>
                </a:ext>
              </a:extLst>
            </p:cNvPr>
            <p:cNvSpPr txBox="1"/>
            <p:nvPr/>
          </p:nvSpPr>
          <p:spPr>
            <a:xfrm>
              <a:off x="8188678" y="5131842"/>
              <a:ext cx="1099788" cy="6463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cs typeface="Times New Roman" panose="02020603050405020304" pitchFamily="18" charset="0"/>
                </a:rPr>
                <a:t>TVAC</a:t>
              </a:r>
            </a:p>
            <a:p>
              <a:r>
                <a:rPr lang="it-IT" sz="1200" dirty="0" err="1">
                  <a:cs typeface="Times New Roman" panose="02020603050405020304" pitchFamily="18" charset="0"/>
                </a:rPr>
                <a:t>Vibration</a:t>
              </a:r>
              <a:r>
                <a:rPr lang="it-IT" sz="1200" dirty="0">
                  <a:cs typeface="Times New Roman" panose="02020603050405020304" pitchFamily="18" charset="0"/>
                </a:rPr>
                <a:t> test</a:t>
              </a:r>
            </a:p>
            <a:p>
              <a:r>
                <a:rPr lang="it-IT" sz="1200" dirty="0">
                  <a:cs typeface="Times New Roman" panose="02020603050405020304" pitchFamily="18" charset="0"/>
                </a:rPr>
                <a:t>…</a:t>
              </a:r>
              <a:endParaRPr lang="it-IT" sz="1200" dirty="0"/>
            </a:p>
          </p:txBody>
        </p:sp>
        <p:grpSp>
          <p:nvGrpSpPr>
            <p:cNvPr id="112" name="Gruppo 111">
              <a:extLst>
                <a:ext uri="{FF2B5EF4-FFF2-40B4-BE49-F238E27FC236}">
                  <a16:creationId xmlns:a16="http://schemas.microsoft.com/office/drawing/2014/main" id="{EEE26351-E481-6F38-9700-6A7C076A6578}"/>
                </a:ext>
              </a:extLst>
            </p:cNvPr>
            <p:cNvGrpSpPr/>
            <p:nvPr/>
          </p:nvGrpSpPr>
          <p:grpSpPr>
            <a:xfrm>
              <a:off x="7975890" y="5245078"/>
              <a:ext cx="276307" cy="430415"/>
              <a:chOff x="7960687" y="5181357"/>
              <a:chExt cx="276307" cy="430415"/>
            </a:xfrm>
          </p:grpSpPr>
          <p:cxnSp>
            <p:nvCxnSpPr>
              <p:cNvPr id="113" name="Connettore diritto 112">
                <a:extLst>
                  <a:ext uri="{FF2B5EF4-FFF2-40B4-BE49-F238E27FC236}">
                    <a16:creationId xmlns:a16="http://schemas.microsoft.com/office/drawing/2014/main" id="{F1B7D58E-8D2E-6AD6-6520-8882F6255D8D}"/>
                  </a:ext>
                </a:extLst>
              </p:cNvPr>
              <p:cNvCxnSpPr/>
              <p:nvPr/>
            </p:nvCxnSpPr>
            <p:spPr>
              <a:xfrm>
                <a:off x="8081885" y="5181357"/>
                <a:ext cx="0" cy="430415"/>
              </a:xfrm>
              <a:prstGeom prst="line">
                <a:avLst/>
              </a:prstGeom>
              <a:ln w="28575">
                <a:solidFill>
                  <a:srgbClr val="AA000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Connettore 2 113">
                <a:extLst>
                  <a:ext uri="{FF2B5EF4-FFF2-40B4-BE49-F238E27FC236}">
                    <a16:creationId xmlns:a16="http://schemas.microsoft.com/office/drawing/2014/main" id="{5B8B8AE5-9188-BC54-3121-12C8721D641D}"/>
                  </a:ext>
                </a:extLst>
              </p:cNvPr>
              <p:cNvCxnSpPr/>
              <p:nvPr/>
            </p:nvCxnSpPr>
            <p:spPr>
              <a:xfrm>
                <a:off x="8069513" y="5181357"/>
                <a:ext cx="154481" cy="0"/>
              </a:xfrm>
              <a:prstGeom prst="straightConnector1">
                <a:avLst/>
              </a:prstGeom>
              <a:ln w="28575">
                <a:solidFill>
                  <a:srgbClr val="AA0004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Connettore 2 114">
                <a:extLst>
                  <a:ext uri="{FF2B5EF4-FFF2-40B4-BE49-F238E27FC236}">
                    <a16:creationId xmlns:a16="http://schemas.microsoft.com/office/drawing/2014/main" id="{4C1604C5-8A57-60DF-DE4B-6F11BE59E5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0687" y="5395401"/>
                <a:ext cx="276307" cy="0"/>
              </a:xfrm>
              <a:prstGeom prst="straightConnector1">
                <a:avLst/>
              </a:prstGeom>
              <a:ln w="28575">
                <a:solidFill>
                  <a:srgbClr val="AA0004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Connettore 2 115">
                <a:extLst>
                  <a:ext uri="{FF2B5EF4-FFF2-40B4-BE49-F238E27FC236}">
                    <a16:creationId xmlns:a16="http://schemas.microsoft.com/office/drawing/2014/main" id="{F486F811-8FE0-1B0A-5899-4150330777A4}"/>
                  </a:ext>
                </a:extLst>
              </p:cNvPr>
              <p:cNvCxnSpPr/>
              <p:nvPr/>
            </p:nvCxnSpPr>
            <p:spPr>
              <a:xfrm>
                <a:off x="8069513" y="5611772"/>
                <a:ext cx="154481" cy="0"/>
              </a:xfrm>
              <a:prstGeom prst="straightConnector1">
                <a:avLst/>
              </a:prstGeom>
              <a:ln w="28575">
                <a:solidFill>
                  <a:srgbClr val="AA0004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88" name="Rettangolo 87">
            <a:extLst>
              <a:ext uri="{FF2B5EF4-FFF2-40B4-BE49-F238E27FC236}">
                <a16:creationId xmlns:a16="http://schemas.microsoft.com/office/drawing/2014/main" id="{088C473B-D505-E052-7E35-E62CE15236D8}"/>
              </a:ext>
            </a:extLst>
          </p:cNvPr>
          <p:cNvSpPr/>
          <p:nvPr/>
        </p:nvSpPr>
        <p:spPr>
          <a:xfrm>
            <a:off x="2402840" y="2415808"/>
            <a:ext cx="7386320" cy="394843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Freccia in giù 146">
            <a:extLst>
              <a:ext uri="{FF2B5EF4-FFF2-40B4-BE49-F238E27FC236}">
                <a16:creationId xmlns:a16="http://schemas.microsoft.com/office/drawing/2014/main" id="{D511D116-A948-EFFD-C8DE-DBCD581A4738}"/>
              </a:ext>
            </a:extLst>
          </p:cNvPr>
          <p:cNvSpPr/>
          <p:nvPr/>
        </p:nvSpPr>
        <p:spPr>
          <a:xfrm>
            <a:off x="5990019" y="1904314"/>
            <a:ext cx="224697" cy="437345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Freccia a destra 145">
            <a:extLst>
              <a:ext uri="{FF2B5EF4-FFF2-40B4-BE49-F238E27FC236}">
                <a16:creationId xmlns:a16="http://schemas.microsoft.com/office/drawing/2014/main" id="{50ABFA22-ACE7-4D3A-0EA2-D60BA1F4DAEB}"/>
              </a:ext>
            </a:extLst>
          </p:cNvPr>
          <p:cNvSpPr/>
          <p:nvPr/>
        </p:nvSpPr>
        <p:spPr>
          <a:xfrm>
            <a:off x="2397919" y="1726365"/>
            <a:ext cx="7386320" cy="280658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886692" y="340220"/>
            <a:ext cx="7831275" cy="514219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Doctoral work objective (3/3)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653" y="190127"/>
            <a:ext cx="1085850" cy="771525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F2BC742-1AF6-76F0-119F-5BB26B2B3A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pPr/>
              <a:t>7</a:t>
            </a:fld>
            <a:r>
              <a:rPr lang="it-IT" dirty="0"/>
              <a:t>/11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C33BCB-ABF5-1B98-6DDE-D752B1FBF36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it-IT" dirty="0"/>
              <a:t>14/12/2023</a:t>
            </a:r>
          </a:p>
        </p:txBody>
      </p:sp>
      <p:sp>
        <p:nvSpPr>
          <p:cNvPr id="59" name="Segnaposto piè di pagina 2">
            <a:extLst>
              <a:ext uri="{FF2B5EF4-FFF2-40B4-BE49-F238E27FC236}">
                <a16:creationId xmlns:a16="http://schemas.microsoft.com/office/drawing/2014/main" id="{87B52417-1580-61B4-B6B7-64F56887308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724400" y="6356349"/>
            <a:ext cx="2743200" cy="365125"/>
          </a:xfrm>
        </p:spPr>
        <p:txBody>
          <a:bodyPr/>
          <a:lstStyle/>
          <a:p>
            <a:r>
              <a:rPr lang="it-IT" dirty="0"/>
              <a:t>Martina Imperatrice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492E1432-4583-97FE-5A91-C4A645A410C6}"/>
              </a:ext>
            </a:extLst>
          </p:cNvPr>
          <p:cNvSpPr/>
          <p:nvPr/>
        </p:nvSpPr>
        <p:spPr>
          <a:xfrm>
            <a:off x="7627425" y="1777136"/>
            <a:ext cx="1539218" cy="1033273"/>
          </a:xfrm>
          <a:prstGeom prst="roundRect">
            <a:avLst/>
          </a:prstGeom>
          <a:solidFill>
            <a:srgbClr val="AA0004"/>
          </a:solidFill>
          <a:ln w="1905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 System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17A0BB2-CC1A-0E16-F328-209020BDB1CC}"/>
              </a:ext>
            </a:extLst>
          </p:cNvPr>
          <p:cNvSpPr/>
          <p:nvPr/>
        </p:nvSpPr>
        <p:spPr>
          <a:xfrm>
            <a:off x="186552" y="3247166"/>
            <a:ext cx="1654444" cy="1150229"/>
          </a:xfrm>
          <a:prstGeom prst="rect">
            <a:avLst/>
          </a:prstGeom>
          <a:solidFill>
            <a:srgbClr val="FF7C8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Phase 0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Concept studies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33EFEF8-A28A-4981-A306-4B922A36A1CD}"/>
              </a:ext>
            </a:extLst>
          </p:cNvPr>
          <p:cNvSpPr/>
          <p:nvPr/>
        </p:nvSpPr>
        <p:spPr>
          <a:xfrm>
            <a:off x="1881913" y="3247165"/>
            <a:ext cx="1654444" cy="11502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Phase A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Concept and technology development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5C91688-F918-71D7-D7FC-4D8473CCFF34}"/>
              </a:ext>
            </a:extLst>
          </p:cNvPr>
          <p:cNvSpPr/>
          <p:nvPr/>
        </p:nvSpPr>
        <p:spPr>
          <a:xfrm>
            <a:off x="3585526" y="3242799"/>
            <a:ext cx="1654444" cy="11502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Phase B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Preliminary design and technology Completion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2A449915-B0C7-5FD5-BBD9-38C00B62D4E0}"/>
              </a:ext>
            </a:extLst>
          </p:cNvPr>
          <p:cNvSpPr/>
          <p:nvPr/>
        </p:nvSpPr>
        <p:spPr>
          <a:xfrm>
            <a:off x="5280887" y="3241956"/>
            <a:ext cx="1654444" cy="11502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Phase C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Final design and Fabrication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CA1CFEDE-7266-DF94-B31F-634A2DD3D5D7}"/>
              </a:ext>
            </a:extLst>
          </p:cNvPr>
          <p:cNvSpPr/>
          <p:nvPr/>
        </p:nvSpPr>
        <p:spPr>
          <a:xfrm>
            <a:off x="6974788" y="3244672"/>
            <a:ext cx="1654444" cy="11502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Phase D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System assembly, integration and test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Launch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6F93B1C3-B26B-9A41-AA93-5BD4CFD5BA93}"/>
              </a:ext>
            </a:extLst>
          </p:cNvPr>
          <p:cNvSpPr/>
          <p:nvPr/>
        </p:nvSpPr>
        <p:spPr>
          <a:xfrm>
            <a:off x="8663865" y="3241957"/>
            <a:ext cx="1654444" cy="11502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Phase E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Operations and sustainment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6CBC0E92-DD00-B090-6587-D6DC6135EC2D}"/>
              </a:ext>
            </a:extLst>
          </p:cNvPr>
          <p:cNvSpPr/>
          <p:nvPr/>
        </p:nvSpPr>
        <p:spPr>
          <a:xfrm>
            <a:off x="10364050" y="3241955"/>
            <a:ext cx="1654444" cy="11502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Phase F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Closeout</a:t>
            </a: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8912839B-2380-25BD-C9E8-795226F6BABB}"/>
              </a:ext>
            </a:extLst>
          </p:cNvPr>
          <p:cNvCxnSpPr>
            <a:cxnSpLocks/>
          </p:cNvCxnSpPr>
          <p:nvPr/>
        </p:nvCxnSpPr>
        <p:spPr>
          <a:xfrm flipV="1">
            <a:off x="4173125" y="2803058"/>
            <a:ext cx="0" cy="439741"/>
          </a:xfrm>
          <a:prstGeom prst="line">
            <a:avLst/>
          </a:prstGeom>
          <a:ln w="38100">
            <a:solidFill>
              <a:srgbClr val="AA0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70AA0353-F417-D833-BE6D-9F43B1F45EBA}"/>
              </a:ext>
            </a:extLst>
          </p:cNvPr>
          <p:cNvCxnSpPr/>
          <p:nvPr/>
        </p:nvCxnSpPr>
        <p:spPr>
          <a:xfrm flipV="1">
            <a:off x="8407125" y="2795804"/>
            <a:ext cx="0" cy="439741"/>
          </a:xfrm>
          <a:prstGeom prst="line">
            <a:avLst/>
          </a:prstGeom>
          <a:ln w="38100">
            <a:solidFill>
              <a:srgbClr val="AA0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1183ACDB-5298-6F04-DCC2-050A6FD5AD67}"/>
              </a:ext>
            </a:extLst>
          </p:cNvPr>
          <p:cNvCxnSpPr/>
          <p:nvPr/>
        </p:nvCxnSpPr>
        <p:spPr>
          <a:xfrm>
            <a:off x="5232102" y="4392184"/>
            <a:ext cx="0" cy="545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7D7DF3F3-5A11-238C-3AAF-A770A8FA6852}"/>
              </a:ext>
            </a:extLst>
          </p:cNvPr>
          <p:cNvCxnSpPr/>
          <p:nvPr/>
        </p:nvCxnSpPr>
        <p:spPr>
          <a:xfrm>
            <a:off x="6928455" y="4388276"/>
            <a:ext cx="0" cy="545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nettore diritto 72">
            <a:extLst>
              <a:ext uri="{FF2B5EF4-FFF2-40B4-BE49-F238E27FC236}">
                <a16:creationId xmlns:a16="http://schemas.microsoft.com/office/drawing/2014/main" id="{3DDEBED8-4436-E628-E143-ECAC79E6BA0E}"/>
              </a:ext>
            </a:extLst>
          </p:cNvPr>
          <p:cNvCxnSpPr/>
          <p:nvPr/>
        </p:nvCxnSpPr>
        <p:spPr>
          <a:xfrm>
            <a:off x="8400911" y="4388276"/>
            <a:ext cx="0" cy="545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7E770608-46EB-258A-3EA4-66767A16DE67}"/>
              </a:ext>
            </a:extLst>
          </p:cNvPr>
          <p:cNvCxnSpPr>
            <a:cxnSpLocks/>
          </p:cNvCxnSpPr>
          <p:nvPr/>
        </p:nvCxnSpPr>
        <p:spPr>
          <a:xfrm>
            <a:off x="6763863" y="4400468"/>
            <a:ext cx="0" cy="11574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3D2AE83A-4494-50EC-6C02-EF9EC5A674F4}"/>
              </a:ext>
            </a:extLst>
          </p:cNvPr>
          <p:cNvSpPr txBox="1"/>
          <p:nvPr/>
        </p:nvSpPr>
        <p:spPr>
          <a:xfrm>
            <a:off x="6592465" y="4933852"/>
            <a:ext cx="68480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CDR</a:t>
            </a:r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C7907FC2-945D-1C38-7C3A-F5AC957F1A11}"/>
              </a:ext>
            </a:extLst>
          </p:cNvPr>
          <p:cNvSpPr txBox="1"/>
          <p:nvPr/>
        </p:nvSpPr>
        <p:spPr>
          <a:xfrm>
            <a:off x="8061960" y="5560603"/>
            <a:ext cx="6719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PFM</a:t>
            </a:r>
          </a:p>
        </p:txBody>
      </p:sp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A45E8653-0984-0F2B-9D88-75F6646BD698}"/>
              </a:ext>
            </a:extLst>
          </p:cNvPr>
          <p:cNvSpPr txBox="1"/>
          <p:nvPr/>
        </p:nvSpPr>
        <p:spPr>
          <a:xfrm>
            <a:off x="6442023" y="5563897"/>
            <a:ext cx="7104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EQM</a:t>
            </a:r>
          </a:p>
        </p:txBody>
      </p:sp>
      <p:sp>
        <p:nvSpPr>
          <p:cNvPr id="96" name="CasellaDiTesto 95">
            <a:extLst>
              <a:ext uri="{FF2B5EF4-FFF2-40B4-BE49-F238E27FC236}">
                <a16:creationId xmlns:a16="http://schemas.microsoft.com/office/drawing/2014/main" id="{216F884B-EF3E-8457-EC01-ABA1AFB08A72}"/>
              </a:ext>
            </a:extLst>
          </p:cNvPr>
          <p:cNvSpPr txBox="1"/>
          <p:nvPr/>
        </p:nvSpPr>
        <p:spPr>
          <a:xfrm>
            <a:off x="2328331" y="4947299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Mission Milestones:</a:t>
            </a:r>
          </a:p>
        </p:txBody>
      </p:sp>
      <p:sp>
        <p:nvSpPr>
          <p:cNvPr id="97" name="CasellaDiTesto 96">
            <a:extLst>
              <a:ext uri="{FF2B5EF4-FFF2-40B4-BE49-F238E27FC236}">
                <a16:creationId xmlns:a16="http://schemas.microsoft.com/office/drawing/2014/main" id="{4B97D596-FC7D-E323-291F-C9EC5EC6D469}"/>
              </a:ext>
            </a:extLst>
          </p:cNvPr>
          <p:cNvSpPr txBox="1"/>
          <p:nvPr/>
        </p:nvSpPr>
        <p:spPr>
          <a:xfrm>
            <a:off x="2443748" y="5558817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Advanced Models:</a:t>
            </a:r>
          </a:p>
        </p:txBody>
      </p:sp>
      <p:cxnSp>
        <p:nvCxnSpPr>
          <p:cNvPr id="100" name="Connettore diritto 99">
            <a:extLst>
              <a:ext uri="{FF2B5EF4-FFF2-40B4-BE49-F238E27FC236}">
                <a16:creationId xmlns:a16="http://schemas.microsoft.com/office/drawing/2014/main" id="{899673B3-1A70-35FA-6276-B3DE5972F25A}"/>
              </a:ext>
            </a:extLst>
          </p:cNvPr>
          <p:cNvCxnSpPr>
            <a:cxnSpLocks/>
          </p:cNvCxnSpPr>
          <p:nvPr/>
        </p:nvCxnSpPr>
        <p:spPr>
          <a:xfrm>
            <a:off x="5094734" y="4401723"/>
            <a:ext cx="0" cy="11574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00163AA8-C19A-EFC9-2BF1-3030CC68FFCB}"/>
              </a:ext>
            </a:extLst>
          </p:cNvPr>
          <p:cNvSpPr txBox="1"/>
          <p:nvPr/>
        </p:nvSpPr>
        <p:spPr>
          <a:xfrm>
            <a:off x="4773786" y="5563897"/>
            <a:ext cx="86433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Bread.</a:t>
            </a:r>
          </a:p>
        </p:txBody>
      </p:sp>
      <p:cxnSp>
        <p:nvCxnSpPr>
          <p:cNvPr id="113" name="Connettore diritto 112">
            <a:extLst>
              <a:ext uri="{FF2B5EF4-FFF2-40B4-BE49-F238E27FC236}">
                <a16:creationId xmlns:a16="http://schemas.microsoft.com/office/drawing/2014/main" id="{2FFE2330-85CF-1D39-00F3-65A003D38FA8}"/>
              </a:ext>
            </a:extLst>
          </p:cNvPr>
          <p:cNvCxnSpPr>
            <a:cxnSpLocks/>
          </p:cNvCxnSpPr>
          <p:nvPr/>
        </p:nvCxnSpPr>
        <p:spPr>
          <a:xfrm>
            <a:off x="8293959" y="4401723"/>
            <a:ext cx="0" cy="11574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DD20A99E-46C2-E6EC-D00B-FA218C014425}"/>
              </a:ext>
            </a:extLst>
          </p:cNvPr>
          <p:cNvSpPr txBox="1"/>
          <p:nvPr/>
        </p:nvSpPr>
        <p:spPr>
          <a:xfrm>
            <a:off x="4907687" y="4937760"/>
            <a:ext cx="6719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PDR</a:t>
            </a: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B99CC930-1B23-A161-100C-8512C838C56E}"/>
              </a:ext>
            </a:extLst>
          </p:cNvPr>
          <p:cNvSpPr txBox="1"/>
          <p:nvPr/>
        </p:nvSpPr>
        <p:spPr>
          <a:xfrm>
            <a:off x="8151900" y="4938751"/>
            <a:ext cx="56938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SIR</a:t>
            </a:r>
          </a:p>
        </p:txBody>
      </p:sp>
      <p:cxnSp>
        <p:nvCxnSpPr>
          <p:cNvPr id="115" name="Connettore curvo 114">
            <a:extLst>
              <a:ext uri="{FF2B5EF4-FFF2-40B4-BE49-F238E27FC236}">
                <a16:creationId xmlns:a16="http://schemas.microsoft.com/office/drawing/2014/main" id="{00F67D6B-0FA6-CAE3-7C1F-8FEF421EDBB4}"/>
              </a:ext>
            </a:extLst>
          </p:cNvPr>
          <p:cNvCxnSpPr/>
          <p:nvPr/>
        </p:nvCxnSpPr>
        <p:spPr>
          <a:xfrm rot="10800000">
            <a:off x="2516955" y="1796061"/>
            <a:ext cx="1005178" cy="497711"/>
          </a:xfrm>
          <a:prstGeom prst="curved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asellaDiTesto 115">
            <a:extLst>
              <a:ext uri="{FF2B5EF4-FFF2-40B4-BE49-F238E27FC236}">
                <a16:creationId xmlns:a16="http://schemas.microsoft.com/office/drawing/2014/main" id="{2ED0FA19-030B-5262-9080-9C509BF551A7}"/>
              </a:ext>
            </a:extLst>
          </p:cNvPr>
          <p:cNvSpPr txBox="1"/>
          <p:nvPr/>
        </p:nvSpPr>
        <p:spPr>
          <a:xfrm>
            <a:off x="411891" y="1447325"/>
            <a:ext cx="210506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Docking mechanism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Sensor suite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Navigation algorithm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45F11458-0ED3-5113-FDC9-0B64038F7F38}"/>
              </a:ext>
            </a:extLst>
          </p:cNvPr>
          <p:cNvSpPr/>
          <p:nvPr/>
        </p:nvSpPr>
        <p:spPr>
          <a:xfrm>
            <a:off x="3458740" y="1785624"/>
            <a:ext cx="1539218" cy="1024785"/>
          </a:xfrm>
          <a:prstGeom prst="roundRect">
            <a:avLst/>
          </a:prstGeom>
          <a:solidFill>
            <a:srgbClr val="AA0004"/>
          </a:solidFill>
          <a:ln w="1905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DOCKS</a:t>
            </a:r>
          </a:p>
          <a:p>
            <a:pPr algn="ctr"/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Prototype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6F6D109F-4B40-7B22-8AA0-FDF560289FA7}"/>
              </a:ext>
            </a:extLst>
          </p:cNvPr>
          <p:cNvSpPr/>
          <p:nvPr/>
        </p:nvSpPr>
        <p:spPr>
          <a:xfrm>
            <a:off x="5161280" y="2152533"/>
            <a:ext cx="2306320" cy="3693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718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886692" y="340220"/>
            <a:ext cx="7831275" cy="514219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Research Activities (1/2)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653" y="190127"/>
            <a:ext cx="1085850" cy="771525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F2BC742-1AF6-76F0-119F-5BB26B2B3A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pPr/>
              <a:t>8</a:t>
            </a:fld>
            <a:r>
              <a:rPr lang="it-IT" dirty="0"/>
              <a:t>/11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C33BCB-ABF5-1B98-6DDE-D752B1FBF36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it-IT" dirty="0"/>
              <a:t>14/12/2023</a:t>
            </a:r>
          </a:p>
        </p:txBody>
      </p:sp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977631A5-BBBB-CEA0-FC71-B3F9CA67E8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724400" y="6356349"/>
            <a:ext cx="2743200" cy="365125"/>
          </a:xfrm>
        </p:spPr>
        <p:txBody>
          <a:bodyPr/>
          <a:lstStyle/>
          <a:p>
            <a:r>
              <a:rPr lang="it-IT" dirty="0"/>
              <a:t>Martina Imperatrice</a:t>
            </a:r>
          </a:p>
        </p:txBody>
      </p:sp>
      <p:sp>
        <p:nvSpPr>
          <p:cNvPr id="11" name="Segnaposto contenuto 7">
            <a:extLst>
              <a:ext uri="{FF2B5EF4-FFF2-40B4-BE49-F238E27FC236}">
                <a16:creationId xmlns:a16="http://schemas.microsoft.com/office/drawing/2014/main" id="{824F8D5F-3B7D-BF2A-F0E0-80C7769657D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82500" y="2073920"/>
            <a:ext cx="10026999" cy="1469380"/>
          </a:xfrm>
          <a:noFill/>
          <a:ln w="28575"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Bibliographic research</a:t>
            </a:r>
            <a:r>
              <a:rPr lang="en-US" sz="2200" dirty="0"/>
              <a:t> to study the state of the art of the technologies involved (space compatibility of materials) and of the qualification tests (ECSS standard regulations).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200" dirty="0"/>
              <a:t>Study of the </a:t>
            </a: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features</a:t>
            </a:r>
            <a:r>
              <a:rPr lang="en-US" sz="2200" dirty="0"/>
              <a:t> that are not considered during the development of laboratory prototype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5B43AEF4-F18C-BEFD-3D8D-23668A11524F}"/>
              </a:ext>
            </a:extLst>
          </p:cNvPr>
          <p:cNvSpPr/>
          <p:nvPr/>
        </p:nvSpPr>
        <p:spPr>
          <a:xfrm>
            <a:off x="1082500" y="1430868"/>
            <a:ext cx="10026999" cy="4762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1.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of the art of Docking Systems for small satellites</a:t>
            </a:r>
          </a:p>
        </p:txBody>
      </p:sp>
      <p:sp>
        <p:nvSpPr>
          <p:cNvPr id="13" name="Segnaposto contenuto 7">
            <a:extLst>
              <a:ext uri="{FF2B5EF4-FFF2-40B4-BE49-F238E27FC236}">
                <a16:creationId xmlns:a16="http://schemas.microsoft.com/office/drawing/2014/main" id="{D3106D0F-2F17-FEE4-7B0F-80282DB4CC73}"/>
              </a:ext>
            </a:extLst>
          </p:cNvPr>
          <p:cNvSpPr txBox="1">
            <a:spLocks/>
          </p:cNvSpPr>
          <p:nvPr/>
        </p:nvSpPr>
        <p:spPr>
          <a:xfrm>
            <a:off x="1082500" y="4512903"/>
            <a:ext cx="10026999" cy="1616435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baseline="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it-IT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</a:t>
            </a:r>
            <a:r>
              <a:rPr lang="it-IT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Simulations</a:t>
            </a:r>
            <a:r>
              <a:rPr lang="it-IT" sz="2000" dirty="0"/>
              <a:t> </a:t>
            </a:r>
            <a:r>
              <a:rPr lang="en-GB" sz="2000" dirty="0"/>
              <a:t>of the system to study its behaviour</a:t>
            </a:r>
            <a:r>
              <a:rPr lang="it-IT" sz="2000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</a:t>
            </a:r>
            <a:r>
              <a:rPr lang="en-GB" sz="2000" dirty="0"/>
              <a:t> of </a:t>
            </a:r>
            <a:r>
              <a:rPr lang="en-GB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actuators</a:t>
            </a:r>
            <a:r>
              <a:rPr lang="en-GB" sz="2000" dirty="0"/>
              <a:t> according to the simulations, </a:t>
            </a:r>
            <a:r>
              <a:rPr lang="en-US" sz="2000" dirty="0"/>
              <a:t>and selection of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sensors</a:t>
            </a:r>
            <a:r>
              <a:rPr lang="en-US" sz="2000" dirty="0"/>
              <a:t> and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</a:t>
            </a:r>
            <a:r>
              <a:rPr lang="en-US" sz="2000" dirty="0"/>
              <a:t> that have vacuum compatibility/have flight heritage.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 design</a:t>
            </a:r>
            <a:r>
              <a:rPr lang="en-US" sz="2000" dirty="0"/>
              <a:t>, integrating the new solutions studied and selected.</a:t>
            </a:r>
            <a:endParaRPr lang="it-IT" sz="2000" dirty="0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6D5D35D-F9E1-BE95-1D5F-66F357E753DF}"/>
              </a:ext>
            </a:extLst>
          </p:cNvPr>
          <p:cNvSpPr/>
          <p:nvPr/>
        </p:nvSpPr>
        <p:spPr>
          <a:xfrm>
            <a:off x="1082500" y="3895886"/>
            <a:ext cx="10026999" cy="45125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2.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Phase</a:t>
            </a:r>
          </a:p>
        </p:txBody>
      </p:sp>
    </p:spTree>
    <p:extLst>
      <p:ext uri="{BB962C8B-B14F-4D97-AF65-F5344CB8AC3E}">
        <p14:creationId xmlns:p14="http://schemas.microsoft.com/office/powerpoint/2010/main" val="3408985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886692" y="340220"/>
            <a:ext cx="7831275" cy="514219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Research Activities (2/2)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653" y="190127"/>
            <a:ext cx="1085850" cy="771525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F2BC742-1AF6-76F0-119F-5BB26B2B3A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pPr/>
              <a:t>9</a:t>
            </a:fld>
            <a:r>
              <a:rPr lang="it-IT" dirty="0"/>
              <a:t>/11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C33BCB-ABF5-1B98-6DDE-D752B1FBF36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it-IT" dirty="0"/>
              <a:t>14/12/2023</a:t>
            </a:r>
          </a:p>
        </p:txBody>
      </p:sp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9400F5AB-DAF9-69F5-83BC-B44A12FCBDF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724400" y="6356349"/>
            <a:ext cx="2743200" cy="365125"/>
          </a:xfrm>
        </p:spPr>
        <p:txBody>
          <a:bodyPr/>
          <a:lstStyle/>
          <a:p>
            <a:r>
              <a:rPr lang="it-IT" dirty="0"/>
              <a:t>Martina Imperatrice</a:t>
            </a:r>
          </a:p>
        </p:txBody>
      </p:sp>
      <p:sp>
        <p:nvSpPr>
          <p:cNvPr id="11" name="Segnaposto contenuto 7">
            <a:extLst>
              <a:ext uri="{FF2B5EF4-FFF2-40B4-BE49-F238E27FC236}">
                <a16:creationId xmlns:a16="http://schemas.microsoft.com/office/drawing/2014/main" id="{1AEA76E5-B7CB-3C4B-0559-6BB986BDDB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82500" y="2049125"/>
            <a:ext cx="10026999" cy="3848755"/>
          </a:xfrm>
          <a:noFill/>
          <a:ln w="28575">
            <a:solidFill>
              <a:schemeClr val="accent5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ea typeface="Verdana" panose="020B0604030504040204" pitchFamily="34" charset="0"/>
              </a:rPr>
              <a:t>Laboratory set-up definition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ea typeface="Verdana" panose="020B0604030504040204" pitchFamily="34" charset="0"/>
              </a:rPr>
              <a:t>Manufacturing and assembly of the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DOCKS Breadboard model</a:t>
            </a:r>
            <a:r>
              <a:rPr lang="en-US" sz="2000" dirty="0">
                <a:ea typeface="Verdana" panose="020B0604030504040204" pitchFamily="34" charset="0"/>
              </a:rPr>
              <a:t>.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Functional and performance tests</a:t>
            </a:r>
            <a:r>
              <a:rPr lang="en-US" sz="2000" dirty="0">
                <a:ea typeface="Verdana" panose="020B0604030504040204" pitchFamily="34" charset="0"/>
              </a:rPr>
              <a:t> are going to be performed.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ea typeface="Verdana" panose="020B0604030504040204" pitchFamily="34" charset="0"/>
              </a:rPr>
              <a:t>Manufacturing and assembly of the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DOCKS EQM</a:t>
            </a:r>
            <a:r>
              <a:rPr lang="en-US" sz="2000" dirty="0">
                <a:ea typeface="Verdana" panose="020B0604030504040204" pitchFamily="34" charset="0"/>
              </a:rPr>
              <a:t>. Execution of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functional/performance test</a:t>
            </a:r>
            <a:r>
              <a:rPr lang="en-US" sz="2000" dirty="0">
                <a:ea typeface="Verdana" panose="020B0604030504040204" pitchFamily="34" charset="0"/>
              </a:rPr>
              <a:t> and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qualification tests</a:t>
            </a:r>
            <a:r>
              <a:rPr lang="en-US" sz="2000" dirty="0">
                <a:ea typeface="Verdana" panose="020B060403050404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ea typeface="Verdana" panose="020B0604030504040204" pitchFamily="34" charset="0"/>
              </a:rPr>
              <a:t>Manufacturing and assembly of the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DOCKS PFM</a:t>
            </a:r>
            <a:r>
              <a:rPr lang="en-US" sz="2000" dirty="0">
                <a:ea typeface="Verdana" panose="020B0604030504040204" pitchFamily="34" charset="0"/>
              </a:rPr>
              <a:t>. Execution of </a:t>
            </a:r>
            <a:r>
              <a:rPr lang="en-GB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acceptance tests</a:t>
            </a:r>
            <a:r>
              <a:rPr lang="en-GB" sz="2000" dirty="0">
                <a:ea typeface="Verdana" panose="020B0604030504040204" pitchFamily="34" charset="0"/>
              </a:rPr>
              <a:t> on PFM.</a:t>
            </a:r>
          </a:p>
          <a:p>
            <a:endParaRPr lang="en-US" sz="2000" dirty="0"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800" dirty="0">
                <a:ea typeface="Verdana" panose="020B0604030504040204" pitchFamily="34" charset="0"/>
              </a:rPr>
              <a:t>For all the models:</a:t>
            </a:r>
          </a:p>
          <a:p>
            <a:pPr lvl="1" indent="0">
              <a:buNone/>
            </a:pPr>
            <a:r>
              <a:rPr lang="en-US" sz="1800" dirty="0">
                <a:ea typeface="Verdana" panose="020B0604030504040204" pitchFamily="34" charset="0"/>
              </a:rPr>
              <a:t>Functional and performance tests are going to be performed under representative kinematic/dynamic conditions. 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FE7B5E63-F015-58AE-1A52-CDF7F48C83B9}"/>
              </a:ext>
            </a:extLst>
          </p:cNvPr>
          <p:cNvSpPr/>
          <p:nvPr/>
        </p:nvSpPr>
        <p:spPr>
          <a:xfrm>
            <a:off x="1082500" y="1384426"/>
            <a:ext cx="10026999" cy="45125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3.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Phase</a:t>
            </a:r>
          </a:p>
        </p:txBody>
      </p:sp>
    </p:spTree>
    <p:extLst>
      <p:ext uri="{BB962C8B-B14F-4D97-AF65-F5344CB8AC3E}">
        <p14:creationId xmlns:p14="http://schemas.microsoft.com/office/powerpoint/2010/main" val="3704427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</TotalTime>
  <Words>1571</Words>
  <Application>Microsoft Office PowerPoint</Application>
  <PresentationFormat>Widescreen</PresentationFormat>
  <Paragraphs>260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Verdana</vt:lpstr>
      <vt:lpstr>Wingdings</vt:lpstr>
      <vt:lpstr>Tema di Office</vt:lpstr>
      <vt:lpstr>Presentazione standard di PowerPoint</vt:lpstr>
      <vt:lpstr>Outline</vt:lpstr>
      <vt:lpstr>In-Orbit Servicing</vt:lpstr>
      <vt:lpstr>Space Rider Observer Cube (SROC)</vt:lpstr>
      <vt:lpstr>Doctoral work objective (1/3)</vt:lpstr>
      <vt:lpstr>Doctoral work objective (2/3)</vt:lpstr>
      <vt:lpstr>Doctoral work objective (3/3)</vt:lpstr>
      <vt:lpstr>Research Activities (1/2)</vt:lpstr>
      <vt:lpstr>Research Activities (2/2)</vt:lpstr>
      <vt:lpstr>PhD timeline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Bocchi Giuliano</dc:creator>
  <cp:lastModifiedBy>Imperatrice Martina</cp:lastModifiedBy>
  <cp:revision>180</cp:revision>
  <cp:lastPrinted>2023-12-13T14:49:06Z</cp:lastPrinted>
  <dcterms:created xsi:type="dcterms:W3CDTF">2022-07-26T10:43:33Z</dcterms:created>
  <dcterms:modified xsi:type="dcterms:W3CDTF">2023-12-14T08:59:29Z</dcterms:modified>
</cp:coreProperties>
</file>