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9" r:id="rId3"/>
    <p:sldId id="294" r:id="rId4"/>
    <p:sldId id="295" r:id="rId5"/>
    <p:sldId id="298" r:id="rId6"/>
    <p:sldId id="297" r:id="rId7"/>
    <p:sldId id="296" r:id="rId8"/>
    <p:sldId id="302" r:id="rId9"/>
    <p:sldId id="304" r:id="rId10"/>
    <p:sldId id="313" r:id="rId11"/>
    <p:sldId id="314" r:id="rId12"/>
    <p:sldId id="305" r:id="rId13"/>
    <p:sldId id="306" r:id="rId14"/>
    <p:sldId id="307" r:id="rId15"/>
    <p:sldId id="308" r:id="rId16"/>
    <p:sldId id="315" r:id="rId17"/>
    <p:sldId id="309" r:id="rId18"/>
    <p:sldId id="317" r:id="rId19"/>
    <p:sldId id="316" r:id="rId20"/>
    <p:sldId id="311" r:id="rId21"/>
    <p:sldId id="312" r:id="rId22"/>
    <p:sldId id="319" r:id="rId23"/>
    <p:sldId id="256" r:id="rId24"/>
    <p:sldId id="299" r:id="rId25"/>
    <p:sldId id="303" r:id="rId26"/>
    <p:sldId id="320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FF"/>
    <a:srgbClr val="FF68FF"/>
    <a:srgbClr val="3CFF3C"/>
    <a:srgbClr val="EFEFEF"/>
    <a:srgbClr val="A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86790" autoAdjust="0"/>
  </p:normalViewPr>
  <p:slideViewPr>
    <p:cSldViewPr snapToGrid="0" showGuides="1">
      <p:cViewPr varScale="1">
        <p:scale>
          <a:sx n="96" d="100"/>
          <a:sy n="96" d="100"/>
        </p:scale>
        <p:origin x="524" y="5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17132-047A-4C30-97AD-7733762F554B}" type="datetimeFigureOut">
              <a:rPr lang="it-IT" smtClean="0"/>
              <a:t>15/09/2024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B536-9FA3-4940-8C9D-ED9264FA1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6446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E886-1573-40AC-9E09-050F9AC625A5}" type="datetimeFigureOut">
              <a:rPr lang="it-IT" smtClean="0"/>
              <a:t>15/09/2024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491ED-56D3-4375-977F-FA3F9F1C0D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1564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65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186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404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397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638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83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882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264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765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415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23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166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356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534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528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032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846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921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75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29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11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37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966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344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30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82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A0004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it-IT" altLang="it-IT" sz="24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7A2A5C85-D8F9-95C2-D93A-D6AAA8D01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397" y="1159933"/>
            <a:ext cx="4709206" cy="21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E965153-D1B8-47F9-ECA7-A02B3757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593" y="3285951"/>
            <a:ext cx="9096815" cy="1290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1D13A2E7-1F45-2252-AAE6-76F193D9D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526" y="4741032"/>
            <a:ext cx="6320949" cy="7580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6934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4D642F2-5021-578D-0B5A-F0C9826C56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1" y="0"/>
            <a:ext cx="12192001" cy="1138767"/>
          </a:xfrm>
          <a:prstGeom prst="rect">
            <a:avLst/>
          </a:prstGeom>
          <a:solidFill>
            <a:srgbClr val="AA0004"/>
          </a:solidFill>
          <a:ln w="9525">
            <a:noFill/>
            <a:miter lim="800000"/>
            <a:headEnd/>
            <a:tailEnd/>
          </a:ln>
        </p:spPr>
        <p:txBody>
          <a:bodyPr wrap="none" lIns="72000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A4080AB-402D-FB91-8F6E-E1F4FB36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00" y="1153221"/>
            <a:ext cx="11736000" cy="1188000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 hasCustomPrompt="1"/>
          </p:nvPr>
        </p:nvSpPr>
        <p:spPr>
          <a:xfrm>
            <a:off x="6179127" y="2592996"/>
            <a:ext cx="5663346" cy="38595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sz="quarter" idx="11" hasCustomPrompt="1"/>
          </p:nvPr>
        </p:nvSpPr>
        <p:spPr>
          <a:xfrm>
            <a:off x="1215640" y="2592996"/>
            <a:ext cx="3781233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sz="quarter" idx="12" hasCustomPrompt="1"/>
          </p:nvPr>
        </p:nvSpPr>
        <p:spPr>
          <a:xfrm>
            <a:off x="1215640" y="4777396"/>
            <a:ext cx="3781234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A703DA-C362-E452-CF6A-3D365299A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00" y="147563"/>
            <a:ext cx="1885998" cy="843049"/>
          </a:xfrm>
          <a:prstGeom prst="rect">
            <a:avLst/>
          </a:prstGeom>
        </p:spPr>
      </p:pic>
      <p:sp>
        <p:nvSpPr>
          <p:cNvPr id="20" name="Segnaposto data 19">
            <a:extLst>
              <a:ext uri="{FF2B5EF4-FFF2-40B4-BE49-F238E27FC236}">
                <a16:creationId xmlns:a16="http://schemas.microsoft.com/office/drawing/2014/main" id="{5C1EE95D-7266-04BD-B79D-B15EE03AD35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1" name="Segnaposto piè di pagina 20">
            <a:extLst>
              <a:ext uri="{FF2B5EF4-FFF2-40B4-BE49-F238E27FC236}">
                <a16:creationId xmlns:a16="http://schemas.microsoft.com/office/drawing/2014/main" id="{D7560667-4331-A5EF-3752-080F95C53E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5F221D29-2582-5FD2-9167-92CD6B4D7A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‹N›</a:t>
            </a:fld>
            <a:r>
              <a:rPr lang="it-IT" dirty="0"/>
              <a:t>/22</a:t>
            </a:r>
          </a:p>
        </p:txBody>
      </p:sp>
      <p:pic>
        <p:nvPicPr>
          <p:cNvPr id="5" name="Immagine 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EE6A9ABF-8AC2-6DE3-372A-A8FC4420F9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008" y="203479"/>
            <a:ext cx="1173792" cy="73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0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A0004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38BF697F-4C3F-B44D-F6C6-3D1E0DC619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1098" y="2269067"/>
            <a:ext cx="5189805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62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704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C73D6B-3B98-0B4D-3839-170A9073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12E685-16F2-CD57-8F24-94C80A59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0F94EB-D8FF-46BD-0EB1-02B9720A4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E05C7A-E8F9-1686-FBF1-6D0625EB7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7E8887-8F71-A9F3-4692-499C4365B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57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9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2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3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4.jpe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5.jpe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6.png"/><Relationship Id="rId2" Type="http://schemas.openxmlformats.org/officeDocument/2006/relationships/video" Target="../media/media2.mp4"/><Relationship Id="rId16" Type="http://schemas.openxmlformats.org/officeDocument/2006/relationships/image" Target="../media/image15.svg"/><Relationship Id="rId1" Type="http://schemas.microsoft.com/office/2007/relationships/media" Target="../media/media2.mp4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8.jpe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0.png"/><Relationship Id="rId2" Type="http://schemas.openxmlformats.org/officeDocument/2006/relationships/video" Target="../media/media3.mp4"/><Relationship Id="rId16" Type="http://schemas.openxmlformats.org/officeDocument/2006/relationships/image" Target="../media/image15.svg"/><Relationship Id="rId1" Type="http://schemas.microsoft.com/office/2007/relationships/media" Target="../media/media3.mp4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2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45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45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450.png"/><Relationship Id="rId3" Type="http://schemas.openxmlformats.org/officeDocument/2006/relationships/image" Target="../media/image45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15.svg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0.jpe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B755A-178B-294C-A4BF-51D43D1E28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it-IT" sz="7200" dirty="0"/>
            </a:br>
            <a:br>
              <a:rPr lang="it-IT" altLang="it-IT" sz="6000" dirty="0"/>
            </a:br>
            <a:endParaRPr lang="en-US" altLang="it-IT" sz="27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12104" y="2981123"/>
            <a:ext cx="9000811" cy="319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32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3200" dirty="0">
                <a:solidFill>
                  <a:schemeClr val="bg1"/>
                </a:solidFill>
              </a:rPr>
              <a:t>Analysis and modelling of spacecraft fragmentation in consequence of in-orbit collisions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</a:rPr>
              <a:t>Stefano Lopresti   -   39th </a:t>
            </a:r>
            <a:r>
              <a:rPr lang="it-IT" altLang="it-IT" sz="2000" b="0" dirty="0" err="1">
                <a:solidFill>
                  <a:schemeClr val="bg1"/>
                </a:solidFill>
              </a:rPr>
              <a:t>Cycle</a:t>
            </a:r>
            <a:endParaRPr lang="it-IT" altLang="it-IT" sz="20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it-IT" sz="1600" b="0" dirty="0">
                <a:solidFill>
                  <a:schemeClr val="bg1"/>
                </a:solidFill>
              </a:rPr>
              <a:t>Supervisor: Prof. Alessandro </a:t>
            </a:r>
            <a:r>
              <a:rPr lang="en-US" altLang="it-IT" sz="1600" b="0" dirty="0" err="1">
                <a:solidFill>
                  <a:schemeClr val="bg1"/>
                </a:solidFill>
              </a:rPr>
              <a:t>Francesconi</a:t>
            </a:r>
            <a:r>
              <a:rPr lang="en-US" altLang="it-IT" sz="1600" b="0" dirty="0">
                <a:solidFill>
                  <a:schemeClr val="bg1"/>
                </a:solidFill>
              </a:rPr>
              <a:t>, </a:t>
            </a:r>
            <a:r>
              <a:rPr lang="en-US" altLang="it-IT" sz="1600" dirty="0">
                <a:solidFill>
                  <a:schemeClr val="bg1"/>
                </a:solidFill>
              </a:rPr>
              <a:t>Co – supervisor: Dr. Lorenzo </a:t>
            </a:r>
            <a:r>
              <a:rPr lang="en-US" altLang="it-IT" sz="1600" dirty="0" err="1">
                <a:solidFill>
                  <a:schemeClr val="bg1"/>
                </a:solidFill>
              </a:rPr>
              <a:t>Olivieri</a:t>
            </a:r>
            <a:endParaRPr lang="en-US" altLang="it-IT" sz="16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it-IT" altLang="it-IT" sz="1600" dirty="0">
                <a:solidFill>
                  <a:schemeClr val="bg1"/>
                </a:solidFill>
              </a:rPr>
              <a:t>2</a:t>
            </a:r>
            <a:r>
              <a:rPr lang="it-IT" altLang="it-IT" sz="1600" b="0" dirty="0">
                <a:solidFill>
                  <a:schemeClr val="bg1"/>
                </a:solidFill>
              </a:rPr>
              <a:t>° </a:t>
            </a:r>
            <a:r>
              <a:rPr lang="it-IT" altLang="it-IT" sz="1600" b="0" dirty="0" err="1">
                <a:solidFill>
                  <a:schemeClr val="bg1"/>
                </a:solidFill>
              </a:rPr>
              <a:t>year</a:t>
            </a:r>
            <a:r>
              <a:rPr lang="it-IT" altLang="it-IT" sz="1600" b="0" dirty="0">
                <a:solidFill>
                  <a:schemeClr val="bg1"/>
                </a:solidFill>
              </a:rPr>
              <a:t> </a:t>
            </a:r>
            <a:r>
              <a:rPr lang="it-IT" altLang="it-IT" sz="1600" b="0" dirty="0" err="1">
                <a:solidFill>
                  <a:schemeClr val="bg1"/>
                </a:solidFill>
              </a:rPr>
              <a:t>a</a:t>
            </a:r>
            <a:r>
              <a:rPr lang="it-IT" altLang="it-IT" sz="1600" dirty="0" err="1">
                <a:solidFill>
                  <a:schemeClr val="bg1"/>
                </a:solidFill>
              </a:rPr>
              <a:t>dmission</a:t>
            </a:r>
            <a:r>
              <a:rPr lang="it-IT" altLang="it-IT" sz="1600" b="0" dirty="0">
                <a:solidFill>
                  <a:schemeClr val="bg1"/>
                </a:solidFill>
              </a:rPr>
              <a:t>  -  </a:t>
            </a:r>
            <a:r>
              <a:rPr lang="it-IT" altLang="it-IT" sz="1600" dirty="0">
                <a:solidFill>
                  <a:schemeClr val="bg1"/>
                </a:solidFill>
              </a:rPr>
              <a:t>17/09/2024</a:t>
            </a:r>
            <a:endParaRPr lang="en-US" altLang="it-IT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4569334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IS </a:t>
            </a:r>
            <a:r>
              <a:rPr lang="it-IT" sz="2400" dirty="0" err="1"/>
              <a:t>development</a:t>
            </a:r>
            <a:r>
              <a:rPr lang="it-IT" sz="2400" dirty="0"/>
              <a:t> and testing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388257" y="1154702"/>
            <a:ext cx="272653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67573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43B8528-5BCA-E8F4-C8D1-D4F6032E30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759" y="2023676"/>
            <a:ext cx="5668703" cy="420649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231685-D9D4-E734-E77A-D103B53CD14F}"/>
              </a:ext>
            </a:extLst>
          </p:cNvPr>
          <p:cNvSpPr txBox="1"/>
          <p:nvPr/>
        </p:nvSpPr>
        <p:spPr>
          <a:xfrm>
            <a:off x="7222434" y="2972762"/>
            <a:ext cx="3856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 OMERE and SPENVIS </a:t>
            </a:r>
            <a:r>
              <a:rPr lang="it-IT" dirty="0" err="1"/>
              <a:t>used</a:t>
            </a:r>
            <a:r>
              <a:rPr lang="it-IT" dirty="0"/>
              <a:t> to simulate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environment</a:t>
            </a:r>
            <a:endParaRPr lang="it-IT" dirty="0"/>
          </a:p>
          <a:p>
            <a:endParaRPr lang="it-IT" dirty="0"/>
          </a:p>
          <a:p>
            <a:r>
              <a:rPr lang="it-IT" dirty="0"/>
              <a:t>- Systema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calculate</a:t>
            </a:r>
            <a:r>
              <a:rPr lang="it-IT" dirty="0"/>
              <a:t> the </a:t>
            </a:r>
            <a:r>
              <a:rPr lang="it-IT" dirty="0" err="1"/>
              <a:t>inteaction</a:t>
            </a:r>
            <a:r>
              <a:rPr lang="it-IT" dirty="0"/>
              <a:t> with the detector</a:t>
            </a:r>
          </a:p>
          <a:p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for 2025, 2027 and 2029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F93610-6C2C-ED8B-DC25-1F7A8E6F803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10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927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4569334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IS </a:t>
            </a:r>
            <a:r>
              <a:rPr lang="it-IT" sz="2400" dirty="0" err="1"/>
              <a:t>development</a:t>
            </a:r>
            <a:r>
              <a:rPr lang="it-IT" sz="2400" dirty="0"/>
              <a:t> and testing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388257" y="1154702"/>
            <a:ext cx="272653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67573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B36513A-3420-A0FD-70F8-EB83C33ECF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8088" y="1859052"/>
            <a:ext cx="3220162" cy="4777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62B1B7-5C0F-570B-6A16-A567A4173E25}"/>
              </a:ext>
            </a:extLst>
          </p:cNvPr>
          <p:cNvSpPr txBox="1"/>
          <p:nvPr/>
        </p:nvSpPr>
        <p:spPr>
          <a:xfrm>
            <a:off x="6927574" y="3315554"/>
            <a:ext cx="3366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Atomic</a:t>
            </a:r>
            <a:r>
              <a:rPr lang="it-IT" dirty="0"/>
              <a:t> </a:t>
            </a:r>
            <a:r>
              <a:rPr lang="it-IT" dirty="0" err="1"/>
              <a:t>Oxigen</a:t>
            </a:r>
            <a:r>
              <a:rPr lang="it-IT" dirty="0"/>
              <a:t> </a:t>
            </a:r>
            <a:r>
              <a:rPr lang="it-IT" dirty="0" err="1"/>
              <a:t>erosion</a:t>
            </a:r>
            <a:r>
              <a:rPr lang="it-IT" dirty="0"/>
              <a:t>: 9,60µm/</a:t>
            </a:r>
            <a:r>
              <a:rPr lang="it-IT" dirty="0" err="1"/>
              <a:t>year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absorbed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: 25krad (Si)/</a:t>
            </a:r>
            <a:r>
              <a:rPr lang="it-IT" dirty="0" err="1"/>
              <a:t>year</a:t>
            </a:r>
            <a:r>
              <a:rPr lang="it-IT" dirty="0"/>
              <a:t> 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7DB929-0900-3E56-F3C1-A6D377CD38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11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4544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Sboraek</a:t>
            </a:r>
            <a:r>
              <a:rPr lang="it-IT" sz="2400" dirty="0"/>
              <a:t> and </a:t>
            </a:r>
            <a:r>
              <a:rPr lang="it-IT" sz="2400" dirty="0" err="1"/>
              <a:t>Astrobeat</a:t>
            </a:r>
            <a:r>
              <a:rPr lang="it-IT" sz="2400" dirty="0"/>
              <a:t> project in Malta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2048219" y="1154702"/>
            <a:ext cx="2066577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1302828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testo, interno, muro, treno&#10;&#10;Descrizione generata automaticamente">
            <a:extLst>
              <a:ext uri="{FF2B5EF4-FFF2-40B4-BE49-F238E27FC236}">
                <a16:creationId xmlns:a16="http://schemas.microsoft.com/office/drawing/2014/main" id="{6D4E67E4-F2A7-3C11-C7B9-A18F9BF574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19" y="2083155"/>
            <a:ext cx="3212894" cy="428385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B0678C-3B81-4183-F72E-E793CA34ECC4}"/>
              </a:ext>
            </a:extLst>
          </p:cNvPr>
          <p:cNvSpPr txBox="1"/>
          <p:nvPr/>
        </p:nvSpPr>
        <p:spPr>
          <a:xfrm>
            <a:off x="6798365" y="2557670"/>
            <a:ext cx="41611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Dual </a:t>
            </a:r>
            <a:r>
              <a:rPr lang="it-IT" dirty="0" err="1"/>
              <a:t>extrusion</a:t>
            </a:r>
            <a:r>
              <a:rPr lang="it-IT" dirty="0"/>
              <a:t> 3d </a:t>
            </a:r>
            <a:r>
              <a:rPr lang="it-IT" dirty="0" err="1"/>
              <a:t>Printer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layer</a:t>
            </a:r>
            <a:r>
              <a:rPr lang="it-IT" dirty="0"/>
              <a:t>: CFRP</a:t>
            </a:r>
          </a:p>
          <a:p>
            <a:endParaRPr lang="it-IT" dirty="0"/>
          </a:p>
          <a:p>
            <a:r>
              <a:rPr lang="it-IT" dirty="0"/>
              <a:t>Core: Kevlar in ABS </a:t>
            </a:r>
            <a:r>
              <a:rPr lang="it-IT" dirty="0" err="1"/>
              <a:t>matrix</a:t>
            </a:r>
            <a:endParaRPr lang="it-IT" dirty="0"/>
          </a:p>
          <a:p>
            <a:endParaRPr lang="it-IT" dirty="0"/>
          </a:p>
          <a:p>
            <a:r>
              <a:rPr lang="it-IT" dirty="0"/>
              <a:t>Printing </a:t>
            </a:r>
            <a:r>
              <a:rPr lang="it-IT" dirty="0" err="1"/>
              <a:t>precision</a:t>
            </a:r>
            <a:r>
              <a:rPr lang="it-IT" dirty="0"/>
              <a:t>: 0,3mm</a:t>
            </a:r>
          </a:p>
          <a:p>
            <a:endParaRPr lang="it-IT" dirty="0"/>
          </a:p>
          <a:p>
            <a:r>
              <a:rPr lang="it-IT" dirty="0"/>
              <a:t>Printing </a:t>
            </a:r>
            <a:r>
              <a:rPr lang="it-IT" dirty="0" err="1"/>
              <a:t>velocity</a:t>
            </a:r>
            <a:r>
              <a:rPr lang="it-IT" dirty="0"/>
              <a:t>: 45mm/s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198435-59BB-2DEF-71B9-65415115C7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12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3437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Sboraek</a:t>
            </a:r>
            <a:r>
              <a:rPr lang="it-IT" sz="2400" dirty="0"/>
              <a:t> and </a:t>
            </a:r>
            <a:r>
              <a:rPr lang="it-IT" sz="2400" dirty="0" err="1"/>
              <a:t>Astrobeat</a:t>
            </a:r>
            <a:r>
              <a:rPr lang="it-IT" sz="2400" dirty="0"/>
              <a:t> project in Malta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2048219" y="1154702"/>
            <a:ext cx="2066577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1302828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A2225DC-243D-31FC-9E99-2AE161BC1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638773"/>
              </p:ext>
            </p:extLst>
          </p:nvPr>
        </p:nvGraphicFramePr>
        <p:xfrm>
          <a:off x="1238250" y="2934335"/>
          <a:ext cx="4025900" cy="989330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37141135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502397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543038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3478787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0     Test a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0     Test b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0     Test c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7850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8418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Projectile speed [km/s]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6667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Primary target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Simple 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Simple 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Multiplate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698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Secondary target</a:t>
                      </a:r>
                      <a:endParaRPr lang="it-IT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Patch 3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Patch 2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//</a:t>
                      </a:r>
                      <a:endParaRPr lang="it-IT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706233"/>
                  </a:ext>
                </a:extLst>
              </a:tr>
            </a:tbl>
          </a:graphicData>
        </a:graphic>
      </p:graphicFrame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DF919365-7125-33AD-8EE1-2B2E2CFA8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26889"/>
              </p:ext>
            </p:extLst>
          </p:nvPr>
        </p:nvGraphicFramePr>
        <p:xfrm>
          <a:off x="1238250" y="5105915"/>
          <a:ext cx="9715500" cy="989330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25802619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1271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11406069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9684062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11138367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896892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1955064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938936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698679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4837833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03622447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1     Test 1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1     Test 2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1     Test 3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1     Test 4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1     Test 5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2     Test 6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2     Test 7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2     Test 8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2     Test 9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2     Test 10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5199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71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Projectile speed [km/s]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0950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Primary target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Simple 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Simple 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Simple 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Simple 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Simple 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Multiplate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Multiplate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Multiplate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Multiplate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Multiplate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396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b="1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Secondary target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//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//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//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Patch 1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Patch 2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//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//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//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Patch 1</a:t>
                      </a:r>
                      <a:endParaRPr lang="it-IT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100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Patch 2</a:t>
                      </a:r>
                      <a:endParaRPr lang="it-IT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225088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500D8728-7283-F583-0703-55B844117A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1" b="16837"/>
          <a:stretch/>
        </p:blipFill>
        <p:spPr>
          <a:xfrm>
            <a:off x="6105939" y="1929717"/>
            <a:ext cx="4362336" cy="269598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A1547C-3DA1-5B55-92C5-B9C7E8E2A1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13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9301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Sboraek</a:t>
            </a:r>
            <a:r>
              <a:rPr lang="it-IT" sz="2400" dirty="0"/>
              <a:t> and </a:t>
            </a:r>
            <a:r>
              <a:rPr lang="it-IT" sz="2400" dirty="0" err="1"/>
              <a:t>Astrobeat</a:t>
            </a:r>
            <a:r>
              <a:rPr lang="it-IT" sz="2400" dirty="0"/>
              <a:t> project in Malta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2048219" y="1154702"/>
            <a:ext cx="2066577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1302828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HE1452 (1)">
            <a:hlinkClick r:id="" action="ppaction://media"/>
            <a:extLst>
              <a:ext uri="{FF2B5EF4-FFF2-40B4-BE49-F238E27FC236}">
                <a16:creationId xmlns:a16="http://schemas.microsoft.com/office/drawing/2014/main" id="{B00E87F3-20BB-4073-1A4D-67463C8A74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77115" y="1918406"/>
            <a:ext cx="8637769" cy="359907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B0CE09-FAD0-1702-9F0F-D04F768B20CE}"/>
              </a:ext>
            </a:extLst>
          </p:cNvPr>
          <p:cNvSpPr txBox="1"/>
          <p:nvPr/>
        </p:nvSpPr>
        <p:spPr>
          <a:xfrm>
            <a:off x="3047999" y="56707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Spherical 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luminum projectile, d=3mm</a:t>
            </a:r>
          </a:p>
          <a:p>
            <a:pPr algn="l"/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Projectile velocity: ca 3 km/s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A331CF-AD31-553B-CE81-F139D5E0B2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14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0381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Sboraek</a:t>
            </a:r>
            <a:r>
              <a:rPr lang="it-IT" sz="2400" dirty="0"/>
              <a:t> and </a:t>
            </a:r>
            <a:r>
              <a:rPr lang="it-IT" sz="2400" dirty="0" err="1"/>
              <a:t>Astrobeat</a:t>
            </a:r>
            <a:r>
              <a:rPr lang="it-IT" sz="2400" dirty="0"/>
              <a:t> project in Malta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2048219" y="1154702"/>
            <a:ext cx="2066577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1302828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FC57942-42FD-D9D8-55E3-03A9774FFA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7105" y="1885936"/>
            <a:ext cx="4646982" cy="48012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B2B727-A4B5-8F5B-8F82-2E89BD05A673}"/>
              </a:ext>
            </a:extLst>
          </p:cNvPr>
          <p:cNvSpPr txBox="1"/>
          <p:nvPr/>
        </p:nvSpPr>
        <p:spPr>
          <a:xfrm>
            <a:off x="6999169" y="2749025"/>
            <a:ext cx="34588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Analysis </a:t>
            </a:r>
            <a:r>
              <a:rPr lang="it-IT" dirty="0" err="1"/>
              <a:t>still</a:t>
            </a:r>
            <a:r>
              <a:rPr lang="it-IT" dirty="0"/>
              <a:t> in progress, </a:t>
            </a:r>
            <a:r>
              <a:rPr lang="it-IT" dirty="0" err="1"/>
              <a:t>preliminary</a:t>
            </a:r>
            <a:r>
              <a:rPr lang="it-IT" dirty="0"/>
              <a:t> </a:t>
            </a:r>
            <a:r>
              <a:rPr lang="it-IT" dirty="0" err="1"/>
              <a:t>consideration</a:t>
            </a:r>
            <a:r>
              <a:rPr lang="it-IT" dirty="0"/>
              <a:t>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Seems</a:t>
            </a:r>
            <a:r>
              <a:rPr lang="it-IT" dirty="0"/>
              <a:t> to work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with </a:t>
            </a:r>
            <a:r>
              <a:rPr lang="it-IT" dirty="0" err="1"/>
              <a:t>other</a:t>
            </a:r>
            <a:r>
              <a:rPr lang="it-IT" dirty="0"/>
              <a:t> 3d printed </a:t>
            </a:r>
            <a:r>
              <a:rPr lang="it-IT" dirty="0" err="1"/>
              <a:t>shields</a:t>
            </a:r>
            <a:r>
              <a:rPr lang="it-IT" dirty="0"/>
              <a:t> with the </a:t>
            </a:r>
            <a:r>
              <a:rPr lang="it-IT" dirty="0" err="1"/>
              <a:t>same</a:t>
            </a:r>
            <a:r>
              <a:rPr lang="it-IT" dirty="0"/>
              <a:t>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Strong </a:t>
            </a:r>
            <a:r>
              <a:rPr lang="it-IT" dirty="0" err="1"/>
              <a:t>influence</a:t>
            </a:r>
            <a:r>
              <a:rPr lang="it-IT" dirty="0"/>
              <a:t> from the printing </a:t>
            </a:r>
            <a:r>
              <a:rPr lang="it-IT" dirty="0" err="1"/>
              <a:t>direction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3021E56-1B0B-DB3F-1D3C-CA52EE98F7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15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317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Sboraek</a:t>
            </a:r>
            <a:r>
              <a:rPr lang="it-IT" sz="2400" dirty="0"/>
              <a:t> and </a:t>
            </a:r>
            <a:r>
              <a:rPr lang="it-IT" sz="2400" dirty="0" err="1"/>
              <a:t>Astrobeat</a:t>
            </a:r>
            <a:r>
              <a:rPr lang="it-IT" sz="2400" dirty="0"/>
              <a:t> project in Malta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2048219" y="1154702"/>
            <a:ext cx="2066577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1302828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63A489F-B628-BC82-40B1-A8EA60DBEC7A}"/>
              </a:ext>
            </a:extLst>
          </p:cNvPr>
          <p:cNvSpPr txBox="1"/>
          <p:nvPr/>
        </p:nvSpPr>
        <p:spPr>
          <a:xfrm>
            <a:off x="6397487" y="3257236"/>
            <a:ext cx="4426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Test </a:t>
            </a:r>
            <a:r>
              <a:rPr lang="it-IT" dirty="0" err="1"/>
              <a:t>campaing</a:t>
            </a:r>
            <a:r>
              <a:rPr lang="it-IT" dirty="0"/>
              <a:t> to be </a:t>
            </a:r>
            <a:r>
              <a:rPr lang="it-IT" dirty="0" err="1"/>
              <a:t>performed</a:t>
            </a:r>
            <a:r>
              <a:rPr lang="it-IT" dirty="0"/>
              <a:t> in CISAS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Agreement to collaborate </a:t>
            </a:r>
            <a:r>
              <a:rPr lang="it-IT" dirty="0" err="1"/>
              <a:t>designing</a:t>
            </a:r>
            <a:r>
              <a:rPr lang="it-IT" dirty="0"/>
              <a:t> and printing new </a:t>
            </a:r>
            <a:r>
              <a:rPr lang="it-IT" dirty="0" err="1"/>
              <a:t>structures</a:t>
            </a:r>
            <a:endParaRPr lang="it-IT" dirty="0"/>
          </a:p>
        </p:txBody>
      </p:sp>
      <p:pic>
        <p:nvPicPr>
          <p:cNvPr id="7" name="Immagine 6" descr="Immagine che contiene tavolo, arredo, interno, pavimento&#10;&#10;Descrizione generata automaticamente">
            <a:extLst>
              <a:ext uri="{FF2B5EF4-FFF2-40B4-BE49-F238E27FC236}">
                <a16:creationId xmlns:a16="http://schemas.microsoft.com/office/drawing/2014/main" id="{6C07FBD2-A3C9-F30B-206B-64CF9DC55E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0" b="14107"/>
          <a:stretch/>
        </p:blipFill>
        <p:spPr>
          <a:xfrm>
            <a:off x="826697" y="2199358"/>
            <a:ext cx="5143500" cy="387569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577D5FF-EDF4-136A-4532-2A0678FB26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263">
            <a:off x="4108913" y="898851"/>
            <a:ext cx="3371202" cy="5686365"/>
          </a:xfrm>
          <a:prstGeom prst="rect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BBBBF390-EE6B-913D-6947-E0A67966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16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641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Sboraek</a:t>
            </a:r>
            <a:r>
              <a:rPr lang="it-IT" sz="2400" dirty="0"/>
              <a:t> and </a:t>
            </a:r>
            <a:r>
              <a:rPr lang="it-IT" sz="2400" dirty="0" err="1"/>
              <a:t>Astrobeat</a:t>
            </a:r>
            <a:r>
              <a:rPr lang="it-IT" sz="2400" dirty="0"/>
              <a:t> project in Malta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2048219" y="1154702"/>
            <a:ext cx="2066577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1302828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ASTROBEAT cutted animation">
            <a:hlinkClick r:id="" action="ppaction://media"/>
            <a:extLst>
              <a:ext uri="{FF2B5EF4-FFF2-40B4-BE49-F238E27FC236}">
                <a16:creationId xmlns:a16="http://schemas.microsoft.com/office/drawing/2014/main" id="{2647DA4B-B34E-7E06-21AD-CC31A7C68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5322" y="2467848"/>
            <a:ext cx="6179113" cy="34757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BA748C-F4DC-FBB2-53D9-DFFA8EC08C8B}"/>
              </a:ext>
            </a:extLst>
          </p:cNvPr>
          <p:cNvSpPr txBox="1"/>
          <p:nvPr/>
        </p:nvSpPr>
        <p:spPr>
          <a:xfrm>
            <a:off x="8057322" y="3038555"/>
            <a:ext cx="34521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1U </a:t>
            </a:r>
            <a:r>
              <a:rPr lang="it-IT" dirty="0" err="1"/>
              <a:t>cubesat</a:t>
            </a:r>
            <a:r>
              <a:rPr lang="it-IT" dirty="0"/>
              <a:t> </a:t>
            </a:r>
            <a:r>
              <a:rPr lang="it-IT" dirty="0" err="1"/>
              <a:t>dimension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Cold</a:t>
            </a:r>
            <a:r>
              <a:rPr lang="it-IT" dirty="0"/>
              <a:t> </a:t>
            </a:r>
            <a:r>
              <a:rPr lang="it-IT" dirty="0" err="1"/>
              <a:t>welding</a:t>
            </a:r>
            <a:r>
              <a:rPr lang="it-IT" dirty="0"/>
              <a:t> </a:t>
            </a:r>
            <a:r>
              <a:rPr lang="it-IT" dirty="0" err="1"/>
              <a:t>technological</a:t>
            </a:r>
            <a:r>
              <a:rPr lang="it-IT" dirty="0"/>
              <a:t> </a:t>
            </a:r>
            <a:r>
              <a:rPr lang="it-IT" dirty="0" err="1"/>
              <a:t>demonstrator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Launched</a:t>
            </a:r>
            <a:r>
              <a:rPr lang="it-IT" dirty="0"/>
              <a:t> on the ISS in </a:t>
            </a:r>
            <a:r>
              <a:rPr lang="it-IT" dirty="0" err="1"/>
              <a:t>september</a:t>
            </a:r>
            <a:r>
              <a:rPr lang="it-IT" dirty="0"/>
              <a:t> 2024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D26B180-7ED4-9741-B6E6-B024339C16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17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9942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799099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Development of a new CFRP model for CSTS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2697973" y="1154702"/>
            <a:ext cx="1416823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2" y="1223572"/>
            <a:ext cx="196278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659DD8-F7F1-9B4E-1305-1B6C786E89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671" y="2532743"/>
            <a:ext cx="7178607" cy="356325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EC5D88-3B7C-EA72-7A65-6F9DB049FBC6}"/>
              </a:ext>
            </a:extLst>
          </p:cNvPr>
          <p:cNvSpPr txBox="1"/>
          <p:nvPr/>
        </p:nvSpPr>
        <p:spPr>
          <a:xfrm>
            <a:off x="8610600" y="2532743"/>
            <a:ext cx="27697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Anisotropic</a:t>
            </a:r>
            <a:r>
              <a:rPr lang="it-IT" dirty="0"/>
              <a:t> </a:t>
            </a:r>
            <a:r>
              <a:rPr lang="it-IT" dirty="0" err="1"/>
              <a:t>material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Strong </a:t>
            </a:r>
            <a:r>
              <a:rPr lang="it-IT" dirty="0" err="1"/>
              <a:t>dependence</a:t>
            </a:r>
            <a:r>
              <a:rPr lang="it-IT" dirty="0"/>
              <a:t> from </a:t>
            </a:r>
            <a:r>
              <a:rPr lang="it-IT" dirty="0" err="1"/>
              <a:t>manufactoring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Difficult to unequivocally define hole size and delamination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BF9127-C298-F570-EBCB-2AFA807A3D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18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553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799099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Development of a new CFRP model for CSTS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2697973" y="1154702"/>
            <a:ext cx="1416823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2" y="1223572"/>
            <a:ext cx="196278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5349499-0EA5-CAD4-3A71-22502C7AEC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262" y="2214364"/>
            <a:ext cx="3143207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B117FC-6392-D6BE-BD93-27F9F5EEA171}"/>
              </a:ext>
            </a:extLst>
          </p:cNvPr>
          <p:cNvSpPr txBox="1"/>
          <p:nvPr/>
        </p:nvSpPr>
        <p:spPr>
          <a:xfrm>
            <a:off x="8717756" y="2333685"/>
            <a:ext cx="31529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175 HVI</a:t>
            </a:r>
            <a:r>
              <a:rPr lang="it-IT" dirty="0"/>
              <a:t> test on CFRP </a:t>
            </a:r>
            <a:r>
              <a:rPr lang="it-IT" dirty="0" err="1"/>
              <a:t>analyzed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b="1" dirty="0" err="1"/>
              <a:t>correlation</a:t>
            </a:r>
            <a:r>
              <a:rPr lang="it-IT" b="1" dirty="0"/>
              <a:t> for a, b, and d </a:t>
            </a:r>
            <a:r>
              <a:rPr lang="it-IT" b="1" dirty="0" err="1"/>
              <a:t>respect</a:t>
            </a:r>
            <a:r>
              <a:rPr lang="it-IT" b="1" dirty="0"/>
              <a:t> to k</a:t>
            </a:r>
            <a:r>
              <a:rPr lang="it-IT" dirty="0"/>
              <a:t>, </a:t>
            </a:r>
            <a:r>
              <a:rPr lang="it-IT" dirty="0" err="1"/>
              <a:t>both</a:t>
            </a:r>
            <a:r>
              <a:rPr lang="it-IT" dirty="0"/>
              <a:t> for front and back of the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R^2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up to </a:t>
            </a:r>
            <a:r>
              <a:rPr lang="it-IT" b="1" dirty="0"/>
              <a:t>0,9765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test campaign is planned </a:t>
            </a:r>
            <a:r>
              <a:rPr lang="en-US" dirty="0"/>
              <a:t>to investigate the area of the graph where the function most deviates from the graph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5D1BB2C-F6B6-91C9-06E7-AE17F47CCBB8}"/>
              </a:ext>
            </a:extLst>
          </p:cNvPr>
          <p:cNvGrpSpPr/>
          <p:nvPr/>
        </p:nvGrpSpPr>
        <p:grpSpPr>
          <a:xfrm>
            <a:off x="3585214" y="1984542"/>
            <a:ext cx="5209041" cy="4480569"/>
            <a:chOff x="3581401" y="1954806"/>
            <a:chExt cx="5209041" cy="4480569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0C7360CE-FE2F-8853-7DBA-B428A17730BB}"/>
                </a:ext>
              </a:extLst>
            </p:cNvPr>
            <p:cNvGrpSpPr/>
            <p:nvPr/>
          </p:nvGrpSpPr>
          <p:grpSpPr>
            <a:xfrm>
              <a:off x="3581401" y="1954806"/>
              <a:ext cx="5209041" cy="4480569"/>
              <a:chOff x="3581401" y="1954806"/>
              <a:chExt cx="5209041" cy="4480569"/>
            </a:xfrm>
          </p:grpSpPr>
          <p:pic>
            <p:nvPicPr>
              <p:cNvPr id="11" name="Immagine 10" descr="Immagine che contiene testo, diagramma, schermata, linea&#10;&#10;Descrizione generata automaticamente">
                <a:extLst>
                  <a:ext uri="{FF2B5EF4-FFF2-40B4-BE49-F238E27FC236}">
                    <a16:creationId xmlns:a16="http://schemas.microsoft.com/office/drawing/2014/main" id="{B280368F-24AB-44C6-B8C8-18D16189A5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8" t="3641" r="5779" b="3232"/>
              <a:stretch/>
            </p:blipFill>
            <p:spPr bwMode="auto">
              <a:xfrm>
                <a:off x="3581401" y="1954806"/>
                <a:ext cx="5209041" cy="444239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A26F9ACC-9AAB-473D-9736-3AFB0FB54232}"/>
                  </a:ext>
                </a:extLst>
              </p:cNvPr>
              <p:cNvSpPr/>
              <p:nvPr/>
            </p:nvSpPr>
            <p:spPr>
              <a:xfrm>
                <a:off x="5049547" y="6174364"/>
                <a:ext cx="2272748" cy="2610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Debris</a:t>
                </a:r>
                <a:r>
                  <a:rPr lang="it-IT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major </a:t>
                </a:r>
                <a:r>
                  <a:rPr lang="it-IT" sz="14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dimension</a:t>
                </a:r>
                <a:endParaRPr lang="it-IT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AA169DA-6FFB-4B09-AEEF-DF989891591C}"/>
                </a:ext>
              </a:extLst>
            </p:cNvPr>
            <p:cNvSpPr/>
            <p:nvPr/>
          </p:nvSpPr>
          <p:spPr>
            <a:xfrm>
              <a:off x="7374834" y="2209280"/>
              <a:ext cx="1146313" cy="818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222D653A-1E4B-04E0-99A2-444E5C340A53}"/>
              </a:ext>
            </a:extLst>
          </p:cNvPr>
          <p:cNvSpPr/>
          <p:nvPr/>
        </p:nvSpPr>
        <p:spPr>
          <a:xfrm>
            <a:off x="6243736" y="2212920"/>
            <a:ext cx="2277412" cy="145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- Front</a:t>
            </a:r>
          </a:p>
          <a:p>
            <a:pPr>
              <a:lnSpc>
                <a:spcPct val="150000"/>
              </a:lnSpc>
            </a:pPr>
            <a:r>
              <a:rPr lang="it-IT" sz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– Front - </a:t>
            </a:r>
            <a:r>
              <a:rPr lang="it-IT" sz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</a:t>
            </a:r>
          </a:p>
          <a:p>
            <a:pPr>
              <a:lnSpc>
                <a:spcPct val="150000"/>
              </a:lnSpc>
            </a:pPr>
            <a:r>
              <a:rPr lang="it-IT" sz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– Front - New model</a:t>
            </a:r>
          </a:p>
          <a:p>
            <a:pPr>
              <a:lnSpc>
                <a:spcPct val="150000"/>
              </a:lnSpc>
            </a:pPr>
            <a:r>
              <a:rPr lang="it-IT" sz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</a:t>
            </a:r>
          </a:p>
          <a:p>
            <a:pPr>
              <a:lnSpc>
                <a:spcPct val="150000"/>
              </a:lnSpc>
            </a:pPr>
            <a:r>
              <a:rPr lang="it-IT" sz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_ New model</a:t>
            </a:r>
            <a:endParaRPr lang="it-IT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7D93AFF6-184D-EE61-351A-5A55CCED18C6}"/>
              </a:ext>
            </a:extLst>
          </p:cNvPr>
          <p:cNvSpPr/>
          <p:nvPr/>
        </p:nvSpPr>
        <p:spPr>
          <a:xfrm>
            <a:off x="6135735" y="2373441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riangolo isoscele 15">
            <a:extLst>
              <a:ext uri="{FF2B5EF4-FFF2-40B4-BE49-F238E27FC236}">
                <a16:creationId xmlns:a16="http://schemas.microsoft.com/office/drawing/2014/main" id="{6F92983E-1251-944D-EAAB-E69D64D4332A}"/>
              </a:ext>
            </a:extLst>
          </p:cNvPr>
          <p:cNvSpPr/>
          <p:nvPr/>
        </p:nvSpPr>
        <p:spPr>
          <a:xfrm rot="10800000">
            <a:off x="6135735" y="2651487"/>
            <a:ext cx="108000" cy="1080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riangolo isoscele 16">
            <a:extLst>
              <a:ext uri="{FF2B5EF4-FFF2-40B4-BE49-F238E27FC236}">
                <a16:creationId xmlns:a16="http://schemas.microsoft.com/office/drawing/2014/main" id="{73163110-3987-0EDC-94FC-D58ECF6B2DEE}"/>
              </a:ext>
            </a:extLst>
          </p:cNvPr>
          <p:cNvSpPr/>
          <p:nvPr/>
        </p:nvSpPr>
        <p:spPr>
          <a:xfrm rot="10800000">
            <a:off x="6135735" y="2921649"/>
            <a:ext cx="108000" cy="108000"/>
          </a:xfrm>
          <a:prstGeom prst="triangle">
            <a:avLst/>
          </a:prstGeom>
          <a:solidFill>
            <a:schemeClr val="bg1"/>
          </a:solidFill>
          <a:ln>
            <a:solidFill>
              <a:srgbClr val="3CF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996DC9C8-1418-09FE-67A4-3B6ED9A56C59}"/>
              </a:ext>
            </a:extLst>
          </p:cNvPr>
          <p:cNvSpPr/>
          <p:nvPr/>
        </p:nvSpPr>
        <p:spPr>
          <a:xfrm>
            <a:off x="6135735" y="3198813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6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riangolo isoscele 18">
            <a:extLst>
              <a:ext uri="{FF2B5EF4-FFF2-40B4-BE49-F238E27FC236}">
                <a16:creationId xmlns:a16="http://schemas.microsoft.com/office/drawing/2014/main" id="{36E601E7-A985-0098-9F87-513F4E7F4BF9}"/>
              </a:ext>
            </a:extLst>
          </p:cNvPr>
          <p:cNvSpPr/>
          <p:nvPr/>
        </p:nvSpPr>
        <p:spPr>
          <a:xfrm rot="10800000">
            <a:off x="6135735" y="3471788"/>
            <a:ext cx="108000" cy="108000"/>
          </a:xfrm>
          <a:prstGeom prst="triangle">
            <a:avLst/>
          </a:prstGeom>
          <a:solidFill>
            <a:schemeClr val="bg1"/>
          </a:solidFill>
          <a:ln>
            <a:solidFill>
              <a:srgbClr val="1F1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981E395F-8FA0-C072-2D19-073052EF30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19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172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a pentagono 4">
            <a:extLst>
              <a:ext uri="{FF2B5EF4-FFF2-40B4-BE49-F238E27FC236}">
                <a16:creationId xmlns:a16="http://schemas.microsoft.com/office/drawing/2014/main" id="{E0D41CA6-63B5-19EA-BCBA-DAF5A0EC81E2}"/>
              </a:ext>
            </a:extLst>
          </p:cNvPr>
          <p:cNvSpPr/>
          <p:nvPr/>
        </p:nvSpPr>
        <p:spPr>
          <a:xfrm rot="10800000">
            <a:off x="2923335" y="2081561"/>
            <a:ext cx="6576129" cy="575532"/>
          </a:xfrm>
          <a:prstGeom prst="homePlate">
            <a:avLst>
              <a:gd name="adj" fmla="val 39150"/>
            </a:avLst>
          </a:prstGeom>
          <a:solidFill>
            <a:srgbClr val="AA00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pentagono 5">
            <a:extLst>
              <a:ext uri="{FF2B5EF4-FFF2-40B4-BE49-F238E27FC236}">
                <a16:creationId xmlns:a16="http://schemas.microsoft.com/office/drawing/2014/main" id="{3E6C561C-6C42-0D02-0D87-26FBB1E316B0}"/>
              </a:ext>
            </a:extLst>
          </p:cNvPr>
          <p:cNvSpPr/>
          <p:nvPr/>
        </p:nvSpPr>
        <p:spPr>
          <a:xfrm rot="10800000">
            <a:off x="2923335" y="2789783"/>
            <a:ext cx="6576128" cy="575532"/>
          </a:xfrm>
          <a:prstGeom prst="homePlate">
            <a:avLst>
              <a:gd name="adj" fmla="val 39150"/>
            </a:avLst>
          </a:prstGeom>
          <a:solidFill>
            <a:srgbClr val="AA00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pentagono 8">
            <a:extLst>
              <a:ext uri="{FF2B5EF4-FFF2-40B4-BE49-F238E27FC236}">
                <a16:creationId xmlns:a16="http://schemas.microsoft.com/office/drawing/2014/main" id="{62F767B4-161B-CB2D-9111-38E456459D74}"/>
              </a:ext>
            </a:extLst>
          </p:cNvPr>
          <p:cNvSpPr/>
          <p:nvPr/>
        </p:nvSpPr>
        <p:spPr>
          <a:xfrm rot="10800000">
            <a:off x="2923335" y="3498005"/>
            <a:ext cx="6576128" cy="575532"/>
          </a:xfrm>
          <a:prstGeom prst="homePlate">
            <a:avLst>
              <a:gd name="adj" fmla="val 39150"/>
            </a:avLst>
          </a:prstGeom>
          <a:solidFill>
            <a:srgbClr val="AA00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pentagono 9">
            <a:extLst>
              <a:ext uri="{FF2B5EF4-FFF2-40B4-BE49-F238E27FC236}">
                <a16:creationId xmlns:a16="http://schemas.microsoft.com/office/drawing/2014/main" id="{DBF2379A-0291-0425-92E7-2B60491E7546}"/>
              </a:ext>
            </a:extLst>
          </p:cNvPr>
          <p:cNvSpPr/>
          <p:nvPr/>
        </p:nvSpPr>
        <p:spPr>
          <a:xfrm rot="10800000">
            <a:off x="2923335" y="4206227"/>
            <a:ext cx="6576128" cy="575532"/>
          </a:xfrm>
          <a:prstGeom prst="homePlate">
            <a:avLst>
              <a:gd name="adj" fmla="val 39150"/>
            </a:avLst>
          </a:prstGeom>
          <a:solidFill>
            <a:srgbClr val="AA00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pentagono 10">
            <a:extLst>
              <a:ext uri="{FF2B5EF4-FFF2-40B4-BE49-F238E27FC236}">
                <a16:creationId xmlns:a16="http://schemas.microsoft.com/office/drawing/2014/main" id="{AE3ECFD8-3B85-E68A-5521-6E639842C466}"/>
              </a:ext>
            </a:extLst>
          </p:cNvPr>
          <p:cNvSpPr/>
          <p:nvPr/>
        </p:nvSpPr>
        <p:spPr>
          <a:xfrm rot="10800000">
            <a:off x="2923335" y="4914449"/>
            <a:ext cx="6576128" cy="575532"/>
          </a:xfrm>
          <a:prstGeom prst="homePlate">
            <a:avLst>
              <a:gd name="adj" fmla="val 39150"/>
            </a:avLst>
          </a:prstGeom>
          <a:solidFill>
            <a:srgbClr val="AA00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21A211B-EA41-1E8D-3D18-7625EE22D15F}"/>
              </a:ext>
            </a:extLst>
          </p:cNvPr>
          <p:cNvSpPr/>
          <p:nvPr/>
        </p:nvSpPr>
        <p:spPr>
          <a:xfrm rot="10800000">
            <a:off x="2923335" y="5622671"/>
            <a:ext cx="6576128" cy="575532"/>
          </a:xfrm>
          <a:prstGeom prst="homePlate">
            <a:avLst>
              <a:gd name="adj" fmla="val 39150"/>
            </a:avLst>
          </a:prstGeom>
          <a:solidFill>
            <a:srgbClr val="AA00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9F9CF45-24AA-F71B-131B-8D0E928778B0}"/>
              </a:ext>
            </a:extLst>
          </p:cNvPr>
          <p:cNvSpPr txBox="1"/>
          <p:nvPr/>
        </p:nvSpPr>
        <p:spPr>
          <a:xfrm>
            <a:off x="3773746" y="2192669"/>
            <a:ext cx="393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work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FECEEB-2225-FCD7-09D3-018B8C99E75A}"/>
              </a:ext>
            </a:extLst>
          </p:cNvPr>
          <p:cNvSpPr txBox="1"/>
          <p:nvPr/>
        </p:nvSpPr>
        <p:spPr>
          <a:xfrm>
            <a:off x="3773746" y="2903137"/>
            <a:ext cx="441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sensor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testing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E98E86F-6F2C-CDD6-D864-E071AFB4D716}"/>
              </a:ext>
            </a:extLst>
          </p:cNvPr>
          <p:cNvSpPr txBox="1"/>
          <p:nvPr/>
        </p:nvSpPr>
        <p:spPr>
          <a:xfrm>
            <a:off x="3773746" y="3602124"/>
            <a:ext cx="441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Sboraek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Astrobeat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project in Malta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0192E80-EB29-E8A3-CCC4-F251EEC418CE}"/>
              </a:ext>
            </a:extLst>
          </p:cNvPr>
          <p:cNvSpPr txBox="1"/>
          <p:nvPr/>
        </p:nvSpPr>
        <p:spPr>
          <a:xfrm>
            <a:off x="3773746" y="4311560"/>
            <a:ext cx="549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a new CFRP model for CSTS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FB590C2-2623-CB7C-8D14-D11631B389E6}"/>
              </a:ext>
            </a:extLst>
          </p:cNvPr>
          <p:cNvSpPr txBox="1"/>
          <p:nvPr/>
        </p:nvSpPr>
        <p:spPr>
          <a:xfrm>
            <a:off x="3773746" y="5026742"/>
            <a:ext cx="3935895" cy="371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activities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2146BDD-5686-CD76-71EF-00451464BBBC}"/>
              </a:ext>
            </a:extLst>
          </p:cNvPr>
          <p:cNvSpPr txBox="1"/>
          <p:nvPr/>
        </p:nvSpPr>
        <p:spPr>
          <a:xfrm>
            <a:off x="3773746" y="5734185"/>
            <a:ext cx="3935895" cy="371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learned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future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direction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A24A3D07-1DEA-C269-7AA6-529FAF7766D3}"/>
              </a:ext>
            </a:extLst>
          </p:cNvPr>
          <p:cNvGrpSpPr/>
          <p:nvPr/>
        </p:nvGrpSpPr>
        <p:grpSpPr>
          <a:xfrm>
            <a:off x="2615304" y="4242473"/>
            <a:ext cx="516432" cy="516432"/>
            <a:chOff x="1122484" y="5003319"/>
            <a:chExt cx="516432" cy="516432"/>
          </a:xfrm>
        </p:grpSpPr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0F05DD21-4493-F1A3-81F1-55E8E3D30EDB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7" name="Elemento grafico 26" descr="Domanda e offerta con riempimento a tinta unita">
              <a:extLst>
                <a:ext uri="{FF2B5EF4-FFF2-40B4-BE49-F238E27FC236}">
                  <a16:creationId xmlns:a16="http://schemas.microsoft.com/office/drawing/2014/main" id="{437C596C-A4E5-B4B8-499A-27583D1A4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CC299C13-169A-1CD1-E552-74B55D55A8F4}"/>
              </a:ext>
            </a:extLst>
          </p:cNvPr>
          <p:cNvGrpSpPr/>
          <p:nvPr/>
        </p:nvGrpSpPr>
        <p:grpSpPr>
          <a:xfrm>
            <a:off x="2607858" y="5652221"/>
            <a:ext cx="516432" cy="516432"/>
            <a:chOff x="1122484" y="5683863"/>
            <a:chExt cx="516432" cy="516432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D430143-10CC-50D0-135A-DA077393BDED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3" name="Elemento grafico 32" descr="Bussola con riempimento a tinta unita">
              <a:extLst>
                <a:ext uri="{FF2B5EF4-FFF2-40B4-BE49-F238E27FC236}">
                  <a16:creationId xmlns:a16="http://schemas.microsoft.com/office/drawing/2014/main" id="{868B333C-6336-5545-3663-8D6EA8D99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77FEF5EF-8A85-C52B-FC80-8B3F18A47B18}"/>
              </a:ext>
            </a:extLst>
          </p:cNvPr>
          <p:cNvGrpSpPr/>
          <p:nvPr/>
        </p:nvGrpSpPr>
        <p:grpSpPr>
          <a:xfrm>
            <a:off x="2615304" y="2128639"/>
            <a:ext cx="516432" cy="516432"/>
            <a:chOff x="1122484" y="2381132"/>
            <a:chExt cx="516432" cy="516432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6BD45524-1AB2-8226-54B3-EA1A4BD82853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9" name="Elemento grafico 38" descr="Docente con riempimento a tinta unita">
              <a:extLst>
                <a:ext uri="{FF2B5EF4-FFF2-40B4-BE49-F238E27FC236}">
                  <a16:creationId xmlns:a16="http://schemas.microsoft.com/office/drawing/2014/main" id="{3135DC4E-24E1-487D-7769-1A39744D1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sp>
        <p:nvSpPr>
          <p:cNvPr id="7" name="Titolo 1">
            <a:extLst>
              <a:ext uri="{FF2B5EF4-FFF2-40B4-BE49-F238E27FC236}">
                <a16:creationId xmlns:a16="http://schemas.microsoft.com/office/drawing/2014/main" id="{CFECF9F5-A1CC-755B-DEDB-B6777AD18F60}"/>
              </a:ext>
            </a:extLst>
          </p:cNvPr>
          <p:cNvSpPr txBox="1">
            <a:spLocks/>
          </p:cNvSpPr>
          <p:nvPr/>
        </p:nvSpPr>
        <p:spPr>
          <a:xfrm>
            <a:off x="552632" y="1230683"/>
            <a:ext cx="3734273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Outline</a:t>
            </a:r>
            <a:endParaRPr lang="it-IT" sz="2400" dirty="0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61B1E37D-398E-14CC-BA75-D404CB9A28D6}"/>
              </a:ext>
            </a:extLst>
          </p:cNvPr>
          <p:cNvGrpSpPr/>
          <p:nvPr/>
        </p:nvGrpSpPr>
        <p:grpSpPr>
          <a:xfrm>
            <a:off x="2615304" y="2829587"/>
            <a:ext cx="516432" cy="516432"/>
            <a:chOff x="1777867" y="2484284"/>
            <a:chExt cx="516432" cy="516432"/>
          </a:xfrm>
        </p:grpSpPr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1EBA8051-9BE0-7754-7159-F5BCEFBBACB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9" name="Elemento grafico 28" descr="Satellite con riempimento a tinta unita">
              <a:extLst>
                <a:ext uri="{FF2B5EF4-FFF2-40B4-BE49-F238E27FC236}">
                  <a16:creationId xmlns:a16="http://schemas.microsoft.com/office/drawing/2014/main" id="{75461277-2F5C-16AE-104F-4F94D8A39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F03020C0-57BC-06F1-A32D-B323C7E06234}"/>
              </a:ext>
            </a:extLst>
          </p:cNvPr>
          <p:cNvGrpSpPr/>
          <p:nvPr/>
        </p:nvGrpSpPr>
        <p:grpSpPr>
          <a:xfrm>
            <a:off x="2607858" y="3518608"/>
            <a:ext cx="516432" cy="516432"/>
            <a:chOff x="1122484" y="3676520"/>
            <a:chExt cx="516432" cy="516432"/>
          </a:xfrm>
        </p:grpSpPr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053705AD-C3D2-F8E9-DE48-9058CB3F9678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4" name="Elemento grafico 33" descr="Saluto con riempimento a tinta unita">
              <a:extLst>
                <a:ext uri="{FF2B5EF4-FFF2-40B4-BE49-F238E27FC236}">
                  <a16:creationId xmlns:a16="http://schemas.microsoft.com/office/drawing/2014/main" id="{B7519096-2B62-021E-4716-AE78EF067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8B244E9E-22FE-CC66-4B74-001CD107ADF9}"/>
              </a:ext>
            </a:extLst>
          </p:cNvPr>
          <p:cNvGrpSpPr/>
          <p:nvPr/>
        </p:nvGrpSpPr>
        <p:grpSpPr>
          <a:xfrm>
            <a:off x="2618908" y="4943999"/>
            <a:ext cx="516432" cy="516432"/>
            <a:chOff x="1122484" y="4314586"/>
            <a:chExt cx="516432" cy="516432"/>
          </a:xfrm>
        </p:grpSpPr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EF28172D-C628-F09C-8197-BC6F049F0FC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0" name="Elemento grafico 39" descr="Appunti parzialmente selezionati con riempimento a tinta unita">
              <a:extLst>
                <a:ext uri="{FF2B5EF4-FFF2-40B4-BE49-F238E27FC236}">
                  <a16:creationId xmlns:a16="http://schemas.microsoft.com/office/drawing/2014/main" id="{8E96322B-0E61-3289-6747-855F1EAC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CC0735-4AF7-01FE-D250-909B1E8B45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2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139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Other</a:t>
            </a:r>
            <a:r>
              <a:rPr lang="it-IT" sz="2400" dirty="0"/>
              <a:t> activities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3328385" y="1154702"/>
            <a:ext cx="786411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2" y="1223572"/>
            <a:ext cx="260949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5945BD95-DF58-CBDD-887B-CF3D09EEC8D0}"/>
              </a:ext>
            </a:extLst>
          </p:cNvPr>
          <p:cNvGraphicFramePr>
            <a:graphicFrameLocks noGrp="1"/>
          </p:cNvGraphicFramePr>
          <p:nvPr/>
        </p:nvGraphicFramePr>
        <p:xfrm>
          <a:off x="346200" y="3363834"/>
          <a:ext cx="8724564" cy="2127280"/>
        </p:xfrm>
        <a:graphic>
          <a:graphicData uri="http://schemas.openxmlformats.org/drawingml/2006/table">
            <a:tbl>
              <a:tblPr firstRow="1" firstCol="1" bandRow="1"/>
              <a:tblGrid>
                <a:gridCol w="2419649">
                  <a:extLst>
                    <a:ext uri="{9D8B030D-6E8A-4147-A177-3AD203B41FA5}">
                      <a16:colId xmlns:a16="http://schemas.microsoft.com/office/drawing/2014/main" val="2800528011"/>
                    </a:ext>
                  </a:extLst>
                </a:gridCol>
                <a:gridCol w="2143118">
                  <a:extLst>
                    <a:ext uri="{9D8B030D-6E8A-4147-A177-3AD203B41FA5}">
                      <a16:colId xmlns:a16="http://schemas.microsoft.com/office/drawing/2014/main" val="499698029"/>
                    </a:ext>
                  </a:extLst>
                </a:gridCol>
                <a:gridCol w="1050819">
                  <a:extLst>
                    <a:ext uri="{9D8B030D-6E8A-4147-A177-3AD203B41FA5}">
                      <a16:colId xmlns:a16="http://schemas.microsoft.com/office/drawing/2014/main" val="3900058685"/>
                    </a:ext>
                  </a:extLst>
                </a:gridCol>
                <a:gridCol w="1313524">
                  <a:extLst>
                    <a:ext uri="{9D8B030D-6E8A-4147-A177-3AD203B41FA5}">
                      <a16:colId xmlns:a16="http://schemas.microsoft.com/office/drawing/2014/main" val="1373355281"/>
                    </a:ext>
                  </a:extLst>
                </a:gridCol>
                <a:gridCol w="1797454">
                  <a:extLst>
                    <a:ext uri="{9D8B030D-6E8A-4147-A177-3AD203B41FA5}">
                      <a16:colId xmlns:a16="http://schemas.microsoft.com/office/drawing/2014/main" val="199839992"/>
                    </a:ext>
                  </a:extLst>
                </a:gridCol>
              </a:tblGrid>
              <a:tr h="217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START DATE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END DATE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NUMBER OF DAYS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548260"/>
                  </a:ext>
                </a:extLst>
              </a:tr>
              <a:tr h="425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3rd European Hypervelocity Impact Risk Assessment Forum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Puybrun (France)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09/10/2023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12/10/2023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127783"/>
                  </a:ext>
                </a:extLst>
              </a:tr>
              <a:tr h="217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FYS! Test opportunity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ESEC (Belgium)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28/01/2024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03/02/2024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663537"/>
                  </a:ext>
                </a:extLst>
              </a:tr>
              <a:tr h="217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FYS! FDR design booster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ESTEC (Netherlans)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08/04/2024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11/04/2024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151886"/>
                  </a:ext>
                </a:extLst>
              </a:tr>
              <a:tr h="425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73rd Meeting of the Aeroballistic Range Association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Bryan, Texas, USA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11/08/2024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18/08/2024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57783"/>
                  </a:ext>
                </a:extLst>
              </a:tr>
              <a:tr h="425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17th </a:t>
                      </a:r>
                      <a:r>
                        <a:rPr lang="it-IT" sz="13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Hypervelocity</a:t>
                      </a:r>
                      <a:r>
                        <a:rPr lang="it-IT" sz="13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Impact Symposium</a:t>
                      </a:r>
                      <a:endParaRPr lang="it-IT" sz="13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Tsukuba (Japan)</a:t>
                      </a:r>
                      <a:endParaRPr lang="it-IT" sz="13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06/09/2024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16/09/2024</a:t>
                      </a:r>
                      <a:endParaRPr lang="it-IT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it-IT" sz="13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10" marR="52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413704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DA7B8C9-F61A-E18E-E9BE-040F78C44745}"/>
              </a:ext>
            </a:extLst>
          </p:cNvPr>
          <p:cNvSpPr txBox="1"/>
          <p:nvPr/>
        </p:nvSpPr>
        <p:spPr>
          <a:xfrm>
            <a:off x="2048219" y="2220496"/>
            <a:ext cx="8172542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Below are listed the international travels made for conference and other educational activities during the first year of the Ph.D. 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FC7539C-BF1D-E4DB-71BE-7D448C90C8E7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9070764" y="4101077"/>
            <a:ext cx="553649" cy="205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CFFADFA-9281-D2B9-A2A8-4BCBE11A6E09}"/>
              </a:ext>
            </a:extLst>
          </p:cNvPr>
          <p:cNvSpPr txBox="1"/>
          <p:nvPr/>
        </p:nvSpPr>
        <p:spPr>
          <a:xfrm>
            <a:off x="9624413" y="3962577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ESA sponsorship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311F835-153F-212E-1FB1-538CF047D6EC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9070764" y="4378076"/>
            <a:ext cx="598848" cy="152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B7F0BF8-21DA-7510-0B64-E71B61018EBB}"/>
              </a:ext>
            </a:extLst>
          </p:cNvPr>
          <p:cNvSpPr txBox="1"/>
          <p:nvPr/>
        </p:nvSpPr>
        <p:spPr>
          <a:xfrm>
            <a:off x="9669612" y="4239576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ESA sponsorship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533DB1A-AD99-F92E-BA43-A13AC852C152}"/>
              </a:ext>
            </a:extLst>
          </p:cNvPr>
          <p:cNvSpPr txBox="1"/>
          <p:nvPr/>
        </p:nvSpPr>
        <p:spPr>
          <a:xfrm>
            <a:off x="9624413" y="4691355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</a:t>
            </a:r>
            <a:r>
              <a:rPr 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award (2000$)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7F80F11-E6EA-2F5F-264C-6A7758F24075}"/>
              </a:ext>
            </a:extLst>
          </p:cNvPr>
          <p:cNvSpPr txBox="1"/>
          <p:nvPr/>
        </p:nvSpPr>
        <p:spPr>
          <a:xfrm>
            <a:off x="9624413" y="508070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 Charters </a:t>
            </a:r>
            <a:r>
              <a:rPr 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scholarship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(2000$)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C6386E1-BCF1-ACFC-3156-B18908EDAB42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9070764" y="4829855"/>
            <a:ext cx="553649" cy="143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E6F58F0-8408-EE52-8875-A91666BEB8F8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9070764" y="5271943"/>
            <a:ext cx="553649" cy="39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D16FAA-B96D-F7BF-F311-66D3BE5421CF}"/>
              </a:ext>
            </a:extLst>
          </p:cNvPr>
          <p:cNvSpPr txBox="1"/>
          <p:nvPr/>
        </p:nvSpPr>
        <p:spPr>
          <a:xfrm>
            <a:off x="3086490" y="57392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number of days spent abroad: 91/180 days</a:t>
            </a: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E3A114-E4B8-E8E6-D065-CACBC00FD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20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094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Other</a:t>
            </a:r>
            <a:r>
              <a:rPr lang="it-IT" sz="2400" dirty="0"/>
              <a:t> activities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3328385" y="1154702"/>
            <a:ext cx="786411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2609498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F64DCE-2CD0-AB99-3227-951B04B3200B}"/>
              </a:ext>
            </a:extLst>
          </p:cNvPr>
          <p:cNvSpPr txBox="1"/>
          <p:nvPr/>
        </p:nvSpPr>
        <p:spPr>
          <a:xfrm>
            <a:off x="576094" y="2183394"/>
            <a:ext cx="1103981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l"/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PUBLICATION LIST</a:t>
            </a:r>
          </a:p>
          <a:p>
            <a:pPr marL="457200" algn="l"/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12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reviewed international journals:</a:t>
            </a:r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Olivieri, L.;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Giacomuzzo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C.; </a:t>
            </a:r>
            <a:r>
              <a:rPr lang="it-IT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Lopresti, S.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Francesconi, A.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In-Space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Fragmentation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Aerotecnica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Missili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&amp;amp;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Spazio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1-8.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(2023)</a:t>
            </a:r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Olivieri, L.;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Faergestad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M.;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Giacomuzzo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C.; </a:t>
            </a:r>
            <a:r>
              <a:rPr lang="it-IT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Lopresti, S.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Pitacco, G.; Francesconi, A.; Cardone, T.;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Holmen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K.;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Borvik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Investigation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aluminium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Whipple Shield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hypervelocity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impacts close to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ballistic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2.5 and 5 km/s. Acta Astronautica, 219, 41-47. (2024)</a:t>
            </a:r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it-IT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Lopresti, S.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Basana, F.; Olivieri, L.;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Giacomuzzo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C.; Francesconi Overview of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Spacecraft-Fragmentation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Testing, Aerotecnica Missili e Spazio, (2024).</a:t>
            </a:r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Faergestad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M.;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Olivieri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Giacomuzzo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C.;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Lopresti, S.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Pitacco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Francesconi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A.; Ford, K. A.; Holmen, J. K.;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Hopperstad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O.S.;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Borvik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Hypervelocity Impact Against Aluminium Whipple Shields in the Shatter Regime with Systematic Parameter Variation: An Experimental and Numerical Study (preprinted in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International Journal of Impact engineering)</a:t>
            </a:r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12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Conferences</a:t>
            </a:r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Lopresti, S.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Olivieri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Giacomuzzo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Francesconi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Recent Development of CISAS numerical tool for in-space fragmentation, in proceedings of 73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ARA meeting, Bryan, Texas, 2024. </a:t>
            </a:r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Lopresti, S.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Olivieri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Giacomuzzo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Francesconi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Hypervelocity impact testing and simulation at the University of Padova, in proceedings of 17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HVIS, Tsukuba, Japan, 2024</a:t>
            </a:r>
            <a:endParaRPr lang="it-IT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C2D3B7-CF99-868E-E809-448DD5A3F9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21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384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6078921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 err="1"/>
              <a:t>Lessons</a:t>
            </a:r>
            <a:r>
              <a:rPr lang="it-IT" sz="2400" dirty="0"/>
              <a:t> </a:t>
            </a:r>
            <a:r>
              <a:rPr lang="it-IT" sz="2400" dirty="0" err="1"/>
              <a:t>learned</a:t>
            </a:r>
            <a:r>
              <a:rPr lang="it-IT" sz="2400" dirty="0"/>
              <a:t> and future </a:t>
            </a:r>
            <a:r>
              <a:rPr lang="it-IT" sz="2400" dirty="0" err="1"/>
              <a:t>direction</a:t>
            </a:r>
            <a:endParaRPr lang="it-IT" sz="24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3262014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81B0A0-7E80-2C44-EEFC-AC83A98FEA35}"/>
              </a:ext>
            </a:extLst>
          </p:cNvPr>
          <p:cNvSpPr txBox="1"/>
          <p:nvPr/>
        </p:nvSpPr>
        <p:spPr>
          <a:xfrm>
            <a:off x="531567" y="2581604"/>
            <a:ext cx="73509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Learned how to write </a:t>
            </a:r>
            <a:r>
              <a:rPr lang="en-US" b="1" dirty="0"/>
              <a:t>technical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 in performing </a:t>
            </a:r>
            <a:r>
              <a:rPr lang="en-US" b="1" dirty="0"/>
              <a:t>laboratory qualification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Learned to </a:t>
            </a:r>
            <a:r>
              <a:rPr lang="en-US" b="1" dirty="0"/>
              <a:t>design using ECSS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Learned to </a:t>
            </a:r>
            <a:r>
              <a:rPr lang="en-US" b="1" dirty="0"/>
              <a:t>write scientific papers</a:t>
            </a:r>
            <a:r>
              <a:rPr lang="en-US" dirty="0"/>
              <a:t>, abstract and proposal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Learned to </a:t>
            </a:r>
            <a:r>
              <a:rPr lang="en-US" b="1" dirty="0"/>
              <a:t>collaborate</a:t>
            </a:r>
            <a:r>
              <a:rPr lang="en-US" dirty="0"/>
              <a:t> with my colleagues and students, and when possible, to </a:t>
            </a:r>
            <a:r>
              <a:rPr lang="en-US" b="1" dirty="0"/>
              <a:t>delegate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Learned how to </a:t>
            </a:r>
            <a:r>
              <a:rPr lang="en-US" b="1" dirty="0"/>
              <a:t>design a measurement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Explored</a:t>
            </a:r>
            <a:r>
              <a:rPr lang="en-US" dirty="0"/>
              <a:t> the limits of the </a:t>
            </a:r>
            <a:r>
              <a:rPr lang="en-US" b="1" dirty="0"/>
              <a:t>3d printing process </a:t>
            </a:r>
            <a:r>
              <a:rPr lang="en-US" dirty="0"/>
              <a:t>with polymeric and composite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Learned to </a:t>
            </a:r>
            <a:r>
              <a:rPr lang="en-US" b="1" dirty="0"/>
              <a:t>improvise and find a solution</a:t>
            </a:r>
            <a:r>
              <a:rPr lang="en-US" dirty="0"/>
              <a:t> when things do not work out as planned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D3C1EA8-8498-1BFF-AB52-BEDBC7B68E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4975" y="2386346"/>
            <a:ext cx="3851426" cy="2795727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4FDAAD1-ABD8-947E-3FE9-08A901637C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22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4167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075578" y="902427"/>
            <a:ext cx="7772400" cy="11025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solidFill>
                  <a:schemeClr val="bg1"/>
                </a:solidFill>
              </a:rPr>
              <a:t>Thanks for </a:t>
            </a:r>
            <a:r>
              <a:rPr lang="it-IT" dirty="0" err="1">
                <a:solidFill>
                  <a:schemeClr val="bg1"/>
                </a:solidFill>
              </a:rPr>
              <a:t>your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attention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6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simbolo, Elementi grafici, testo&#10;&#10;Descrizione generata automaticamente">
            <a:extLst>
              <a:ext uri="{FF2B5EF4-FFF2-40B4-BE49-F238E27FC236}">
                <a16:creationId xmlns:a16="http://schemas.microsoft.com/office/drawing/2014/main" id="{603CB164-1A53-790B-2355-8D08931EF8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814" y="172768"/>
            <a:ext cx="1329426" cy="8343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5641415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Backup 1: IS </a:t>
            </a:r>
            <a:r>
              <a:rPr lang="it-IT" sz="2400" dirty="0" err="1"/>
              <a:t>Vibrational</a:t>
            </a:r>
            <a:r>
              <a:rPr lang="it-IT" sz="2400" dirty="0"/>
              <a:t> test </a:t>
            </a:r>
            <a:r>
              <a:rPr lang="it-IT" sz="2400" dirty="0" err="1"/>
              <a:t>levels</a:t>
            </a:r>
            <a:endParaRPr lang="it-IT" sz="24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07157" y="1154702"/>
            <a:ext cx="4007640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B22B27D-8347-F296-AFD7-C6667BF3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8" y="2123080"/>
            <a:ext cx="11617824" cy="41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581A0E-3F0B-7285-F636-319437787E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24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0793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simbolo, Elementi grafici, testo&#10;&#10;Descrizione generata automaticamente">
            <a:extLst>
              <a:ext uri="{FF2B5EF4-FFF2-40B4-BE49-F238E27FC236}">
                <a16:creationId xmlns:a16="http://schemas.microsoft.com/office/drawing/2014/main" id="{603CB164-1A53-790B-2355-8D08931EF8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814" y="172768"/>
            <a:ext cx="1329426" cy="8343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5098489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Backup 2: IS TVAC test </a:t>
            </a:r>
            <a:r>
              <a:rPr lang="it-IT" sz="2400" dirty="0" err="1"/>
              <a:t>levels</a:t>
            </a:r>
            <a:endParaRPr lang="it-IT" sz="24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07157" y="1154702"/>
            <a:ext cx="4007640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030B71E-94BC-8C92-7911-980CEB28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1" y="1859052"/>
            <a:ext cx="11201401" cy="453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5F798AA-00FA-924F-56A4-5D762BE30531}"/>
              </a:ext>
            </a:extLst>
          </p:cNvPr>
          <p:cNvSpPr/>
          <p:nvPr/>
        </p:nvSpPr>
        <p:spPr>
          <a:xfrm>
            <a:off x="646834" y="2157411"/>
            <a:ext cx="389767" cy="269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60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9CCFFE1-F6BC-98D6-1245-6AD9866FACAB}"/>
              </a:ext>
            </a:extLst>
          </p:cNvPr>
          <p:cNvSpPr/>
          <p:nvPr/>
        </p:nvSpPr>
        <p:spPr>
          <a:xfrm>
            <a:off x="646834" y="2489695"/>
            <a:ext cx="389767" cy="269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50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56B65C8-ECD7-94D4-1287-3311825B7E7C}"/>
              </a:ext>
            </a:extLst>
          </p:cNvPr>
          <p:cNvSpPr/>
          <p:nvPr/>
        </p:nvSpPr>
        <p:spPr>
          <a:xfrm>
            <a:off x="646834" y="2807260"/>
            <a:ext cx="389767" cy="269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40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FD341A6-F847-6B54-2B01-ECAC1CE35C18}"/>
              </a:ext>
            </a:extLst>
          </p:cNvPr>
          <p:cNvSpPr/>
          <p:nvPr/>
        </p:nvSpPr>
        <p:spPr>
          <a:xfrm>
            <a:off x="646834" y="3186828"/>
            <a:ext cx="389767" cy="269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30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23D4098-7080-1837-D60F-2A18A702C3BB}"/>
              </a:ext>
            </a:extLst>
          </p:cNvPr>
          <p:cNvSpPr/>
          <p:nvPr/>
        </p:nvSpPr>
        <p:spPr>
          <a:xfrm>
            <a:off x="646834" y="3581797"/>
            <a:ext cx="389767" cy="269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20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648E798-9004-C053-F94E-FE7E86E1C08D}"/>
              </a:ext>
            </a:extLst>
          </p:cNvPr>
          <p:cNvSpPr/>
          <p:nvPr/>
        </p:nvSpPr>
        <p:spPr>
          <a:xfrm>
            <a:off x="646834" y="3921253"/>
            <a:ext cx="389767" cy="269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10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99DF6EA-412B-45A9-A414-B671E7DE8C0A}"/>
              </a:ext>
            </a:extLst>
          </p:cNvPr>
          <p:cNvSpPr/>
          <p:nvPr/>
        </p:nvSpPr>
        <p:spPr>
          <a:xfrm>
            <a:off x="646834" y="4299754"/>
            <a:ext cx="389767" cy="269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0103029-3D17-9DC5-DB81-27EE00EFCAF3}"/>
              </a:ext>
            </a:extLst>
          </p:cNvPr>
          <p:cNvSpPr/>
          <p:nvPr/>
        </p:nvSpPr>
        <p:spPr>
          <a:xfrm>
            <a:off x="627960" y="4630280"/>
            <a:ext cx="422930" cy="290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-10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61CB579-4D8E-BEF3-1CBC-FBAED4480884}"/>
              </a:ext>
            </a:extLst>
          </p:cNvPr>
          <p:cNvSpPr/>
          <p:nvPr/>
        </p:nvSpPr>
        <p:spPr>
          <a:xfrm>
            <a:off x="627960" y="4993464"/>
            <a:ext cx="422930" cy="290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-20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8BE005C-7A40-753E-41B9-0ED59E7771B9}"/>
              </a:ext>
            </a:extLst>
          </p:cNvPr>
          <p:cNvSpPr/>
          <p:nvPr/>
        </p:nvSpPr>
        <p:spPr>
          <a:xfrm>
            <a:off x="627960" y="5326315"/>
            <a:ext cx="422930" cy="290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-30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931181B-6BC6-6762-A7F9-1D751DF04D83}"/>
              </a:ext>
            </a:extLst>
          </p:cNvPr>
          <p:cNvSpPr/>
          <p:nvPr/>
        </p:nvSpPr>
        <p:spPr>
          <a:xfrm>
            <a:off x="627960" y="5704519"/>
            <a:ext cx="422930" cy="290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-40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BD3BB79-F258-890F-444D-4412AD7434AF}"/>
              </a:ext>
            </a:extLst>
          </p:cNvPr>
          <p:cNvSpPr/>
          <p:nvPr/>
        </p:nvSpPr>
        <p:spPr>
          <a:xfrm>
            <a:off x="627960" y="6014082"/>
            <a:ext cx="422930" cy="290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-50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35437D1-8952-28D0-4CED-16034DB21AEF}"/>
              </a:ext>
            </a:extLst>
          </p:cNvPr>
          <p:cNvSpPr/>
          <p:nvPr/>
        </p:nvSpPr>
        <p:spPr>
          <a:xfrm>
            <a:off x="4899921" y="6389202"/>
            <a:ext cx="2628900" cy="339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(h)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7908BAAF-082C-E97A-80D1-24823DF318C1}"/>
              </a:ext>
            </a:extLst>
          </p:cNvPr>
          <p:cNvSpPr/>
          <p:nvPr/>
        </p:nvSpPr>
        <p:spPr>
          <a:xfrm rot="16200000">
            <a:off x="99710" y="4130193"/>
            <a:ext cx="517619" cy="339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03D0DD-25B6-95D4-DF23-94A4964CFA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25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6152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simbolo, Elementi grafici, testo&#10;&#10;Descrizione generata automaticamente">
            <a:extLst>
              <a:ext uri="{FF2B5EF4-FFF2-40B4-BE49-F238E27FC236}">
                <a16:creationId xmlns:a16="http://schemas.microsoft.com/office/drawing/2014/main" id="{603CB164-1A53-790B-2355-8D08931EF8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814" y="172768"/>
            <a:ext cx="1329426" cy="8343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1" y="1154702"/>
            <a:ext cx="7341628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Backup 3: ASTROBEAT MEASUREMENT CHAIN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07157" y="1154702"/>
            <a:ext cx="4007640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6F019053-803F-B058-96D9-3FC920A78D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962" y="2024438"/>
            <a:ext cx="4641981" cy="2029779"/>
          </a:xfrm>
          <a:prstGeom prst="rect">
            <a:avLst/>
          </a:prstGeom>
        </p:spPr>
      </p:pic>
      <p:pic>
        <p:nvPicPr>
          <p:cNvPr id="14" name="Immagine 13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84CA7D31-FC55-0A94-B818-B1F0D16531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69744" y="2206886"/>
            <a:ext cx="3801783" cy="3240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F44F931-EDA9-7E4D-A616-16445E73FB11}"/>
                  </a:ext>
                </a:extLst>
              </p:cNvPr>
              <p:cNvSpPr txBox="1"/>
              <p:nvPr/>
            </p:nvSpPr>
            <p:spPr>
              <a:xfrm>
                <a:off x="454073" y="4315277"/>
                <a:ext cx="6097190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easured initial resistance values: 17m</a:t>
                </a:r>
                <a:r>
                  <a:rPr lang="it-IT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:r>
                  <a:rPr lang="en-GB" sz="12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aluminum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23m</a:t>
                </a:r>
                <a:r>
                  <a:rPr lang="it-IT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copper, this leads to absolute uncertainties of 0.64 m</a:t>
                </a:r>
                <a:r>
                  <a:rPr lang="it-IT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0.41 m</a:t>
                </a:r>
                <a:r>
                  <a:rPr lang="it-IT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:r>
                  <a:rPr lang="en-GB" sz="12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aluminum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0.87 m</a:t>
                </a:r>
                <a:r>
                  <a:rPr lang="it-IT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0.55 m</a:t>
                </a:r>
                <a:r>
                  <a:rPr lang="it-IT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copper.</a:t>
                </a:r>
                <a:endParaRPr lang="it-IT" sz="1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largest absolute uncertainty is taken and a 95% confidence level is considered:</a:t>
                </a:r>
                <a:endParaRPr lang="it-IT" sz="1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it-IT" sz="1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</m:ctrlPr>
                      </m:sSubPr>
                      <m:e>
                        <m:r>
                          <a:rPr lang="it-IT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𝑢</m:t>
                        </m:r>
                      </m:e>
                      <m:sub>
                        <m:r>
                          <a:rPr lang="it-IT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𝑃</m:t>
                        </m:r>
                        <m:r>
                          <a:rPr lang="en-GB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95</m:t>
                        </m:r>
                      </m:sub>
                    </m:sSub>
                    <m:r>
                      <a:rPr lang="en-GB" sz="1200" i="1" u="none" strike="noStrike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=</m:t>
                    </m:r>
                    <m:sSub>
                      <m:sSubPr>
                        <m:ctrlPr>
                          <a:rPr lang="it-IT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</m:ctrlPr>
                      </m:sSubPr>
                      <m:e>
                        <m:r>
                          <a:rPr lang="it-IT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𝑢</m:t>
                        </m:r>
                      </m:e>
                      <m:sub>
                        <m:r>
                          <a:rPr lang="it-IT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𝐴𝑙</m:t>
                        </m:r>
                      </m:sub>
                    </m:sSub>
                    <m:r>
                      <a:rPr lang="en-GB" sz="1200" i="1" u="none" strike="noStrike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×</m:t>
                    </m:r>
                    <m:sSub>
                      <m:sSubPr>
                        <m:ctrlPr>
                          <a:rPr lang="it-IT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</m:ctrlPr>
                      </m:sSubPr>
                      <m:e>
                        <m:r>
                          <a:rPr lang="it-IT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𝑘</m:t>
                        </m:r>
                      </m:e>
                      <m:sub>
                        <m:r>
                          <a:rPr lang="en-GB" sz="1200" i="1" u="none" strike="noStrike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95</m:t>
                        </m:r>
                      </m:sub>
                    </m:sSub>
                    <m:r>
                      <a:rPr lang="en-GB" sz="1200" i="1" u="none" strike="noStrike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=0,87×1,96=1,71</m:t>
                    </m:r>
                  </m:oMath>
                </a14:m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</a:t>
                </a:r>
                <a:r>
                  <a:rPr lang="it-IT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endParaRPr lang="it-IT" sz="1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GB" sz="1200" u="none" strike="noStrike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From preliminary tests, the expected resistance reduction value is at least 7m</a:t>
                </a:r>
                <a:r>
                  <a:rPr lang="it-IT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 it will be possible to detect the reduction without confounding it with uncertainty errors.</a:t>
                </a:r>
                <a:endParaRPr lang="it-IT" sz="1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12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it-IT" sz="1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F44F931-EDA9-7E4D-A616-16445E73F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73" y="4315277"/>
                <a:ext cx="6097190" cy="1938992"/>
              </a:xfrm>
              <a:prstGeom prst="rect">
                <a:avLst/>
              </a:prstGeom>
              <a:blipFill>
                <a:blip r:embed="rId18"/>
                <a:stretch>
                  <a:fillRect t="-3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AFC3D3-5781-E476-4598-C67F235559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26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336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3734273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Project Work </a:t>
            </a:r>
            <a:r>
              <a:rPr lang="it-IT" sz="2400" dirty="0" err="1"/>
              <a:t>Summary</a:t>
            </a:r>
            <a:endParaRPr lang="it-IT" sz="2400" dirty="0"/>
          </a:p>
        </p:txBody>
      </p:sp>
      <p:sp>
        <p:nvSpPr>
          <p:cNvPr id="7" name="Rettangolo arrotondato 3">
            <a:extLst>
              <a:ext uri="{FF2B5EF4-FFF2-40B4-BE49-F238E27FC236}">
                <a16:creationId xmlns:a16="http://schemas.microsoft.com/office/drawing/2014/main" id="{18D51E20-FDA1-5723-066A-C640D97EC22F}"/>
              </a:ext>
            </a:extLst>
          </p:cNvPr>
          <p:cNvSpPr/>
          <p:nvPr/>
        </p:nvSpPr>
        <p:spPr>
          <a:xfrm>
            <a:off x="4228864" y="1829766"/>
            <a:ext cx="3734271" cy="511326"/>
          </a:xfrm>
          <a:prstGeom prst="roundRect">
            <a:avLst/>
          </a:prstGeom>
          <a:solidFill>
            <a:srgbClr val="9B0014">
              <a:alpha val="20000"/>
            </a:srgbClr>
          </a:solidFill>
          <a:ln w="28575">
            <a:solidFill>
              <a:srgbClr val="9B001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dk1"/>
                </a:solidFill>
              </a:rPr>
              <a:t>PROJECT </a:t>
            </a:r>
            <a:r>
              <a:rPr lang="it-IT" sz="2400" b="1" dirty="0"/>
              <a:t>WORK</a:t>
            </a:r>
            <a:endParaRPr lang="it-IT" sz="2400" b="1" dirty="0">
              <a:solidFill>
                <a:schemeClr val="dk1"/>
              </a:solidFill>
            </a:endParaRPr>
          </a:p>
        </p:txBody>
      </p:sp>
      <p:sp>
        <p:nvSpPr>
          <p:cNvPr id="9" name="Rettangolo arrotondato 6">
            <a:extLst>
              <a:ext uri="{FF2B5EF4-FFF2-40B4-BE49-F238E27FC236}">
                <a16:creationId xmlns:a16="http://schemas.microsoft.com/office/drawing/2014/main" id="{D2972D80-5388-E7BB-2F18-759CB16AE500}"/>
              </a:ext>
            </a:extLst>
          </p:cNvPr>
          <p:cNvSpPr/>
          <p:nvPr/>
        </p:nvSpPr>
        <p:spPr>
          <a:xfrm>
            <a:off x="2498390" y="3021479"/>
            <a:ext cx="1692000" cy="864000"/>
          </a:xfrm>
          <a:prstGeom prst="roundRect">
            <a:avLst/>
          </a:prstGeom>
          <a:solidFill>
            <a:srgbClr val="9B0014">
              <a:alpha val="20000"/>
            </a:srgbClr>
          </a:solidFill>
          <a:ln w="28575">
            <a:solidFill>
              <a:srgbClr val="9B001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Study on simple geometries</a:t>
            </a:r>
          </a:p>
        </p:txBody>
      </p:sp>
      <p:sp>
        <p:nvSpPr>
          <p:cNvPr id="10" name="Rettangolo arrotondato 12">
            <a:extLst>
              <a:ext uri="{FF2B5EF4-FFF2-40B4-BE49-F238E27FC236}">
                <a16:creationId xmlns:a16="http://schemas.microsoft.com/office/drawing/2014/main" id="{EEE59184-FBB0-8506-CE06-F7D342D3FFDB}"/>
              </a:ext>
            </a:extLst>
          </p:cNvPr>
          <p:cNvSpPr/>
          <p:nvPr/>
        </p:nvSpPr>
        <p:spPr>
          <a:xfrm>
            <a:off x="2498390" y="4235087"/>
            <a:ext cx="1692000" cy="864000"/>
          </a:xfrm>
          <a:prstGeom prst="roundRect">
            <a:avLst/>
          </a:prstGeom>
          <a:solidFill>
            <a:srgbClr val="FBFF00">
              <a:alpha val="20000"/>
            </a:srgbClr>
          </a:solidFill>
          <a:ln w="28575">
            <a:solidFill>
              <a:srgbClr val="FB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WP 1: fragmentation testing of simple geometries</a:t>
            </a:r>
          </a:p>
        </p:txBody>
      </p:sp>
      <p:sp>
        <p:nvSpPr>
          <p:cNvPr id="11" name="Rettangolo arrotondato 13">
            <a:extLst>
              <a:ext uri="{FF2B5EF4-FFF2-40B4-BE49-F238E27FC236}">
                <a16:creationId xmlns:a16="http://schemas.microsoft.com/office/drawing/2014/main" id="{94FCAF15-813D-73AD-A4C1-88DBF1D24D5B}"/>
              </a:ext>
            </a:extLst>
          </p:cNvPr>
          <p:cNvSpPr/>
          <p:nvPr/>
        </p:nvSpPr>
        <p:spPr>
          <a:xfrm>
            <a:off x="2498390" y="5436891"/>
            <a:ext cx="1692000" cy="864000"/>
          </a:xfrm>
          <a:prstGeom prst="roundRect">
            <a:avLst/>
          </a:prstGeom>
          <a:solidFill>
            <a:srgbClr val="7BFF00">
              <a:alpha val="20000"/>
            </a:srgbClr>
          </a:solidFill>
          <a:ln w="28575">
            <a:solidFill>
              <a:srgbClr val="7B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WP 2: Upgrading of fragmentation libraries</a:t>
            </a:r>
          </a:p>
        </p:txBody>
      </p:sp>
      <p:sp>
        <p:nvSpPr>
          <p:cNvPr id="12" name="Rettangolo arrotondato 14">
            <a:extLst>
              <a:ext uri="{FF2B5EF4-FFF2-40B4-BE49-F238E27FC236}">
                <a16:creationId xmlns:a16="http://schemas.microsoft.com/office/drawing/2014/main" id="{C7FC4090-CE1D-BE8F-67A6-F9013AD59597}"/>
              </a:ext>
            </a:extLst>
          </p:cNvPr>
          <p:cNvSpPr/>
          <p:nvPr/>
        </p:nvSpPr>
        <p:spPr>
          <a:xfrm>
            <a:off x="4348731" y="3021479"/>
            <a:ext cx="1692000" cy="864000"/>
          </a:xfrm>
          <a:prstGeom prst="roundRect">
            <a:avLst/>
          </a:prstGeom>
          <a:solidFill>
            <a:srgbClr val="9B0014">
              <a:alpha val="20000"/>
            </a:srgbClr>
          </a:solidFill>
          <a:ln w="28575">
            <a:solidFill>
              <a:srgbClr val="9B001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Study on complex systems</a:t>
            </a:r>
          </a:p>
        </p:txBody>
      </p:sp>
      <p:sp>
        <p:nvSpPr>
          <p:cNvPr id="13" name="Rettangolo arrotondato 15">
            <a:extLst>
              <a:ext uri="{FF2B5EF4-FFF2-40B4-BE49-F238E27FC236}">
                <a16:creationId xmlns:a16="http://schemas.microsoft.com/office/drawing/2014/main" id="{CC068D63-5F39-87C9-DF94-BDD249760E0A}"/>
              </a:ext>
            </a:extLst>
          </p:cNvPr>
          <p:cNvSpPr/>
          <p:nvPr/>
        </p:nvSpPr>
        <p:spPr>
          <a:xfrm>
            <a:off x="4348731" y="4235087"/>
            <a:ext cx="1692000" cy="864000"/>
          </a:xfrm>
          <a:prstGeom prst="roundRect">
            <a:avLst/>
          </a:prstGeom>
          <a:solidFill>
            <a:srgbClr val="00FBFF">
              <a:alpha val="20000"/>
            </a:srgbClr>
          </a:solidFill>
          <a:ln w="28575">
            <a:solidFill>
              <a:srgbClr val="00FB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WP 3: Fragmentation of complex systems</a:t>
            </a:r>
          </a:p>
        </p:txBody>
      </p:sp>
      <p:sp>
        <p:nvSpPr>
          <p:cNvPr id="14" name="Rettangolo arrotondato 17">
            <a:extLst>
              <a:ext uri="{FF2B5EF4-FFF2-40B4-BE49-F238E27FC236}">
                <a16:creationId xmlns:a16="http://schemas.microsoft.com/office/drawing/2014/main" id="{F29769F7-A5A2-4D72-BB32-E61FF0434E6D}"/>
              </a:ext>
            </a:extLst>
          </p:cNvPr>
          <p:cNvSpPr/>
          <p:nvPr/>
        </p:nvSpPr>
        <p:spPr>
          <a:xfrm>
            <a:off x="6199072" y="3021479"/>
            <a:ext cx="1692000" cy="864000"/>
          </a:xfrm>
          <a:prstGeom prst="roundRect">
            <a:avLst/>
          </a:prstGeom>
          <a:solidFill>
            <a:srgbClr val="9B0014">
              <a:alpha val="20000"/>
            </a:srgbClr>
          </a:solidFill>
          <a:ln w="28575">
            <a:solidFill>
              <a:srgbClr val="9B001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Debris sensor realization</a:t>
            </a:r>
          </a:p>
        </p:txBody>
      </p:sp>
      <p:sp>
        <p:nvSpPr>
          <p:cNvPr id="15" name="Rettangolo arrotondato 18">
            <a:extLst>
              <a:ext uri="{FF2B5EF4-FFF2-40B4-BE49-F238E27FC236}">
                <a16:creationId xmlns:a16="http://schemas.microsoft.com/office/drawing/2014/main" id="{B0148E02-BC0A-8D1B-814E-33841CF26772}"/>
              </a:ext>
            </a:extLst>
          </p:cNvPr>
          <p:cNvSpPr/>
          <p:nvPr/>
        </p:nvSpPr>
        <p:spPr>
          <a:xfrm>
            <a:off x="6199072" y="4249683"/>
            <a:ext cx="1692000" cy="864000"/>
          </a:xfrm>
          <a:prstGeom prst="roundRect">
            <a:avLst/>
          </a:prstGeom>
          <a:solidFill>
            <a:srgbClr val="0400FF">
              <a:alpha val="20000"/>
            </a:srgbClr>
          </a:solidFill>
          <a:ln w="28575">
            <a:solidFill>
              <a:srgbClr val="04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WP 5: Development of a debris sensor</a:t>
            </a:r>
          </a:p>
        </p:txBody>
      </p:sp>
      <p:sp>
        <p:nvSpPr>
          <p:cNvPr id="20" name="Rettangolo arrotondato 19">
            <a:extLst>
              <a:ext uri="{FF2B5EF4-FFF2-40B4-BE49-F238E27FC236}">
                <a16:creationId xmlns:a16="http://schemas.microsoft.com/office/drawing/2014/main" id="{9A304926-CDE2-8B8D-BC4F-CB8F2F29D328}"/>
              </a:ext>
            </a:extLst>
          </p:cNvPr>
          <p:cNvSpPr/>
          <p:nvPr/>
        </p:nvSpPr>
        <p:spPr>
          <a:xfrm>
            <a:off x="638716" y="3021479"/>
            <a:ext cx="1692000" cy="864000"/>
          </a:xfrm>
          <a:prstGeom prst="roundRect">
            <a:avLst/>
          </a:prstGeom>
          <a:solidFill>
            <a:srgbClr val="9B0014">
              <a:alpha val="20000"/>
            </a:srgbClr>
          </a:solidFill>
          <a:ln w="28575">
            <a:solidFill>
              <a:srgbClr val="9B001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Preliminary study</a:t>
            </a:r>
          </a:p>
        </p:txBody>
      </p:sp>
      <p:sp>
        <p:nvSpPr>
          <p:cNvPr id="21" name="Rettangolo arrotondato 20">
            <a:extLst>
              <a:ext uri="{FF2B5EF4-FFF2-40B4-BE49-F238E27FC236}">
                <a16:creationId xmlns:a16="http://schemas.microsoft.com/office/drawing/2014/main" id="{7CE356BA-3EE3-4898-F9C4-CAD0F0838478}"/>
              </a:ext>
            </a:extLst>
          </p:cNvPr>
          <p:cNvSpPr/>
          <p:nvPr/>
        </p:nvSpPr>
        <p:spPr>
          <a:xfrm>
            <a:off x="638716" y="4235087"/>
            <a:ext cx="1692000" cy="864000"/>
          </a:xfrm>
          <a:prstGeom prst="roundRect">
            <a:avLst/>
          </a:prstGeom>
          <a:solidFill>
            <a:srgbClr val="FF8400">
              <a:alpha val="20000"/>
            </a:srgbClr>
          </a:solidFill>
          <a:ln w="28575">
            <a:solidFill>
              <a:srgbClr val="FF84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Study of the state of art</a:t>
            </a:r>
          </a:p>
        </p:txBody>
      </p:sp>
      <p:sp>
        <p:nvSpPr>
          <p:cNvPr id="22" name="Rettangolo arrotondato 21">
            <a:extLst>
              <a:ext uri="{FF2B5EF4-FFF2-40B4-BE49-F238E27FC236}">
                <a16:creationId xmlns:a16="http://schemas.microsoft.com/office/drawing/2014/main" id="{9DB4577C-60ED-19B7-CC49-3FAC1F3B3B12}"/>
              </a:ext>
            </a:extLst>
          </p:cNvPr>
          <p:cNvSpPr/>
          <p:nvPr/>
        </p:nvSpPr>
        <p:spPr>
          <a:xfrm>
            <a:off x="8045215" y="3021479"/>
            <a:ext cx="1692000" cy="864000"/>
          </a:xfrm>
          <a:prstGeom prst="roundRect">
            <a:avLst/>
          </a:prstGeom>
          <a:solidFill>
            <a:srgbClr val="9B0014">
              <a:alpha val="20000"/>
            </a:srgbClr>
          </a:solidFill>
          <a:ln w="28575">
            <a:solidFill>
              <a:srgbClr val="9B001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 comparison between tests and scientific literature</a:t>
            </a:r>
            <a:endParaRPr lang="it-IT" sz="1400" dirty="0"/>
          </a:p>
        </p:txBody>
      </p:sp>
      <p:sp>
        <p:nvSpPr>
          <p:cNvPr id="23" name="Rettangolo arrotondato 22">
            <a:extLst>
              <a:ext uri="{FF2B5EF4-FFF2-40B4-BE49-F238E27FC236}">
                <a16:creationId xmlns:a16="http://schemas.microsoft.com/office/drawing/2014/main" id="{B640E026-3FE5-0A3B-C742-057C94AD24A8}"/>
              </a:ext>
            </a:extLst>
          </p:cNvPr>
          <p:cNvSpPr/>
          <p:nvPr/>
        </p:nvSpPr>
        <p:spPr>
          <a:xfrm>
            <a:off x="9909087" y="4249683"/>
            <a:ext cx="1692000" cy="864000"/>
          </a:xfrm>
          <a:prstGeom prst="roundRect">
            <a:avLst/>
          </a:prstGeom>
          <a:solidFill>
            <a:srgbClr val="FF00FB">
              <a:alpha val="20000"/>
            </a:srgbClr>
          </a:solidFill>
          <a:ln w="28575">
            <a:solidFill>
              <a:srgbClr val="FF00FB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Technical documentation</a:t>
            </a:r>
          </a:p>
        </p:txBody>
      </p:sp>
      <p:sp>
        <p:nvSpPr>
          <p:cNvPr id="24" name="Rettangolo arrotondato 23">
            <a:extLst>
              <a:ext uri="{FF2B5EF4-FFF2-40B4-BE49-F238E27FC236}">
                <a16:creationId xmlns:a16="http://schemas.microsoft.com/office/drawing/2014/main" id="{6FB4B530-4566-1AC1-9837-F76DE270BCD0}"/>
              </a:ext>
            </a:extLst>
          </p:cNvPr>
          <p:cNvSpPr/>
          <p:nvPr/>
        </p:nvSpPr>
        <p:spPr>
          <a:xfrm>
            <a:off x="9909087" y="3021479"/>
            <a:ext cx="1692000" cy="864000"/>
          </a:xfrm>
          <a:prstGeom prst="roundRect">
            <a:avLst/>
          </a:prstGeom>
          <a:solidFill>
            <a:srgbClr val="9B0014">
              <a:alpha val="20000"/>
            </a:srgbClr>
          </a:solidFill>
          <a:ln w="28575">
            <a:solidFill>
              <a:srgbClr val="9B001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Written production</a:t>
            </a:r>
            <a:endParaRPr lang="it-IT" sz="1400" dirty="0"/>
          </a:p>
        </p:txBody>
      </p:sp>
      <p:sp>
        <p:nvSpPr>
          <p:cNvPr id="25" name="Rettangolo arrotondato 24">
            <a:extLst>
              <a:ext uri="{FF2B5EF4-FFF2-40B4-BE49-F238E27FC236}">
                <a16:creationId xmlns:a16="http://schemas.microsoft.com/office/drawing/2014/main" id="{481B9F42-8142-99A9-8179-530CAA166D3E}"/>
              </a:ext>
            </a:extLst>
          </p:cNvPr>
          <p:cNvSpPr/>
          <p:nvPr/>
        </p:nvSpPr>
        <p:spPr>
          <a:xfrm>
            <a:off x="9909087" y="5474710"/>
            <a:ext cx="1692000" cy="864000"/>
          </a:xfrm>
          <a:prstGeom prst="roundRect">
            <a:avLst/>
          </a:prstGeom>
          <a:solidFill>
            <a:srgbClr val="FF007B">
              <a:alpha val="20000"/>
            </a:srgbClr>
          </a:solidFill>
          <a:ln w="28575">
            <a:solidFill>
              <a:srgbClr val="FF007B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Thesis writing</a:t>
            </a:r>
          </a:p>
        </p:txBody>
      </p:sp>
      <p:sp>
        <p:nvSpPr>
          <p:cNvPr id="26" name="Rettangolo arrotondato 28">
            <a:extLst>
              <a:ext uri="{FF2B5EF4-FFF2-40B4-BE49-F238E27FC236}">
                <a16:creationId xmlns:a16="http://schemas.microsoft.com/office/drawing/2014/main" id="{A56C25BB-E072-1E4C-984E-E77C67367B5D}"/>
              </a:ext>
            </a:extLst>
          </p:cNvPr>
          <p:cNvSpPr/>
          <p:nvPr/>
        </p:nvSpPr>
        <p:spPr>
          <a:xfrm>
            <a:off x="4348731" y="5444699"/>
            <a:ext cx="1692000" cy="864000"/>
          </a:xfrm>
          <a:prstGeom prst="roundRect">
            <a:avLst/>
          </a:prstGeom>
          <a:solidFill>
            <a:srgbClr val="007BFF">
              <a:alpha val="20000"/>
            </a:srgbClr>
          </a:solidFill>
          <a:ln w="28575">
            <a:solidFill>
              <a:srgbClr val="007B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WP 4: Fragmentation code development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78845B1-A88A-2917-A890-D0D253223BD8}"/>
              </a:ext>
            </a:extLst>
          </p:cNvPr>
          <p:cNvCxnSpPr>
            <a:cxnSpLocks/>
          </p:cNvCxnSpPr>
          <p:nvPr/>
        </p:nvCxnSpPr>
        <p:spPr>
          <a:xfrm>
            <a:off x="1544015" y="3903003"/>
            <a:ext cx="0" cy="3320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8C144DD-8954-9080-A4B9-88E45B915D40}"/>
              </a:ext>
            </a:extLst>
          </p:cNvPr>
          <p:cNvCxnSpPr>
            <a:cxnSpLocks/>
          </p:cNvCxnSpPr>
          <p:nvPr/>
        </p:nvCxnSpPr>
        <p:spPr>
          <a:xfrm>
            <a:off x="3387781" y="3893854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B399A0B-E6EF-6BED-8EE6-69B216271389}"/>
              </a:ext>
            </a:extLst>
          </p:cNvPr>
          <p:cNvCxnSpPr>
            <a:cxnSpLocks/>
          </p:cNvCxnSpPr>
          <p:nvPr/>
        </p:nvCxnSpPr>
        <p:spPr>
          <a:xfrm>
            <a:off x="5234214" y="3900683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0E67D4F9-12F9-3892-4034-1A2B5ACFC55A}"/>
              </a:ext>
            </a:extLst>
          </p:cNvPr>
          <p:cNvCxnSpPr>
            <a:cxnSpLocks/>
          </p:cNvCxnSpPr>
          <p:nvPr/>
        </p:nvCxnSpPr>
        <p:spPr>
          <a:xfrm>
            <a:off x="7081559" y="3906398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7654C19E-6DEF-E623-F3E0-660A16FBE5E1}"/>
              </a:ext>
            </a:extLst>
          </p:cNvPr>
          <p:cNvCxnSpPr>
            <a:cxnSpLocks/>
          </p:cNvCxnSpPr>
          <p:nvPr/>
        </p:nvCxnSpPr>
        <p:spPr>
          <a:xfrm>
            <a:off x="8914667" y="3911087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72F20B8-2A6F-6683-14CA-26CFA681DA42}"/>
              </a:ext>
            </a:extLst>
          </p:cNvPr>
          <p:cNvCxnSpPr>
            <a:cxnSpLocks/>
          </p:cNvCxnSpPr>
          <p:nvPr/>
        </p:nvCxnSpPr>
        <p:spPr>
          <a:xfrm>
            <a:off x="10733255" y="3900683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EF01D73F-9898-7346-4403-730BA9B28B20}"/>
              </a:ext>
            </a:extLst>
          </p:cNvPr>
          <p:cNvCxnSpPr>
            <a:cxnSpLocks/>
          </p:cNvCxnSpPr>
          <p:nvPr/>
        </p:nvCxnSpPr>
        <p:spPr>
          <a:xfrm>
            <a:off x="3387781" y="5088829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C7F74A1A-AD08-39A6-78D5-804480A2BE0B}"/>
              </a:ext>
            </a:extLst>
          </p:cNvPr>
          <p:cNvCxnSpPr>
            <a:cxnSpLocks/>
          </p:cNvCxnSpPr>
          <p:nvPr/>
        </p:nvCxnSpPr>
        <p:spPr>
          <a:xfrm>
            <a:off x="5234214" y="5095658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0D92D915-08D3-4A37-FFB0-CBD1E95A0D19}"/>
              </a:ext>
            </a:extLst>
          </p:cNvPr>
          <p:cNvCxnSpPr>
            <a:cxnSpLocks/>
          </p:cNvCxnSpPr>
          <p:nvPr/>
        </p:nvCxnSpPr>
        <p:spPr>
          <a:xfrm>
            <a:off x="1544015" y="2629093"/>
            <a:ext cx="0" cy="3773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DC405308-ED98-CE5D-BE3D-61984C92F374}"/>
              </a:ext>
            </a:extLst>
          </p:cNvPr>
          <p:cNvCxnSpPr>
            <a:cxnSpLocks/>
          </p:cNvCxnSpPr>
          <p:nvPr/>
        </p:nvCxnSpPr>
        <p:spPr>
          <a:xfrm>
            <a:off x="3387781" y="2629093"/>
            <a:ext cx="0" cy="3773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D4CA0F93-5436-4528-2D7D-008AE4263708}"/>
              </a:ext>
            </a:extLst>
          </p:cNvPr>
          <p:cNvCxnSpPr>
            <a:cxnSpLocks/>
          </p:cNvCxnSpPr>
          <p:nvPr/>
        </p:nvCxnSpPr>
        <p:spPr>
          <a:xfrm>
            <a:off x="5234214" y="2629093"/>
            <a:ext cx="0" cy="3773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8F1DF909-7195-B600-3F42-F957C9E0DDE0}"/>
              </a:ext>
            </a:extLst>
          </p:cNvPr>
          <p:cNvCxnSpPr>
            <a:cxnSpLocks/>
          </p:cNvCxnSpPr>
          <p:nvPr/>
        </p:nvCxnSpPr>
        <p:spPr>
          <a:xfrm>
            <a:off x="7081559" y="2629093"/>
            <a:ext cx="0" cy="3773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A990249D-0515-F97E-DC19-F6CC72E95B36}"/>
              </a:ext>
            </a:extLst>
          </p:cNvPr>
          <p:cNvCxnSpPr>
            <a:cxnSpLocks/>
          </p:cNvCxnSpPr>
          <p:nvPr/>
        </p:nvCxnSpPr>
        <p:spPr>
          <a:xfrm>
            <a:off x="8914667" y="2629093"/>
            <a:ext cx="0" cy="3773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2598210B-27FE-8458-4B1A-DE8DE3C2997C}"/>
              </a:ext>
            </a:extLst>
          </p:cNvPr>
          <p:cNvCxnSpPr>
            <a:cxnSpLocks/>
          </p:cNvCxnSpPr>
          <p:nvPr/>
        </p:nvCxnSpPr>
        <p:spPr>
          <a:xfrm>
            <a:off x="10733255" y="2629093"/>
            <a:ext cx="0" cy="3773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1E24773D-171C-C41A-B7DF-08FF045E0EB7}"/>
              </a:ext>
            </a:extLst>
          </p:cNvPr>
          <p:cNvCxnSpPr>
            <a:cxnSpLocks/>
          </p:cNvCxnSpPr>
          <p:nvPr/>
        </p:nvCxnSpPr>
        <p:spPr>
          <a:xfrm>
            <a:off x="1544015" y="2629093"/>
            <a:ext cx="91892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A269A61B-D08C-7335-52EF-2A1361B04EC0}"/>
              </a:ext>
            </a:extLst>
          </p:cNvPr>
          <p:cNvCxnSpPr>
            <a:cxnSpLocks/>
          </p:cNvCxnSpPr>
          <p:nvPr/>
        </p:nvCxnSpPr>
        <p:spPr>
          <a:xfrm flipH="1">
            <a:off x="6102815" y="2341093"/>
            <a:ext cx="0" cy="288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ttangolo arrotondato 63">
            <a:extLst>
              <a:ext uri="{FF2B5EF4-FFF2-40B4-BE49-F238E27FC236}">
                <a16:creationId xmlns:a16="http://schemas.microsoft.com/office/drawing/2014/main" id="{9092F9C1-921D-42BE-5F4A-00F1A6DC66EF}"/>
              </a:ext>
            </a:extLst>
          </p:cNvPr>
          <p:cNvSpPr/>
          <p:nvPr/>
        </p:nvSpPr>
        <p:spPr>
          <a:xfrm>
            <a:off x="8045215" y="4242854"/>
            <a:ext cx="1692000" cy="864000"/>
          </a:xfrm>
          <a:prstGeom prst="roundRect">
            <a:avLst/>
          </a:prstGeom>
          <a:solidFill>
            <a:srgbClr val="8400FF">
              <a:alpha val="20000"/>
            </a:srgbClr>
          </a:solidFill>
          <a:ln w="28575">
            <a:solidFill>
              <a:srgbClr val="84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Data collection from tests and literature</a:t>
            </a:r>
            <a:endParaRPr lang="it-IT" sz="2000" dirty="0"/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0D3FFA4-1784-769B-DF01-A294F0C218F8}"/>
              </a:ext>
            </a:extLst>
          </p:cNvPr>
          <p:cNvCxnSpPr>
            <a:cxnSpLocks/>
          </p:cNvCxnSpPr>
          <p:nvPr/>
        </p:nvCxnSpPr>
        <p:spPr>
          <a:xfrm>
            <a:off x="10733255" y="5134793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781631" y="1154702"/>
            <a:ext cx="333316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2" name="Picture 9">
            <a:extLst>
              <a:ext uri="{FF2B5EF4-FFF2-40B4-BE49-F238E27FC236}">
                <a16:creationId xmlns:a16="http://schemas.microsoft.com/office/drawing/2014/main" id="{F7F7D24D-7ADA-B559-4837-3B8A17EC60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4" y="5269911"/>
            <a:ext cx="1692000" cy="1269001"/>
          </a:xfrm>
          <a:prstGeom prst="rect">
            <a:avLst/>
          </a:prstGeom>
        </p:spPr>
      </p:pic>
      <p:sp>
        <p:nvSpPr>
          <p:cNvPr id="73" name="Segno di moltiplicazione 72">
            <a:extLst>
              <a:ext uri="{FF2B5EF4-FFF2-40B4-BE49-F238E27FC236}">
                <a16:creationId xmlns:a16="http://schemas.microsoft.com/office/drawing/2014/main" id="{02938703-C44E-6EBA-6B8A-0E26C4EA5BD5}"/>
              </a:ext>
            </a:extLst>
          </p:cNvPr>
          <p:cNvSpPr/>
          <p:nvPr/>
        </p:nvSpPr>
        <p:spPr>
          <a:xfrm>
            <a:off x="6288158" y="4876812"/>
            <a:ext cx="3518445" cy="2080542"/>
          </a:xfrm>
          <a:prstGeom prst="mathMultiply">
            <a:avLst>
              <a:gd name="adj1" fmla="val 147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87E868-62AD-DD1E-402B-40C404B363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3</a:t>
            </a:fld>
            <a:r>
              <a:rPr lang="it-IT"/>
              <a:t>/22</a:t>
            </a:r>
            <a:endParaRPr lang="it-IT" dirty="0"/>
          </a:p>
        </p:txBody>
      </p:sp>
      <p:pic>
        <p:nvPicPr>
          <p:cNvPr id="8" name="Elemento grafico 7" descr="Avviso contorno">
            <a:extLst>
              <a:ext uri="{FF2B5EF4-FFF2-40B4-BE49-F238E27FC236}">
                <a16:creationId xmlns:a16="http://schemas.microsoft.com/office/drawing/2014/main" id="{B284F3AC-482A-7930-0803-6B43EE4A90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41247" y="4199283"/>
            <a:ext cx="914400" cy="914400"/>
          </a:xfrm>
          <a:prstGeom prst="rect">
            <a:avLst/>
          </a:prstGeom>
        </p:spPr>
      </p:pic>
      <p:pic>
        <p:nvPicPr>
          <p:cNvPr id="16" name="Elemento grafico 15" descr="Avviso contorno">
            <a:extLst>
              <a:ext uri="{FF2B5EF4-FFF2-40B4-BE49-F238E27FC236}">
                <a16:creationId xmlns:a16="http://schemas.microsoft.com/office/drawing/2014/main" id="{74A17C7E-D5FD-C83B-DA83-0EB25572CC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26674" y="5419621"/>
            <a:ext cx="914400" cy="914400"/>
          </a:xfrm>
          <a:prstGeom prst="rect">
            <a:avLst/>
          </a:prstGeom>
        </p:spPr>
      </p:pic>
      <p:pic>
        <p:nvPicPr>
          <p:cNvPr id="17" name="Elemento grafico 16" descr="Avviso contorno">
            <a:extLst>
              <a:ext uri="{FF2B5EF4-FFF2-40B4-BE49-F238E27FC236}">
                <a16:creationId xmlns:a16="http://schemas.microsoft.com/office/drawing/2014/main" id="{0DDECB7A-51C9-FA79-41BF-CDDCB439E5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48823" y="4184995"/>
            <a:ext cx="914400" cy="914400"/>
          </a:xfrm>
          <a:prstGeom prst="rect">
            <a:avLst/>
          </a:prstGeom>
        </p:spPr>
      </p:pic>
      <p:pic>
        <p:nvPicPr>
          <p:cNvPr id="18" name="Elemento grafico 17" descr="Avviso contorno">
            <a:extLst>
              <a:ext uri="{FF2B5EF4-FFF2-40B4-BE49-F238E27FC236}">
                <a16:creationId xmlns:a16="http://schemas.microsoft.com/office/drawing/2014/main" id="{E0EC1C97-F9CE-96AD-5FBD-D3036F6A4A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34250" y="54053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4569334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IS </a:t>
            </a:r>
            <a:r>
              <a:rPr lang="it-IT" sz="2400" dirty="0" err="1"/>
              <a:t>development</a:t>
            </a:r>
            <a:r>
              <a:rPr lang="it-IT" sz="2400" dirty="0"/>
              <a:t> and testing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388257" y="1154702"/>
            <a:ext cx="272653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67573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329617-F35C-B29D-640F-D061EBD9B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9"/>
          <a:stretch/>
        </p:blipFill>
        <p:spPr bwMode="auto">
          <a:xfrm>
            <a:off x="3795000" y="2722281"/>
            <a:ext cx="392435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07E1BCC-E52D-D228-3D5C-A115DBED2166}"/>
              </a:ext>
            </a:extLst>
          </p:cNvPr>
          <p:cNvSpPr txBox="1"/>
          <p:nvPr/>
        </p:nvSpPr>
        <p:spPr>
          <a:xfrm>
            <a:off x="8030816" y="3146619"/>
            <a:ext cx="35463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Sensitive area:200mmx100mm</a:t>
            </a:r>
          </a:p>
          <a:p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100</a:t>
            </a:r>
            <a:r>
              <a:rPr lang="it-IT" b="0" i="0" dirty="0">
                <a:solidFill>
                  <a:srgbClr val="4D515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  <a:p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Mass: 244g</a:t>
            </a:r>
          </a:p>
          <a:p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Thickness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4mm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DDD658E-2163-B11B-5D63-84D00C6FBA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901" y="2558484"/>
            <a:ext cx="3318637" cy="2880000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C9B25C4-FE08-7A9A-E277-6AEC386A1B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4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892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4569334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IS </a:t>
            </a:r>
            <a:r>
              <a:rPr lang="it-IT" sz="2400" dirty="0" err="1"/>
              <a:t>development</a:t>
            </a:r>
            <a:r>
              <a:rPr lang="it-IT" sz="2400" dirty="0"/>
              <a:t> and testing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388257" y="1154702"/>
            <a:ext cx="272653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67573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520992A-2332-0E26-3C7C-1471294E1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r="17268" b="9615"/>
          <a:stretch/>
        </p:blipFill>
        <p:spPr bwMode="auto">
          <a:xfrm>
            <a:off x="811610" y="1809645"/>
            <a:ext cx="5424884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039C135-6175-A8B5-9BCC-7E237E226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b="12748"/>
          <a:stretch/>
        </p:blipFill>
        <p:spPr bwMode="auto">
          <a:xfrm>
            <a:off x="6620560" y="3429000"/>
            <a:ext cx="4715601" cy="261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69D161-EFF9-2D87-5788-37488D48477D}"/>
              </a:ext>
            </a:extLst>
          </p:cNvPr>
          <p:cNvSpPr txBox="1"/>
          <p:nvPr/>
        </p:nvSpPr>
        <p:spPr>
          <a:xfrm>
            <a:off x="6693694" y="1929717"/>
            <a:ext cx="4569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test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campaign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vibration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thermovacuum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ESA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ESEC - Galaxia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CDA00B9-8891-FED2-6DD8-D0BB29A97B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5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7510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4569334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IS </a:t>
            </a:r>
            <a:r>
              <a:rPr lang="it-IT" sz="2400" dirty="0" err="1"/>
              <a:t>development</a:t>
            </a:r>
            <a:r>
              <a:rPr lang="it-IT" sz="2400" dirty="0"/>
              <a:t> and testing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388257" y="1154702"/>
            <a:ext cx="272653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67573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FAFC8C-8743-6251-3D7F-8446492BDA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800" y="2261463"/>
            <a:ext cx="4011599" cy="2487891"/>
          </a:xfrm>
          <a:prstGeom prst="rect">
            <a:avLst/>
          </a:prstGeom>
        </p:spPr>
      </p:pic>
      <p:pic>
        <p:nvPicPr>
          <p:cNvPr id="10" name="test vibrazione">
            <a:hlinkClick r:id="" action="ppaction://media"/>
            <a:extLst>
              <a:ext uri="{FF2B5EF4-FFF2-40B4-BE49-F238E27FC236}">
                <a16:creationId xmlns:a16="http://schemas.microsoft.com/office/drawing/2014/main" id="{A94EEE00-62E8-AA6E-1225-2D0DD6557C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t="7560" b="20361"/>
          <a:stretch/>
        </p:blipFill>
        <p:spPr>
          <a:xfrm>
            <a:off x="1601931" y="1954806"/>
            <a:ext cx="3725076" cy="42959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E9C9C2-7F2B-F1DB-F19B-B5B7064238A7}"/>
              </a:ext>
            </a:extLst>
          </p:cNvPr>
          <p:cNvSpPr txBox="1"/>
          <p:nvPr/>
        </p:nvSpPr>
        <p:spPr>
          <a:xfrm>
            <a:off x="6507956" y="5105915"/>
            <a:ext cx="4586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decided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Vega-C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launcher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addittional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vibrational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load following ECSS for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079AAC-15DD-C375-E0D2-BB19C085C7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6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2503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4569334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IS </a:t>
            </a:r>
            <a:r>
              <a:rPr lang="it-IT" sz="2400" dirty="0" err="1"/>
              <a:t>development</a:t>
            </a:r>
            <a:r>
              <a:rPr lang="it-IT" sz="2400" dirty="0"/>
              <a:t> and testing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388257" y="1154702"/>
            <a:ext cx="272653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67573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8CF894-5B0A-0542-8D07-3B430B58AB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0247" y="1988290"/>
            <a:ext cx="4500000" cy="21153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F98DD5A-1445-B631-8822-E0FB6275E9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0247" y="4260000"/>
            <a:ext cx="4500000" cy="2151623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8AD857D8-8FFE-7A72-038A-7EFA6FA91614}"/>
              </a:ext>
            </a:extLst>
          </p:cNvPr>
          <p:cNvSpPr/>
          <p:nvPr/>
        </p:nvSpPr>
        <p:spPr>
          <a:xfrm>
            <a:off x="8070626" y="4667454"/>
            <a:ext cx="1080000" cy="108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25DF415-9F8F-8D6A-25CC-8C7DD73F48E1}"/>
              </a:ext>
            </a:extLst>
          </p:cNvPr>
          <p:cNvGrpSpPr/>
          <p:nvPr/>
        </p:nvGrpSpPr>
        <p:grpSpPr>
          <a:xfrm>
            <a:off x="1267826" y="1988290"/>
            <a:ext cx="3754247" cy="3309299"/>
            <a:chOff x="1124934" y="1988290"/>
            <a:chExt cx="4286470" cy="3778444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A366979-C70A-4088-ED0C-7DB3971D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24934" y="1988290"/>
              <a:ext cx="4286470" cy="3778444"/>
            </a:xfrm>
            <a:prstGeom prst="rect">
              <a:avLst/>
            </a:prstGeom>
          </p:spPr>
        </p:pic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BEC76138-02B0-0E43-07A2-682C163D4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1771" y="2819819"/>
              <a:ext cx="329550" cy="294691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00058499-8B7C-9F5F-FB01-3246D9BAAA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696" y="2909943"/>
              <a:ext cx="99075" cy="285679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75C854-E5A0-C2CC-B3C2-CD346ABAE772}"/>
              </a:ext>
            </a:extLst>
          </p:cNvPr>
          <p:cNvSpPr txBox="1"/>
          <p:nvPr/>
        </p:nvSpPr>
        <p:spPr>
          <a:xfrm>
            <a:off x="1234493" y="5607843"/>
            <a:ext cx="382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detatchement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1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connector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10 lines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BE75CCE-6700-69E0-6E5B-DE2D0E0706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7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3731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4569334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IS </a:t>
            </a:r>
            <a:r>
              <a:rPr lang="it-IT" sz="2400" dirty="0" err="1"/>
              <a:t>development</a:t>
            </a:r>
            <a:r>
              <a:rPr lang="it-IT" sz="2400" dirty="0"/>
              <a:t> and testing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388257" y="1154702"/>
            <a:ext cx="272653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67573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4483B44-3C76-8F96-E293-5943EB9E1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0"/>
          <a:stretch/>
        </p:blipFill>
        <p:spPr bwMode="auto">
          <a:xfrm>
            <a:off x="871826" y="1822652"/>
            <a:ext cx="552307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B55D9D0-2076-78D1-264A-712457A68287}"/>
              </a:ext>
            </a:extLst>
          </p:cNvPr>
          <p:cNvSpPr/>
          <p:nvPr/>
        </p:nvSpPr>
        <p:spPr>
          <a:xfrm>
            <a:off x="985838" y="2021681"/>
            <a:ext cx="1471612" cy="411362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Termovacuum</a:t>
            </a:r>
            <a:r>
              <a:rPr lang="it-IT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test procedure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BE77AEEA-4407-965A-9DB6-3A07EC00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92" y="2021681"/>
            <a:ext cx="4999668" cy="28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EE3F1E-C9F0-730D-1BF8-0C4745BE009A}"/>
              </a:ext>
            </a:extLst>
          </p:cNvPr>
          <p:cNvSpPr txBox="1"/>
          <p:nvPr/>
        </p:nvSpPr>
        <p:spPr>
          <a:xfrm>
            <a:off x="6650792" y="5620232"/>
            <a:ext cx="4999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Test </a:t>
            </a:r>
            <a:r>
              <a:rPr lang="it-IT" dirty="0" err="1"/>
              <a:t>qualification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 (-43°C, +48°C)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3F0CB5-0100-603C-2180-CD6863BF59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8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0192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F0FA-FE38-3B32-EDD7-B042A377A9FB}"/>
              </a:ext>
            </a:extLst>
          </p:cNvPr>
          <p:cNvSpPr txBox="1">
            <a:spLocks/>
          </p:cNvSpPr>
          <p:nvPr/>
        </p:nvSpPr>
        <p:spPr>
          <a:xfrm>
            <a:off x="4581292" y="1154702"/>
            <a:ext cx="4569334" cy="597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dirty="0"/>
              <a:t>IS </a:t>
            </a:r>
            <a:r>
              <a:rPr lang="it-IT" sz="2400" dirty="0" err="1"/>
              <a:t>development</a:t>
            </a:r>
            <a:r>
              <a:rPr lang="it-IT" sz="2400" dirty="0"/>
              <a:t> and testing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06DB629-5C97-25B7-FDB0-54B2807E5985}"/>
              </a:ext>
            </a:extLst>
          </p:cNvPr>
          <p:cNvGrpSpPr/>
          <p:nvPr/>
        </p:nvGrpSpPr>
        <p:grpSpPr>
          <a:xfrm>
            <a:off x="2105028" y="1248661"/>
            <a:ext cx="516432" cy="516432"/>
            <a:chOff x="1122484" y="5003319"/>
            <a:chExt cx="516432" cy="516432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3E15FE5B-4623-4E7D-589A-AFCA24910A52}"/>
                </a:ext>
              </a:extLst>
            </p:cNvPr>
            <p:cNvSpPr/>
            <p:nvPr/>
          </p:nvSpPr>
          <p:spPr>
            <a:xfrm>
              <a:off x="1122484" y="5003319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6" name="Elemento grafico 55" descr="Domanda e offerta con riempimento a tinta unita">
              <a:extLst>
                <a:ext uri="{FF2B5EF4-FFF2-40B4-BE49-F238E27FC236}">
                  <a16:creationId xmlns:a16="http://schemas.microsoft.com/office/drawing/2014/main" id="{B96044C5-61AE-738C-86EE-CC2590C1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5254" y="5060878"/>
              <a:ext cx="396000" cy="396000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94C3501-9825-0C4F-9C13-A1218C365DF3}"/>
              </a:ext>
            </a:extLst>
          </p:cNvPr>
          <p:cNvGrpSpPr/>
          <p:nvPr/>
        </p:nvGrpSpPr>
        <p:grpSpPr>
          <a:xfrm>
            <a:off x="3398447" y="1248661"/>
            <a:ext cx="516432" cy="516432"/>
            <a:chOff x="1122484" y="5683863"/>
            <a:chExt cx="516432" cy="51643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6897993-E663-3E95-4679-C18948C840DA}"/>
                </a:ext>
              </a:extLst>
            </p:cNvPr>
            <p:cNvSpPr/>
            <p:nvPr/>
          </p:nvSpPr>
          <p:spPr>
            <a:xfrm>
              <a:off x="1122484" y="5683863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Elemento grafico 58" descr="Bussola con riempimento a tinta unita">
              <a:extLst>
                <a:ext uri="{FF2B5EF4-FFF2-40B4-BE49-F238E27FC236}">
                  <a16:creationId xmlns:a16="http://schemas.microsoft.com/office/drawing/2014/main" id="{1E020CD3-CA62-24D5-3CD9-FC021755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8506" y="5744598"/>
              <a:ext cx="396000" cy="396000"/>
            </a:xfrm>
            <a:prstGeom prst="rect">
              <a:avLst/>
            </a:prstGeom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4A7AC3B-EBEA-187F-EA80-849216C50E9C}"/>
              </a:ext>
            </a:extLst>
          </p:cNvPr>
          <p:cNvGrpSpPr/>
          <p:nvPr/>
        </p:nvGrpSpPr>
        <p:grpSpPr>
          <a:xfrm>
            <a:off x="164901" y="1248661"/>
            <a:ext cx="516432" cy="516432"/>
            <a:chOff x="1122484" y="2381132"/>
            <a:chExt cx="516432" cy="516432"/>
          </a:xfrm>
        </p:grpSpPr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681D263-D75F-D66F-290C-D9AFA04F2C8F}"/>
                </a:ext>
              </a:extLst>
            </p:cNvPr>
            <p:cNvSpPr/>
            <p:nvPr/>
          </p:nvSpPr>
          <p:spPr>
            <a:xfrm>
              <a:off x="1122484" y="2381132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2" name="Elemento grafico 61" descr="Docente con riempimento a tinta unita">
              <a:extLst>
                <a:ext uri="{FF2B5EF4-FFF2-40B4-BE49-F238E27FC236}">
                  <a16:creationId xmlns:a16="http://schemas.microsoft.com/office/drawing/2014/main" id="{69005072-9A47-F249-53A6-208BBF66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5254" y="2454075"/>
              <a:ext cx="396000" cy="39600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FCF92162-61B3-CAF4-2A32-B31BBFC943BA}"/>
              </a:ext>
            </a:extLst>
          </p:cNvPr>
          <p:cNvGrpSpPr/>
          <p:nvPr/>
        </p:nvGrpSpPr>
        <p:grpSpPr>
          <a:xfrm>
            <a:off x="811610" y="1248661"/>
            <a:ext cx="516432" cy="516432"/>
            <a:chOff x="1777867" y="2484284"/>
            <a:chExt cx="516432" cy="5164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271D6163-3F30-4E67-1FF7-58FE8CD2ED18}"/>
                </a:ext>
              </a:extLst>
            </p:cNvPr>
            <p:cNvSpPr/>
            <p:nvPr/>
          </p:nvSpPr>
          <p:spPr>
            <a:xfrm>
              <a:off x="1777867" y="2484284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5" name="Elemento grafico 64" descr="Satellite con riempimento a tinta unita">
              <a:extLst>
                <a:ext uri="{FF2B5EF4-FFF2-40B4-BE49-F238E27FC236}">
                  <a16:creationId xmlns:a16="http://schemas.microsoft.com/office/drawing/2014/main" id="{2C37A991-56A5-FF00-E156-6F1C1EF1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38083" y="2547667"/>
              <a:ext cx="396000" cy="396000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D001E4C-F726-6BC7-822F-40292E345C3B}"/>
              </a:ext>
            </a:extLst>
          </p:cNvPr>
          <p:cNvGrpSpPr/>
          <p:nvPr/>
        </p:nvGrpSpPr>
        <p:grpSpPr>
          <a:xfrm>
            <a:off x="1458319" y="1248661"/>
            <a:ext cx="516432" cy="516432"/>
            <a:chOff x="1122484" y="3676520"/>
            <a:chExt cx="516432" cy="516432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BE4130EC-EE8E-C2CD-2602-6DFCED30B20B}"/>
                </a:ext>
              </a:extLst>
            </p:cNvPr>
            <p:cNvSpPr/>
            <p:nvPr/>
          </p:nvSpPr>
          <p:spPr>
            <a:xfrm>
              <a:off x="1122484" y="3676520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8" name="Elemento grafico 67" descr="Saluto con riempimento a tinta unita">
              <a:extLst>
                <a:ext uri="{FF2B5EF4-FFF2-40B4-BE49-F238E27FC236}">
                  <a16:creationId xmlns:a16="http://schemas.microsoft.com/office/drawing/2014/main" id="{BF0EBCF4-7EF5-83F3-68D2-69489CB3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95952" y="3736736"/>
              <a:ext cx="396000" cy="396000"/>
            </a:xfrm>
            <a:prstGeom prst="rect">
              <a:avLst/>
            </a:prstGeom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2AC69F9-5E7C-90C8-F67E-A63A56DD16DB}"/>
              </a:ext>
            </a:extLst>
          </p:cNvPr>
          <p:cNvGrpSpPr/>
          <p:nvPr/>
        </p:nvGrpSpPr>
        <p:grpSpPr>
          <a:xfrm>
            <a:off x="2751737" y="1248661"/>
            <a:ext cx="516432" cy="516432"/>
            <a:chOff x="1122484" y="4314586"/>
            <a:chExt cx="516432" cy="516432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59E18B0-5CBD-2ECA-94CD-2B1B4DE2F442}"/>
                </a:ext>
              </a:extLst>
            </p:cNvPr>
            <p:cNvSpPr/>
            <p:nvPr/>
          </p:nvSpPr>
          <p:spPr>
            <a:xfrm>
              <a:off x="1122484" y="4314586"/>
              <a:ext cx="516432" cy="516432"/>
            </a:xfrm>
            <a:prstGeom prst="ellipse">
              <a:avLst/>
            </a:prstGeom>
            <a:ln w="19050">
              <a:solidFill>
                <a:srgbClr val="AA000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1" name="Elemento grafico 70" descr="Appunti parzialmente selezionati con riempimento a tinta unita">
              <a:extLst>
                <a:ext uri="{FF2B5EF4-FFF2-40B4-BE49-F238E27FC236}">
                  <a16:creationId xmlns:a16="http://schemas.microsoft.com/office/drawing/2014/main" id="{7AD3A9E2-30C7-E20D-5624-A8ACB341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700" y="4374802"/>
              <a:ext cx="396000" cy="396000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EC966747-B4A6-8ACD-455C-39A137D9007A}"/>
              </a:ext>
            </a:extLst>
          </p:cNvPr>
          <p:cNvSpPr/>
          <p:nvPr/>
        </p:nvSpPr>
        <p:spPr>
          <a:xfrm>
            <a:off x="1388257" y="1154702"/>
            <a:ext cx="2726539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53516D-2590-5DCA-C086-C719CCFB5DA7}"/>
              </a:ext>
            </a:extLst>
          </p:cNvPr>
          <p:cNvSpPr/>
          <p:nvPr/>
        </p:nvSpPr>
        <p:spPr>
          <a:xfrm>
            <a:off x="82023" y="1223572"/>
            <a:ext cx="675736" cy="7061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8AA9936-2453-3E53-1F86-0F0C3522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9" y="2139441"/>
            <a:ext cx="457583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914DEC4-8A44-7CA5-7DD7-E580AE09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28" y="2119734"/>
            <a:ext cx="539833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136BC3-25D6-7732-75C3-966CD986A584}"/>
              </a:ext>
            </a:extLst>
          </p:cNvPr>
          <p:cNvSpPr txBox="1"/>
          <p:nvPr/>
        </p:nvSpPr>
        <p:spPr>
          <a:xfrm>
            <a:off x="1104232" y="5842576"/>
            <a:ext cx="388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Bending of the support plate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-out procedure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E5EBDD-49FD-332D-B163-6E124901B686}"/>
              </a:ext>
            </a:extLst>
          </p:cNvPr>
          <p:cNvSpPr txBox="1"/>
          <p:nvPr/>
        </p:nvSpPr>
        <p:spPr>
          <a:xfrm>
            <a:off x="6939549" y="5841028"/>
            <a:ext cx="388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 err="1"/>
              <a:t>Kapton</a:t>
            </a:r>
            <a:r>
              <a:rPr lang="it-IT" dirty="0"/>
              <a:t> </a:t>
            </a:r>
            <a:r>
              <a:rPr lang="it-IT" dirty="0" err="1"/>
              <a:t>detachment</a:t>
            </a:r>
            <a:r>
              <a:rPr lang="it-IT" dirty="0"/>
              <a:t> from the teflon plate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02902CD-BAA2-61DF-35E3-5F370A22008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pPr/>
              <a:t>9</a:t>
            </a:fld>
            <a:r>
              <a:rPr lang="it-IT"/>
              <a:t>/22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5551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4728</Words>
  <Application>Microsoft Office PowerPoint</Application>
  <PresentationFormat>Widescreen</PresentationFormat>
  <Paragraphs>423</Paragraphs>
  <Slides>26</Slides>
  <Notes>26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Aptos</vt:lpstr>
      <vt:lpstr>Aptos Narrow</vt:lpstr>
      <vt:lpstr>Arial</vt:lpstr>
      <vt:lpstr>Calibri</vt:lpstr>
      <vt:lpstr>Cambria Math</vt:lpstr>
      <vt:lpstr>Tema di Office</vt:lpstr>
      <vt:lpstr>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Bocchi Giuliano</dc:creator>
  <cp:lastModifiedBy>Stefano Lopresti</cp:lastModifiedBy>
  <cp:revision>112</cp:revision>
  <dcterms:created xsi:type="dcterms:W3CDTF">2022-07-26T10:43:33Z</dcterms:created>
  <dcterms:modified xsi:type="dcterms:W3CDTF">2024-09-15T12:12:31Z</dcterms:modified>
</cp:coreProperties>
</file>