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79" r:id="rId3"/>
    <p:sldId id="281" r:id="rId4"/>
    <p:sldId id="283" r:id="rId5"/>
    <p:sldId id="284" r:id="rId6"/>
    <p:sldId id="282" r:id="rId7"/>
    <p:sldId id="289" r:id="rId8"/>
    <p:sldId id="290" r:id="rId9"/>
    <p:sldId id="287" r:id="rId10"/>
    <p:sldId id="25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86790" autoAdjust="0"/>
  </p:normalViewPr>
  <p:slideViewPr>
    <p:cSldViewPr snapToGrid="0" showGuides="1">
      <p:cViewPr varScale="1">
        <p:scale>
          <a:sx n="60" d="100"/>
          <a:sy n="60" d="100"/>
        </p:scale>
        <p:origin x="1176" y="7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7132-047A-4C30-97AD-7733762F554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B536-9FA3-4940-8C9D-ED9264FA1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44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886-1573-40AC-9E09-050F9AC625A5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491ED-56D3-4375-977F-FA3F9F1C0D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5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5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03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16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2270F-E458-1A80-D92B-1235F9435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7F83D1-241F-9638-70DE-EB38B8421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D3A53C-5CB9-D23A-2CC3-EAD7EE750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4B323F-BE19-2C15-A6AB-6B7A686B2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262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70A88-37E6-080F-4E22-4F79856D9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AF5755D-7886-02FB-477E-63C93E070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4E5F20C-A939-537A-738E-963D180B0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841D68-6E18-7875-F030-196C37936E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66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AE277-2049-EEE6-7747-EFE2E1B08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F712F46-ED8A-932F-9AA6-CA405DB22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AC95DB2-3FA1-AC01-E5B0-DCCAB0EA7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ACCF7F-1B56-43AD-0B71-315C2ADF7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9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472A3-CD01-5BE4-A64D-148F476C9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AD93D2E-027B-56BF-79FA-FD866E7AB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5661DFC-4B11-27C8-0D35-17E58CE0A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573FE6-41DB-B3D6-8D94-B731C449A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073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227A6-41E4-8718-D695-E1A72573F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ABC1F2C-144F-0CD5-6411-E8787C20D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FF9209-850C-2963-FE2B-F86411537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234D14-2643-EC67-66CF-226782148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18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23A59-F6AD-31FB-6A65-99CFE2F58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1E02663-CEA1-6602-58E2-C3B6F71FD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C014A3-3EDA-1806-39DC-860A7EDEC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AB07AB-2428-35F0-F974-2DC5E5927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007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9EDDE-B8D3-D33C-9513-9018EBFC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EA8FA41-4D31-8DEB-734A-BD1890A37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B48CBFC-FA35-A6ED-6983-1D554BFA1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Quando</a:t>
            </a:r>
            <a:r>
              <a:rPr lang="it-IT" baseline="0" dirty="0"/>
              <a:t> viene inserita un’immagine, può essere inserito un testo alternativo che consenta ad una sintesi vocale di leggerla, procedendo in questo modo: cliccare con tasto destro sul campo in cui è inserita l’immagine, dal menu selezionare «Formato immagine», si apre il menu a destra e si clicca sull’icona «Dimensioni e Proprietà», si seleziona «Testo Alternativo» e si inserisce la descrizione dell’immagine, come da esempio.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immagini puramente decorative è possibile utilizzare la funzione «Testo Alternativo» specificando nella casella di testo: «Immagine decorativa». Non inserire mai testo all’interno delle immagini.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Per Mac: per inserire testo alternativo cliccare con tasto destro sull’immagine, nel menu selezionare «Testo Alternativo», si apre una finestra dove è possibile inserire il testo alternativo.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8A951C-FF6F-2E8D-3BC2-A387ACBE87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59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8A6E1-DC11-C213-C49B-4CE1A884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C5EF09-4C5E-B147-BEF8-8B66FFFEA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74B46-543F-F0B0-1410-BF1E7177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C346-6040-4EC2-9F6E-8989C588DD85}" type="datetime1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1F3B55-F3E2-1A2D-7FD6-BEC64BED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3C2C70-ACDC-D114-6B42-27BE4C2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it-IT" altLang="it-IT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7A2A5C85-D8F9-95C2-D93A-D6AAA8D01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397" y="1159933"/>
            <a:ext cx="4709206" cy="21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E965153-D1B8-47F9-ECA7-A02B3757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593" y="3285951"/>
            <a:ext cx="9096815" cy="1290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1D13A2E7-1F45-2252-AAE6-76F193D9D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526" y="4741032"/>
            <a:ext cx="6320949" cy="7580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934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4D642F2-5021-578D-0B5A-F0C9826C56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1" y="0"/>
            <a:ext cx="12192001" cy="1138767"/>
          </a:xfrm>
          <a:prstGeom prst="rect">
            <a:avLst/>
          </a:prstGeom>
          <a:solidFill>
            <a:srgbClr val="AA0004"/>
          </a:solidFill>
          <a:ln w="9525">
            <a:noFill/>
            <a:miter lim="800000"/>
            <a:headEnd/>
            <a:tailEnd/>
          </a:ln>
        </p:spPr>
        <p:txBody>
          <a:bodyPr wrap="none" lIns="72000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A4080AB-402D-FB91-8F6E-E1F4FB36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0" y="1153221"/>
            <a:ext cx="11736000" cy="1188000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6179127" y="2592996"/>
            <a:ext cx="5663346" cy="38595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quarter" idx="11" hasCustomPrompt="1"/>
          </p:nvPr>
        </p:nvSpPr>
        <p:spPr>
          <a:xfrm>
            <a:off x="1215640" y="2592996"/>
            <a:ext cx="3781233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quarter" idx="12" hasCustomPrompt="1"/>
          </p:nvPr>
        </p:nvSpPr>
        <p:spPr>
          <a:xfrm>
            <a:off x="1215640" y="4777396"/>
            <a:ext cx="3781234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A703DA-C362-E452-CF6A-3D365299A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00" y="147563"/>
            <a:ext cx="1885998" cy="843049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235289-7E58-52B5-6665-0A8CD3D2E2E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15F060A-852E-42E5-BB48-961B65200816}" type="datetime1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455544-DA76-CD18-9E32-013DB734E4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9F031-8570-1D2D-8181-A13DA1AFC3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80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38BF697F-4C3F-B44D-F6C6-3D1E0DC619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98" y="2269067"/>
            <a:ext cx="5189805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62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8F17-2866-4765-8A4D-164D5B7C7986}" type="datetime1">
              <a:rPr lang="it-IT" smtClean="0"/>
              <a:t>29/11/2025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0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2635D8-CCDF-6D38-8F13-A179A41E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434A56-224E-D866-A28F-911AF1B32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2815B5-BA9F-4BC1-142B-FB146E55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A57A9-AF69-4373-A451-19EDC7EAB861}" type="datetime1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639FF7-9837-5485-22E6-98359CE2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BA95AF-CF08-9540-8958-30ECAA2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60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9B05C-6215-0CBC-7B82-45F3AB91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BDA081-A4AC-23E8-A80B-BB3EDFA4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0D27AD-7692-29FD-138C-8E2D277B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1D6CB-28F7-472E-99D6-53D67D09DD7C}" type="datetime1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A7B6A-8E96-4A22-AC28-CC5D4A5F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F665B-5DD5-68C7-A7BF-2101FC91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3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E8C6D-2746-FE8C-D954-F04A0892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C4DAC7-51DC-0512-D3C5-636DA9B67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C77EFD-F6AD-7E4A-2466-734F7D9F8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F64D86-9423-4050-EABD-82F754AC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5F3A-D0BB-4C2D-8B60-8BEA22A987BD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F5BF3C-0092-1DEB-DF7D-873B0ECF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891FFC-8CE4-A06C-6922-845EBB33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70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E9C76-ADD7-91FE-76C9-8E59F946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3DAC0-0839-47EF-03C6-93B46E1AE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AAB33E-3013-3EE2-4E41-A18D1471D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8BE1D0-E709-E1B6-7882-A7C1F3F84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67025A-7024-FF82-2CD9-A169C692D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94965E-60D1-02D6-7D5B-78FA5B51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9F2E-8DB2-4409-80AA-873C919E6B3F}" type="datetime1">
              <a:rPr lang="it-IT" smtClean="0"/>
              <a:t>29/11/2025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5446E-D0C3-EB44-D741-898EA10E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CEDB29-873E-5535-846B-35B3DC35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89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1BEB9-DC85-61DC-2E70-EECA8826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84C7E1-3A6B-9BF3-9D7E-B84FBB4E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E7FD5-F513-4183-9BCC-5C304D5BDB41}" type="datetime1">
              <a:rPr lang="it-IT" smtClean="0"/>
              <a:t>29/11/2025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4B297B-6060-AC1C-692E-69C528C0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92E7EA-01EC-8DA9-0AD8-097FF79E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79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6D660FF-A924-B2C4-5D36-2548BC1C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9318-D768-49D9-9073-C640B33070AD}" type="datetime1">
              <a:rPr lang="it-IT" smtClean="0"/>
              <a:t>29/11/2025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8134CA-4890-3AD2-BFC1-635593B2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59B0E4-734C-4FB1-ABD0-43EBCEE4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20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A02DE-EF25-8A34-A17C-9CF1E53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EDFA90-A16F-D126-B45F-FA7913A1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7362F2-2D07-BADC-9028-5FF264BB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E7C2D8-244A-8B91-1324-66BF5F72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3D841-46F8-4F8D-B02F-638F0EF17191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98A4E-3799-1101-A9C0-EA1E537A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56DED9-3158-0431-69E5-757400DB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3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70726-1E27-AA9F-3B2E-692DBC81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A53B16-4FDD-45A1-11E9-42FB6DC88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374E34-1E69-D976-B1C5-8499B3A1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9DC378-0820-E023-FD20-90E7E384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526F-E62D-4638-A977-6910C1B4680B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4F833C-9ED4-C074-2B18-A66A6F9C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6D7FED-89C8-E0C9-1D82-94824333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0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C73D6B-3B98-0B4D-3839-170A9073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2E685-16F2-CD57-8F24-94C80A59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F94EB-D8FF-46BD-0EB1-02B9720A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883A3-7650-4E25-BB83-98313999C6DD}" type="datetime1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05C7A-E8F9-1686-FBF1-6D0625EB7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Davide Depieri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7E8887-8F71-A9F3-4692-499C4365B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57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9" r:id="rId11"/>
    <p:sldLayoutId id="2147483658" r:id="rId12"/>
    <p:sldLayoutId id="214748369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4.png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B755A-178B-294C-A4BF-51D43D1E28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7200" noProof="0" dirty="0"/>
            </a:br>
            <a:br>
              <a:rPr lang="en-GB" sz="6000" noProof="0" dirty="0"/>
            </a:br>
            <a:endParaRPr lang="en-GB" sz="2700" noProof="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5851" y="3285951"/>
            <a:ext cx="9000811" cy="319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sz="3200" noProof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3200" noProof="0" dirty="0">
                <a:solidFill>
                  <a:schemeClr val="bg1"/>
                </a:solidFill>
              </a:rPr>
              <a:t>Simulation and modelling of complex surface effects in high-speed flows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sz="2400" noProof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000" dirty="0">
                <a:solidFill>
                  <a:schemeClr val="bg1"/>
                </a:solidFill>
              </a:rPr>
              <a:t>Davide</a:t>
            </a:r>
            <a:r>
              <a:rPr lang="en-GB" sz="2000" b="0" noProof="0" dirty="0">
                <a:solidFill>
                  <a:schemeClr val="bg1"/>
                </a:solidFill>
              </a:rPr>
              <a:t> Depieri   -   41st Cycle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Potential supervisor – Francesco Picano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b="0" noProof="0" dirty="0">
                <a:solidFill>
                  <a:schemeClr val="bg1"/>
                </a:solidFill>
              </a:rPr>
              <a:t>Admission to the first year -  </a:t>
            </a:r>
            <a:r>
              <a:rPr lang="en-GB" sz="1600" b="0" u="sng" noProof="0" dirty="0">
                <a:solidFill>
                  <a:schemeClr val="bg1"/>
                </a:solidFill>
              </a:rPr>
              <a:t>12/11/2025</a:t>
            </a:r>
            <a:endParaRPr lang="en-GB" sz="1200" b="0" u="sng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075578" y="902427"/>
            <a:ext cx="7772400" cy="1102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>
                <a:solidFill>
                  <a:schemeClr val="bg1"/>
                </a:solidFill>
              </a:rPr>
              <a:t>Thanks</a:t>
            </a:r>
            <a:r>
              <a:rPr lang="it-IT" dirty="0">
                <a:solidFill>
                  <a:schemeClr val="bg1"/>
                </a:solidFill>
              </a:rPr>
              <a:t> for the </a:t>
            </a:r>
            <a:r>
              <a:rPr lang="it-IT" dirty="0" err="1">
                <a:solidFill>
                  <a:schemeClr val="bg1"/>
                </a:solidFill>
              </a:rPr>
              <a:t>attention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6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886692" y="340220"/>
            <a:ext cx="5975205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B1C537-25C9-D0B9-08D5-79810D139FF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4ED59E-3C45-F6FA-FE4C-14F5B761A14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799129-0A2E-62F5-1038-13EA60D622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2</a:t>
            </a:fld>
            <a:endParaRPr lang="it-IT"/>
          </a:p>
        </p:txBody>
      </p:sp>
      <p:pic>
        <p:nvPicPr>
          <p:cNvPr id="11" name="Immagine 10" descr="Immagine che contiene pialla/aereo, aria aperta, veicolo spaziale, arte&#10;&#10;Il contenuto generato dall'IA potrebbe non essere corretto.">
            <a:extLst>
              <a:ext uri="{FF2B5EF4-FFF2-40B4-BE49-F238E27FC236}">
                <a16:creationId xmlns:a16="http://schemas.microsoft.com/office/drawing/2014/main" id="{7D3257AE-D9B5-C451-8A0F-89DDF7C05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14" y="1491915"/>
            <a:ext cx="3710142" cy="2200784"/>
          </a:xfrm>
          <a:prstGeom prst="rect">
            <a:avLst/>
          </a:prstGeom>
        </p:spPr>
      </p:pic>
      <p:pic>
        <p:nvPicPr>
          <p:cNvPr id="13" name="Google Shape;154;p2">
            <a:extLst>
              <a:ext uri="{FF2B5EF4-FFF2-40B4-BE49-F238E27FC236}">
                <a16:creationId xmlns:a16="http://schemas.microsoft.com/office/drawing/2014/main" id="{58A652B4-514A-AF40-BBEF-524B118F5883}"/>
              </a:ext>
            </a:extLst>
          </p:cNvPr>
          <p:cNvPicPr preferRelativeResize="0"/>
          <p:nvPr/>
        </p:nvPicPr>
        <p:blipFill rotWithShape="1">
          <a:blip r:embed="rId6"/>
          <a:srcRect l="244" r="1" b="1"/>
          <a:stretch/>
        </p:blipFill>
        <p:spPr>
          <a:xfrm>
            <a:off x="4160045" y="1491915"/>
            <a:ext cx="3937469" cy="2200784"/>
          </a:xfrm>
          <a:prstGeom prst="rect">
            <a:avLst/>
          </a:prstGeom>
          <a:noFill/>
        </p:spPr>
      </p:pic>
      <p:pic>
        <p:nvPicPr>
          <p:cNvPr id="15" name="Immagine 14" descr="Immagine che contiene fabbrica, treno, aria aperta, edificio&#10;&#10;Il contenuto generato dall'IA potrebbe non essere corretto.">
            <a:extLst>
              <a:ext uri="{FF2B5EF4-FFF2-40B4-BE49-F238E27FC236}">
                <a16:creationId xmlns:a16="http://schemas.microsoft.com/office/drawing/2014/main" id="{B580CDB0-2919-08BF-A191-FAD1F5338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44" y="3692699"/>
            <a:ext cx="3937470" cy="2213733"/>
          </a:xfrm>
          <a:prstGeom prst="rect">
            <a:avLst/>
          </a:prstGeom>
        </p:spPr>
      </p:pic>
      <p:pic>
        <p:nvPicPr>
          <p:cNvPr id="21" name="Immagine 20" descr="Immagine che contiene cielo, Aereo da combattimento, aeromobile, Aereo militare&#10;&#10;Il contenuto generato dall'IA potrebbe non essere corretto.">
            <a:extLst>
              <a:ext uri="{FF2B5EF4-FFF2-40B4-BE49-F238E27FC236}">
                <a16:creationId xmlns:a16="http://schemas.microsoft.com/office/drawing/2014/main" id="{7887A4F8-3E09-33A0-A76A-D751D6846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14" y="3692698"/>
            <a:ext cx="3710142" cy="221373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D290FE0-63BF-6500-F1D3-4F25348170B1}"/>
              </a:ext>
            </a:extLst>
          </p:cNvPr>
          <p:cNvSpPr txBox="1"/>
          <p:nvPr/>
        </p:nvSpPr>
        <p:spPr>
          <a:xfrm>
            <a:off x="4094487" y="3431088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Schematic of the ExoMars descent phase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72FCC7C-9433-691E-154A-ED9F9D8CF24C}"/>
              </a:ext>
            </a:extLst>
          </p:cNvPr>
          <p:cNvSpPr txBox="1"/>
          <p:nvPr/>
        </p:nvSpPr>
        <p:spPr>
          <a:xfrm>
            <a:off x="8131676" y="3429000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Apollo 16 command module after re-entry flight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C95151-2E91-C2FB-D8F1-46C4CD059268}"/>
              </a:ext>
            </a:extLst>
          </p:cNvPr>
          <p:cNvSpPr txBox="1"/>
          <p:nvPr/>
        </p:nvSpPr>
        <p:spPr>
          <a:xfrm>
            <a:off x="4160043" y="5631871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Test of the SLS booster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B2E320C-DCC4-5931-3704-E5C4A6ABD541}"/>
              </a:ext>
            </a:extLst>
          </p:cNvPr>
          <p:cNvSpPr txBox="1"/>
          <p:nvPr/>
        </p:nvSpPr>
        <p:spPr>
          <a:xfrm>
            <a:off x="8163070" y="5627695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An F-A 18 breaking through the sound barrier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F942C4F-DA76-A9FC-3E7D-4C36B577A2BF}"/>
              </a:ext>
            </a:extLst>
          </p:cNvPr>
          <p:cNvSpPr txBox="1"/>
          <p:nvPr/>
        </p:nvSpPr>
        <p:spPr>
          <a:xfrm>
            <a:off x="264958" y="1491915"/>
            <a:ext cx="3602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This topic mainly regards: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Re-entry phases of spacecrafts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Supersonic and hypersonic flights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Propulsion systems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4023C4-97AC-D99D-E44E-F13686CB3712}"/>
              </a:ext>
            </a:extLst>
          </p:cNvPr>
          <p:cNvSpPr txBox="1"/>
          <p:nvPr/>
        </p:nvSpPr>
        <p:spPr>
          <a:xfrm>
            <a:off x="273580" y="3690610"/>
            <a:ext cx="3704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boundary layer is affected by: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Roughness and asperities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Chemical reactions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Gas ejections from surfaces</a:t>
            </a:r>
          </a:p>
        </p:txBody>
      </p:sp>
    </p:spTree>
    <p:extLst>
      <p:ext uri="{BB962C8B-B14F-4D97-AF65-F5344CB8AC3E}">
        <p14:creationId xmlns:p14="http://schemas.microsoft.com/office/powerpoint/2010/main" val="6413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286F-5DDD-849F-E91E-A01B37656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B3DB3ECB-0906-D110-8046-0E294C3B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63" y="340220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 structures of re-entry vehicles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549F4B-8D18-B06E-A4A1-ED355FD7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241E38C-B07C-0A8B-B86C-BB3986DF3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12EADE-8CC0-3937-04C9-3726E743C6D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76B7C0-5C80-7519-94AC-D295E0DCEC7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C168849-EE8A-9245-061D-3EBE6B720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3</a:t>
            </a:fld>
            <a:endParaRPr lang="it-IT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9F30585-A0EA-BB93-91F3-CE353622E1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597" y="1363578"/>
            <a:ext cx="3790761" cy="2394965"/>
            <a:chOff x="3983" y="883"/>
            <a:chExt cx="3582" cy="2378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A31A6AC-C137-A972-4CB1-F8F059C7FB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83" y="883"/>
              <a:ext cx="3582" cy="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49C7C5D-9AF5-46D8-6945-3AEC044C7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" y="883"/>
              <a:ext cx="3588" cy="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magine 11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1DC07036-B2AE-0E32-0540-22C51F4C9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88" y="1241304"/>
            <a:ext cx="3452974" cy="2639513"/>
          </a:xfrm>
          <a:prstGeom prst="rect">
            <a:avLst/>
          </a:prstGeom>
        </p:spPr>
      </p:pic>
      <p:pic>
        <p:nvPicPr>
          <p:cNvPr id="14" name="Immagine 13" descr="Immagine che contiene frutto&#10;&#10;Il contenuto generato dall'IA potrebbe non essere corretto.">
            <a:extLst>
              <a:ext uri="{FF2B5EF4-FFF2-40B4-BE49-F238E27FC236}">
                <a16:creationId xmlns:a16="http://schemas.microsoft.com/office/drawing/2014/main" id="{3F25A3F1-4BC4-851E-486C-DED1B2E5C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7" y="3758543"/>
            <a:ext cx="3797110" cy="271576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0A00CD0-9CFE-7630-98A3-7407CFB4B77D}"/>
              </a:ext>
            </a:extLst>
          </p:cNvPr>
          <p:cNvSpPr txBox="1"/>
          <p:nvPr/>
        </p:nvSpPr>
        <p:spPr>
          <a:xfrm>
            <a:off x="322597" y="3496933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Schiaparelli heat shield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DD708E-425E-F7B2-8078-60B53F49BBC3}"/>
              </a:ext>
            </a:extLst>
          </p:cNvPr>
          <p:cNvSpPr txBox="1"/>
          <p:nvPr/>
        </p:nvSpPr>
        <p:spPr>
          <a:xfrm>
            <a:off x="322597" y="6205476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bg1"/>
                </a:solidFill>
              </a:rPr>
              <a:t>Avcoat</a:t>
            </a:r>
            <a:r>
              <a:rPr lang="en-GB" sz="1100" dirty="0">
                <a:solidFill>
                  <a:schemeClr val="bg1"/>
                </a:solidFill>
              </a:rPr>
              <a:t> thermal protection system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B00EBDB-FBB6-30D8-7ECB-2136A59DF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4887" y="4184400"/>
            <a:ext cx="3452975" cy="206249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B0700C7D-12FB-EE64-7F58-63ABF43087FD}"/>
              </a:ext>
            </a:extLst>
          </p:cNvPr>
          <p:cNvSpPr/>
          <p:nvPr/>
        </p:nvSpPr>
        <p:spPr bwMode="auto">
          <a:xfrm>
            <a:off x="4924886" y="4065516"/>
            <a:ext cx="3452975" cy="2312182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7585310-9E23-BFBA-1BD9-A776183A5890}"/>
              </a:ext>
            </a:extLst>
          </p:cNvPr>
          <p:cNvSpPr/>
          <p:nvPr/>
        </p:nvSpPr>
        <p:spPr bwMode="auto">
          <a:xfrm>
            <a:off x="4931239" y="1363579"/>
            <a:ext cx="3452974" cy="2495609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F845488-9455-C5A5-C9DB-0D24798F75A9}"/>
              </a:ext>
            </a:extLst>
          </p:cNvPr>
          <p:cNvSpPr/>
          <p:nvPr/>
        </p:nvSpPr>
        <p:spPr bwMode="auto">
          <a:xfrm>
            <a:off x="2651621" y="4321318"/>
            <a:ext cx="252028" cy="25123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B6453D80-DB06-4BFE-9D00-78558A281D55}"/>
              </a:ext>
            </a:extLst>
          </p:cNvPr>
          <p:cNvSpPr/>
          <p:nvPr/>
        </p:nvSpPr>
        <p:spPr bwMode="auto">
          <a:xfrm>
            <a:off x="2731006" y="2611383"/>
            <a:ext cx="252028" cy="25123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008FFE2-7860-A21A-D725-2EB1F5D07F13}"/>
              </a:ext>
            </a:extLst>
          </p:cNvPr>
          <p:cNvCxnSpPr>
            <a:cxnSpLocks/>
          </p:cNvCxnSpPr>
          <p:nvPr/>
        </p:nvCxnSpPr>
        <p:spPr bwMode="auto">
          <a:xfrm flipV="1">
            <a:off x="2983034" y="1363579"/>
            <a:ext cx="1941853" cy="124464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3D1E0FA0-AB81-3978-17F1-E4D520F732C0}"/>
              </a:ext>
            </a:extLst>
          </p:cNvPr>
          <p:cNvCxnSpPr>
            <a:cxnSpLocks/>
          </p:cNvCxnSpPr>
          <p:nvPr/>
        </p:nvCxnSpPr>
        <p:spPr bwMode="auto">
          <a:xfrm>
            <a:off x="2989385" y="2862613"/>
            <a:ext cx="1941853" cy="100538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B3434487-498E-44E1-1489-F6FF0502C6AA}"/>
              </a:ext>
            </a:extLst>
          </p:cNvPr>
          <p:cNvCxnSpPr>
            <a:cxnSpLocks/>
          </p:cNvCxnSpPr>
          <p:nvPr/>
        </p:nvCxnSpPr>
        <p:spPr bwMode="auto">
          <a:xfrm>
            <a:off x="2903649" y="4567577"/>
            <a:ext cx="2027589" cy="18422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18B78C8F-76CF-8048-D79E-6FDB5782BD61}"/>
              </a:ext>
            </a:extLst>
          </p:cNvPr>
          <p:cNvCxnSpPr>
            <a:cxnSpLocks/>
          </p:cNvCxnSpPr>
          <p:nvPr/>
        </p:nvCxnSpPr>
        <p:spPr bwMode="auto">
          <a:xfrm flipV="1">
            <a:off x="2903649" y="4068918"/>
            <a:ext cx="2021236" cy="2524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C16E32B-B280-D704-0CB5-F38FC8825C3D}"/>
              </a:ext>
            </a:extLst>
          </p:cNvPr>
          <p:cNvSpPr txBox="1"/>
          <p:nvPr/>
        </p:nvSpPr>
        <p:spPr>
          <a:xfrm>
            <a:off x="8377861" y="1301893"/>
            <a:ext cx="36787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Vehicles are covered with different types of Thermal Protection Systems (TPS).</a:t>
            </a:r>
          </a:p>
          <a:p>
            <a:endParaRPr lang="en-GB" dirty="0"/>
          </a:p>
          <a:p>
            <a:r>
              <a:rPr lang="en-GB" dirty="0"/>
              <a:t>During the flight, the capsule will experience: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Intense amount of drag and heat transfer due to the high-speed;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Ablation processes to absorb the heat generated during the flight;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Interaction between the fluid and the roughness structure;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Dissociation and ionization of the fluid due to the high temperature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10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32BDD-B8CD-95BC-BE33-D2A95A3E9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841CCBE7-C6F1-7239-974D-BC79B5BE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63" y="340220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Compressible, turbulent flows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6C36B9-B724-8DB9-746B-C7FAF242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F6EEB1F-1FF2-369C-1837-7E0657F078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66F492-976D-4CD0-AD39-745E3DEB158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EA4469-A08F-839F-4A9F-1EFF3D1E31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9BFD33-5952-A89B-4674-8CE4205D15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4</a:t>
            </a:fld>
            <a:endParaRPr lang="it-IT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5E15DFF5-19D3-F7D5-D5DE-B283EF27C060}"/>
              </a:ext>
            </a:extLst>
          </p:cNvPr>
          <p:cNvSpPr txBox="1"/>
          <p:nvPr/>
        </p:nvSpPr>
        <p:spPr>
          <a:xfrm>
            <a:off x="264958" y="1348822"/>
            <a:ext cx="500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Compressible, turbulent flows are characterised by: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B121257A-42C9-07D4-6571-94B0EAEB8833}"/>
              </a:ext>
            </a:extLst>
          </p:cNvPr>
          <p:cNvSpPr txBox="1"/>
          <p:nvPr/>
        </p:nvSpPr>
        <p:spPr>
          <a:xfrm>
            <a:off x="292728" y="2559492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(Cogo et al. 2023)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EE7C23D-ACDA-8B16-9BEA-C6CE53328E28}"/>
              </a:ext>
            </a:extLst>
          </p:cNvPr>
          <p:cNvSpPr txBox="1"/>
          <p:nvPr/>
        </p:nvSpPr>
        <p:spPr>
          <a:xfrm>
            <a:off x="237978" y="5222589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Schlieren imaging (credit: NASA)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8CCF04-6973-16F4-F95F-992DA1DD3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1" t="4803" r="22763" b="13568"/>
          <a:stretch>
            <a:fillRect/>
          </a:stretch>
        </p:blipFill>
        <p:spPr>
          <a:xfrm>
            <a:off x="338241" y="1718154"/>
            <a:ext cx="5321342" cy="4721746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D4EF1D3-387F-3FE2-9AB0-12DBFAEEC947}"/>
              </a:ext>
            </a:extLst>
          </p:cNvPr>
          <p:cNvSpPr txBox="1"/>
          <p:nvPr/>
        </p:nvSpPr>
        <p:spPr>
          <a:xfrm>
            <a:off x="308956" y="6129544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60D229C0-FA2F-ABF1-BF98-B664055BBCA2}"/>
              </a:ext>
            </a:extLst>
          </p:cNvPr>
          <p:cNvSpPr txBox="1"/>
          <p:nvPr/>
        </p:nvSpPr>
        <p:spPr>
          <a:xfrm>
            <a:off x="338241" y="1769491"/>
            <a:ext cx="394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Chaotic and multi-scale behaviour</a:t>
            </a:r>
          </a:p>
        </p:txBody>
      </p:sp>
      <p:pic>
        <p:nvPicPr>
          <p:cNvPr id="11" name="Immagine 10" descr="Immagine che contiene Policromia, blu, line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07867F1D-CABD-78E7-3D9D-05FBEDB27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33" y="1718154"/>
            <a:ext cx="6294788" cy="4721746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F93D9D3-2930-BFDD-A5CC-58C4D871A114}"/>
              </a:ext>
            </a:extLst>
          </p:cNvPr>
          <p:cNvSpPr txBox="1"/>
          <p:nvPr/>
        </p:nvSpPr>
        <p:spPr>
          <a:xfrm>
            <a:off x="5714333" y="1769491"/>
            <a:ext cx="498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Formation of shock waves and expansion waves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A10EC6-2D19-8842-51EE-2C267A58CE8E}"/>
              </a:ext>
            </a:extLst>
          </p:cNvPr>
          <p:cNvSpPr txBox="1"/>
          <p:nvPr/>
        </p:nvSpPr>
        <p:spPr>
          <a:xfrm>
            <a:off x="5719918" y="6129544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Schlieren imaging (credit: NASA)</a:t>
            </a:r>
          </a:p>
        </p:txBody>
      </p:sp>
    </p:spTree>
    <p:extLst>
      <p:ext uri="{BB962C8B-B14F-4D97-AF65-F5344CB8AC3E}">
        <p14:creationId xmlns:p14="http://schemas.microsoft.com/office/powerpoint/2010/main" val="512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DE086-61F0-A9B7-9611-896A9429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23701B6-5432-DD9A-B40C-632B4379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63" y="340220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Compressible, turbulent flows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0D0CAC-AF46-C8FC-B6AB-03414870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70E304-FFAC-4BBB-7C9C-0F36347DA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616E90-BA33-04B0-DE7C-AA9DCBD1A6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A165C8-85E9-A59A-D17C-ABBA5AFAB1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D094D2-AB54-2B55-7635-C0D6A7B7525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5</a:t>
            </a:fld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A3C1DFC-6FC7-FF8C-208F-8C03F55CDB9C}"/>
              </a:ext>
            </a:extLst>
          </p:cNvPr>
          <p:cNvSpPr txBox="1"/>
          <p:nvPr/>
        </p:nvSpPr>
        <p:spPr>
          <a:xfrm>
            <a:off x="292728" y="2559492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(Cogo et al. 2023)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1E96F992-454F-2C07-272A-C37D9EFD4B68}"/>
              </a:ext>
            </a:extLst>
          </p:cNvPr>
          <p:cNvSpPr txBox="1"/>
          <p:nvPr/>
        </p:nvSpPr>
        <p:spPr>
          <a:xfrm>
            <a:off x="237978" y="5222589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Schlieren imaging (credit: NASA)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306C4A-DE24-7137-49EC-01347DE9C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r="12132"/>
          <a:stretch/>
        </p:blipFill>
        <p:spPr>
          <a:xfrm>
            <a:off x="295422" y="1718154"/>
            <a:ext cx="5556738" cy="4721746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4914F479-3662-6ED4-F7DA-31C4516D56FF}"/>
              </a:ext>
            </a:extLst>
          </p:cNvPr>
          <p:cNvSpPr txBox="1"/>
          <p:nvPr/>
        </p:nvSpPr>
        <p:spPr>
          <a:xfrm>
            <a:off x="308955" y="6129544"/>
            <a:ext cx="3676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Leonardo High Performance Computing cluster at CINECA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0AC7B64-4208-7D5B-68EF-85804D08685D}"/>
              </a:ext>
            </a:extLst>
          </p:cNvPr>
          <p:cNvSpPr txBox="1"/>
          <p:nvPr/>
        </p:nvSpPr>
        <p:spPr>
          <a:xfrm>
            <a:off x="308955" y="1300076"/>
            <a:ext cx="540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Numerical simulations require enormous resources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4EFBC5C-832D-D804-2EA4-96A177782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4931" y="1718154"/>
            <a:ext cx="6104190" cy="47217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8853FD-8D91-0978-7872-4B284864A96A}"/>
              </a:ext>
            </a:extLst>
          </p:cNvPr>
          <p:cNvSpPr txBox="1"/>
          <p:nvPr/>
        </p:nvSpPr>
        <p:spPr>
          <a:xfrm>
            <a:off x="5943598" y="6129544"/>
            <a:ext cx="3865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Plasma wind tunnel at German Aerospace Centre (</a:t>
            </a:r>
            <a:r>
              <a:rPr lang="en-GB" sz="1100" dirty="0" err="1">
                <a:solidFill>
                  <a:schemeClr val="bg1"/>
                </a:solidFill>
              </a:rPr>
              <a:t>credit:ESA</a:t>
            </a:r>
            <a:r>
              <a:rPr lang="en-GB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BC2E19-FC65-1862-A7CB-E0A92F8BFD0E}"/>
              </a:ext>
            </a:extLst>
          </p:cNvPr>
          <p:cNvSpPr txBox="1"/>
          <p:nvPr/>
        </p:nvSpPr>
        <p:spPr>
          <a:xfrm>
            <a:off x="5852160" y="1300076"/>
            <a:ext cx="540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Expensive and complex experimental setups</a:t>
            </a:r>
          </a:p>
        </p:txBody>
      </p:sp>
    </p:spTree>
    <p:extLst>
      <p:ext uri="{BB962C8B-B14F-4D97-AF65-F5344CB8AC3E}">
        <p14:creationId xmlns:p14="http://schemas.microsoft.com/office/powerpoint/2010/main" val="43654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B61B8-A817-9B6D-A8D2-5456C55F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D40735C3-3B89-A00F-30BB-898E5717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63" y="340220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Computational approaches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AA5F73-7ACF-BD1B-7991-348F3AF8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0F60BF6-557C-5FA0-BA52-41EF0A010B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3FE421-FBA4-82FF-B082-51AE813AA6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653E4E-1E6D-C7C5-A752-74DE5EB501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F82EF7-D6BC-972D-B210-D518BF1CB0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6</a:t>
            </a:fld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3B84D3C8-C61F-57DC-2E7E-785B44D55BD7}"/>
              </a:ext>
            </a:extLst>
          </p:cNvPr>
          <p:cNvSpPr txBox="1"/>
          <p:nvPr/>
        </p:nvSpPr>
        <p:spPr>
          <a:xfrm>
            <a:off x="292728" y="2559492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(Cogo et al. 2023)</a:t>
            </a:r>
          </a:p>
        </p:txBody>
      </p:sp>
      <p:sp>
        <p:nvSpPr>
          <p:cNvPr id="27" name="CasellaDiTesto 17">
            <a:extLst>
              <a:ext uri="{FF2B5EF4-FFF2-40B4-BE49-F238E27FC236}">
                <a16:creationId xmlns:a16="http://schemas.microsoft.com/office/drawing/2014/main" id="{49ED7E65-9439-7B32-0457-76F784C3523C}"/>
              </a:ext>
            </a:extLst>
          </p:cNvPr>
          <p:cNvSpPr txBox="1"/>
          <p:nvPr/>
        </p:nvSpPr>
        <p:spPr>
          <a:xfrm>
            <a:off x="2539762" y="5697031"/>
            <a:ext cx="151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model!</a:t>
            </a:r>
          </a:p>
        </p:txBody>
      </p:sp>
      <p:sp>
        <p:nvSpPr>
          <p:cNvPr id="28" name="CasellaDiTesto 18">
            <a:extLst>
              <a:ext uri="{FF2B5EF4-FFF2-40B4-BE49-F238E27FC236}">
                <a16:creationId xmlns:a16="http://schemas.microsoft.com/office/drawing/2014/main" id="{8D328838-E105-2B1B-07B7-FE05D6673F1A}"/>
              </a:ext>
            </a:extLst>
          </p:cNvPr>
          <p:cNvSpPr txBox="1"/>
          <p:nvPr/>
        </p:nvSpPr>
        <p:spPr>
          <a:xfrm>
            <a:off x="4890330" y="5677241"/>
            <a:ext cx="274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Modelling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small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scales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0256F300-6DFC-7210-0B87-B541E8232A0C}"/>
              </a:ext>
            </a:extLst>
          </p:cNvPr>
          <p:cNvSpPr/>
          <p:nvPr/>
        </p:nvSpPr>
        <p:spPr>
          <a:xfrm rot="10800000">
            <a:off x="1978701" y="1437863"/>
            <a:ext cx="8317192" cy="374598"/>
          </a:xfrm>
          <a:prstGeom prst="rightArrow">
            <a:avLst/>
          </a:prstGeom>
          <a:solidFill>
            <a:srgbClr val="B00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30" name="Immagine 29" descr="Immagine che contiene giallo, uomo, tavolo, largo&#10;&#10;Descrizione generata automaticamente">
            <a:extLst>
              <a:ext uri="{FF2B5EF4-FFF2-40B4-BE49-F238E27FC236}">
                <a16:creationId xmlns:a16="http://schemas.microsoft.com/office/drawing/2014/main" id="{303BA1AA-3383-E0F3-7F20-B227942FA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895" y="1840119"/>
            <a:ext cx="2609317" cy="3575165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7E367F3-AC22-B763-0F21-9581ED284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236" y="1835789"/>
            <a:ext cx="2609316" cy="357516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C807D28-DF3C-595C-3338-2EA86531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6578" y="1840119"/>
            <a:ext cx="2609316" cy="357516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CC5450B-E20E-7126-8D11-292719C2C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356" y="6040768"/>
            <a:ext cx="1131171" cy="33155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245C6D76-035C-51FD-A8A9-97E270E14D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8276" y="6040767"/>
            <a:ext cx="1969797" cy="33155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9A75B8F-F17A-3EE5-FC8D-812B5AFFC3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9274" y="6040767"/>
            <a:ext cx="1316451" cy="321799"/>
          </a:xfrm>
          <a:prstGeom prst="rect">
            <a:avLst/>
          </a:prstGeom>
        </p:spPr>
      </p:pic>
      <p:sp>
        <p:nvSpPr>
          <p:cNvPr id="36" name="CasellaDiTesto 28">
            <a:extLst>
              <a:ext uri="{FF2B5EF4-FFF2-40B4-BE49-F238E27FC236}">
                <a16:creationId xmlns:a16="http://schemas.microsoft.com/office/drawing/2014/main" id="{CCC11B87-204E-520C-7C09-C78EDE23981D}"/>
              </a:ext>
            </a:extLst>
          </p:cNvPr>
          <p:cNvSpPr txBox="1"/>
          <p:nvPr/>
        </p:nvSpPr>
        <p:spPr>
          <a:xfrm>
            <a:off x="4770673" y="1440174"/>
            <a:ext cx="2915905" cy="37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COMPUTATIONAL COST</a:t>
            </a:r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92035A7D-A9FA-B9C5-F804-B31776F0B788}"/>
              </a:ext>
            </a:extLst>
          </p:cNvPr>
          <p:cNvSpPr/>
          <p:nvPr/>
        </p:nvSpPr>
        <p:spPr>
          <a:xfrm rot="10800000">
            <a:off x="1974174" y="5431784"/>
            <a:ext cx="8321720" cy="374598"/>
          </a:xfrm>
          <a:prstGeom prst="rightArrow">
            <a:avLst/>
          </a:prstGeom>
          <a:solidFill>
            <a:srgbClr val="B00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38" name="CasellaDiTesto 30">
            <a:extLst>
              <a:ext uri="{FF2B5EF4-FFF2-40B4-BE49-F238E27FC236}">
                <a16:creationId xmlns:a16="http://schemas.microsoft.com/office/drawing/2014/main" id="{24ED5150-D35A-E4A1-DD08-AB990821B839}"/>
              </a:ext>
            </a:extLst>
          </p:cNvPr>
          <p:cNvSpPr txBox="1"/>
          <p:nvPr/>
        </p:nvSpPr>
        <p:spPr>
          <a:xfrm>
            <a:off x="4747979" y="5437051"/>
            <a:ext cx="269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ACCURACY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F6B4C53-1772-01B9-8B30-5C41BB7C39F3}"/>
              </a:ext>
            </a:extLst>
          </p:cNvPr>
          <p:cNvSpPr/>
          <p:nvPr/>
        </p:nvSpPr>
        <p:spPr>
          <a:xfrm>
            <a:off x="1961611" y="2604733"/>
            <a:ext cx="2615601" cy="16004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Solves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full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unsteady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Navier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-Stokes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equations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Resolves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whole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spectrum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scales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required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cost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too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prohibitive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industrial flows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B033BF8C-F854-086F-6CE1-2E25A1F7E8BD}"/>
              </a:ext>
            </a:extLst>
          </p:cNvPr>
          <p:cNvSpPr/>
          <p:nvPr/>
        </p:nvSpPr>
        <p:spPr>
          <a:xfrm>
            <a:off x="4827236" y="2369966"/>
            <a:ext cx="2609316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eddies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are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directly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resolved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smaller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-mesh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eddies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are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modeled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expensive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DNS,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still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unpractical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industrial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applications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especially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bounded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flows)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D3F1D1F0-C9B9-F18D-8DA0-9CD252A8C6C9}"/>
              </a:ext>
            </a:extLst>
          </p:cNvPr>
          <p:cNvSpPr/>
          <p:nvPr/>
        </p:nvSpPr>
        <p:spPr>
          <a:xfrm>
            <a:off x="7686579" y="2589996"/>
            <a:ext cx="2609315" cy="16004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Solves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N-S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equations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turbulent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length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scales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are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modeled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Most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widely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approach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industrial flows</a:t>
            </a:r>
          </a:p>
        </p:txBody>
      </p:sp>
      <p:sp>
        <p:nvSpPr>
          <p:cNvPr id="42" name="CasellaDiTesto 34">
            <a:extLst>
              <a:ext uri="{FF2B5EF4-FFF2-40B4-BE49-F238E27FC236}">
                <a16:creationId xmlns:a16="http://schemas.microsoft.com/office/drawing/2014/main" id="{453183F1-E3D0-B126-A80B-706C0D718B99}"/>
              </a:ext>
            </a:extLst>
          </p:cNvPr>
          <p:cNvSpPr txBox="1"/>
          <p:nvPr/>
        </p:nvSpPr>
        <p:spPr>
          <a:xfrm>
            <a:off x="7835941" y="5665095"/>
            <a:ext cx="260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Modelling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scales</a:t>
            </a:r>
            <a:endParaRPr kumimoji="0" lang="it-IT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E6069B8-D99B-B06A-E850-4CDF44901C0F}"/>
              </a:ext>
            </a:extLst>
          </p:cNvPr>
          <p:cNvSpPr txBox="1"/>
          <p:nvPr/>
        </p:nvSpPr>
        <p:spPr>
          <a:xfrm>
            <a:off x="3019101" y="1147104"/>
            <a:ext cx="103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DNS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F072D54-E2CA-287E-BD0A-2D88C808CE69}"/>
              </a:ext>
            </a:extLst>
          </p:cNvPr>
          <p:cNvSpPr txBox="1"/>
          <p:nvPr/>
        </p:nvSpPr>
        <p:spPr>
          <a:xfrm>
            <a:off x="5807354" y="1117194"/>
            <a:ext cx="103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85A76B3-D704-0C9D-77EF-AA5E9CAE9648}"/>
              </a:ext>
            </a:extLst>
          </p:cNvPr>
          <p:cNvSpPr txBox="1"/>
          <p:nvPr/>
        </p:nvSpPr>
        <p:spPr>
          <a:xfrm>
            <a:off x="8626111" y="1136004"/>
            <a:ext cx="103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RANS</a:t>
            </a:r>
          </a:p>
        </p:txBody>
      </p:sp>
    </p:spTree>
    <p:extLst>
      <p:ext uri="{BB962C8B-B14F-4D97-AF65-F5344CB8AC3E}">
        <p14:creationId xmlns:p14="http://schemas.microsoft.com/office/powerpoint/2010/main" val="21966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50CDD-B644-67C7-0527-67EB181CE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5A9142C-F0F9-FBBB-A983-EB8261CD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460" y="397805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High-fidelity simulations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B915D0-F185-39F5-3532-B8DF96E1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E07987E-F0D0-B1FB-8F60-2A6B35E3A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66A51B-B3C6-E2DB-8FD4-726B537961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C12DA0-9AF7-AAD4-3467-DD16B4D2BC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6EB8ACD-DFF6-7269-6523-C1163859F7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7</a:t>
            </a:fld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1BBBDE9-0151-1514-4D10-16B6D8E04C20}"/>
              </a:ext>
            </a:extLst>
          </p:cNvPr>
          <p:cNvSpPr txBox="1"/>
          <p:nvPr/>
        </p:nvSpPr>
        <p:spPr>
          <a:xfrm>
            <a:off x="292728" y="2559492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(Cogo et al. 2023)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5EFD132-78A4-E21D-2965-5AE8354CAE69}"/>
              </a:ext>
            </a:extLst>
          </p:cNvPr>
          <p:cNvSpPr txBox="1"/>
          <p:nvPr/>
        </p:nvSpPr>
        <p:spPr>
          <a:xfrm>
            <a:off x="292728" y="1764497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Roughness presence because of the ablation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Thermochemical effects due to dissociation and ionization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Gas injection in the boundary layer due to the sublimation of the surface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4ACF9AA-8CD2-40C6-2038-A704E3C3D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6" y="1344988"/>
            <a:ext cx="6143894" cy="454558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D5F0858-00D1-A9F0-4048-E5FDBC5D32B0}"/>
              </a:ext>
            </a:extLst>
          </p:cNvPr>
          <p:cNvSpPr txBox="1"/>
          <p:nvPr/>
        </p:nvSpPr>
        <p:spPr>
          <a:xfrm>
            <a:off x="6954114" y="5890573"/>
            <a:ext cx="446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dirty="0"/>
              <a:t>Schematics of the structure of the hypersonic turbulent boundary </a:t>
            </a:r>
            <a:r>
              <a:rPr lang="en-US" sz="800" b="0" dirty="0" err="1"/>
              <a:t>laye</a:t>
            </a:r>
            <a:r>
              <a:rPr lang="it-IT" sz="800" b="0" dirty="0">
                <a:ea typeface="MS PGothic" panose="020B0600070205080204" pitchFamily="34" charset="-128"/>
                <a:cs typeface="Arial" panose="020B0604020202020204" pitchFamily="34" charset="0"/>
              </a:rPr>
              <a:t>r. </a:t>
            </a:r>
            <a:r>
              <a:rPr lang="it-IT" sz="800" b="0" dirty="0" err="1">
                <a:ea typeface="MS PGothic" panose="020B0600070205080204" pitchFamily="34" charset="-128"/>
                <a:cs typeface="Arial" panose="020B0604020202020204" pitchFamily="34" charset="0"/>
              </a:rPr>
              <a:t>Adapted</a:t>
            </a:r>
            <a:r>
              <a:rPr lang="it-IT" sz="800" b="0" dirty="0">
                <a:ea typeface="MS PGothic" panose="020B0600070205080204" pitchFamily="34" charset="-128"/>
                <a:cs typeface="Arial" panose="020B0604020202020204" pitchFamily="34" charset="0"/>
              </a:rPr>
              <a:t> from </a:t>
            </a:r>
            <a:r>
              <a:rPr lang="it-IT" sz="800" b="0" dirty="0" err="1">
                <a:ea typeface="MS PGothic" panose="020B0600070205080204" pitchFamily="34" charset="-128"/>
                <a:cs typeface="Arial" panose="020B0604020202020204" pitchFamily="34" charset="0"/>
              </a:rPr>
              <a:t>Urzay</a:t>
            </a:r>
            <a:r>
              <a:rPr lang="it-IT" sz="800" b="0" dirty="0">
                <a:ea typeface="MS PGothic" panose="020B0600070205080204" pitchFamily="34" charset="-128"/>
                <a:cs typeface="Arial" panose="020B0604020202020204" pitchFamily="34" charset="0"/>
              </a:rPr>
              <a:t> et al., </a:t>
            </a:r>
            <a:r>
              <a:rPr lang="it-IT" sz="800" b="0" dirty="0" err="1">
                <a:ea typeface="MS PGothic" panose="020B0600070205080204" pitchFamily="34" charset="-128"/>
                <a:cs typeface="Arial" panose="020B0604020202020204" pitchFamily="34" charset="0"/>
              </a:rPr>
              <a:t>Annual</a:t>
            </a:r>
            <a:r>
              <a:rPr lang="it-IT" sz="800" b="0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sz="800" b="0" dirty="0" err="1">
                <a:ea typeface="MS PGothic" panose="020B0600070205080204" pitchFamily="34" charset="-128"/>
                <a:cs typeface="Arial" panose="020B0604020202020204" pitchFamily="34" charset="0"/>
              </a:rPr>
              <a:t>Research</a:t>
            </a:r>
            <a:r>
              <a:rPr lang="it-IT" sz="800" b="0" dirty="0">
                <a:ea typeface="MS PGothic" panose="020B0600070205080204" pitchFamily="34" charset="-128"/>
                <a:cs typeface="Arial" panose="020B0604020202020204" pitchFamily="34" charset="0"/>
              </a:rPr>
              <a:t> Briefs, CTR [2020]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94F700-DAA0-5C12-975E-41AEBD2BDCFA}"/>
              </a:ext>
            </a:extLst>
          </p:cNvPr>
          <p:cNvSpPr txBox="1"/>
          <p:nvPr/>
        </p:nvSpPr>
        <p:spPr>
          <a:xfrm>
            <a:off x="191344" y="1344987"/>
            <a:ext cx="6562382" cy="37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1#</a:t>
            </a:r>
            <a:r>
              <a:rPr lang="en-GB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Research about the main physical aspects involved</a:t>
            </a:r>
            <a:endParaRPr lang="en-GB" sz="1800" b="1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60A161-5984-5E00-71F8-FEC5DF04AB17}"/>
              </a:ext>
            </a:extLst>
          </p:cNvPr>
          <p:cNvSpPr txBox="1"/>
          <p:nvPr/>
        </p:nvSpPr>
        <p:spPr>
          <a:xfrm>
            <a:off x="224324" y="3200716"/>
            <a:ext cx="636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2#</a:t>
            </a:r>
            <a:r>
              <a:rPr lang="en-GB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Analysis of high-fidelity simulations for simple configuration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FF1C12-2B51-6778-6F5B-CC619A3FCDF6}"/>
              </a:ext>
            </a:extLst>
          </p:cNvPr>
          <p:cNvSpPr txBox="1"/>
          <p:nvPr/>
        </p:nvSpPr>
        <p:spPr>
          <a:xfrm>
            <a:off x="292728" y="3576671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urbulent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boundary layer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All scales are resolved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Accurate prediction of the flow variables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Eno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rmous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amount of computational resources requested</a:t>
            </a: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5DD9-2D17-7D7E-7344-05FFDF6D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B89735C2-541B-808E-507D-22FB37440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825" y="1191142"/>
            <a:ext cx="6208295" cy="279692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738E1FAF-8E3C-268D-0B07-E0476980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460" y="397805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Modelling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4D3B9D7-DA9B-9B06-746B-E197E32C8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21465D8-579D-9F91-9041-011D6969D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06E21D-4E39-CECE-EFB1-EE4CA7819CC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F5C35FFD-B1DC-7DCF-A231-673FBD4AC317}"/>
              </a:ext>
            </a:extLst>
          </p:cNvPr>
          <p:cNvSpPr txBox="1"/>
          <p:nvPr/>
        </p:nvSpPr>
        <p:spPr>
          <a:xfrm>
            <a:off x="292728" y="2559492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(Cogo et al. 2023)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098C4C-E018-3753-13AB-485BA3C87BD2}"/>
              </a:ext>
            </a:extLst>
          </p:cNvPr>
          <p:cNvSpPr txBox="1"/>
          <p:nvPr/>
        </p:nvSpPr>
        <p:spPr>
          <a:xfrm>
            <a:off x="0" y="1460413"/>
            <a:ext cx="758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3# Developing models for highly compressible flows on complex geometries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D5C92F-2225-488E-F208-40A65D43AB89}"/>
              </a:ext>
            </a:extLst>
          </p:cNvPr>
          <p:cNvSpPr txBox="1"/>
          <p:nvPr/>
        </p:nvSpPr>
        <p:spPr>
          <a:xfrm>
            <a:off x="175301" y="1819071"/>
            <a:ext cx="49209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The model must be able to represent the essential features of the flow to find the most efficient design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some information on the flow at a certain distance from the wall, it is able to reproduce the profiles in the near-wall region.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noProof="0" dirty="0">
                <a:latin typeface="Calibri" panose="020F0502020204030204" pitchFamily="34" charset="0"/>
                <a:cs typeface="Calibri" panose="020F0502020204030204" pitchFamily="34" charset="0"/>
              </a:rPr>
              <a:t>Applicable for engineering purposes without expensive numerical resources.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Useful for full-scale re-entry simulations</a:t>
            </a: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Immagine che contiene diagramma, Diagramma, linea, pendio&#10;&#10;Il contenuto generato dall'IA potrebbe non essere corretto.">
            <a:extLst>
              <a:ext uri="{FF2B5EF4-FFF2-40B4-BE49-F238E27FC236}">
                <a16:creationId xmlns:a16="http://schemas.microsoft.com/office/drawing/2014/main" id="{616FB128-76AE-CDFB-610A-6827D1D5C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7980"/>
          <a:stretch>
            <a:fillRect/>
          </a:stretch>
        </p:blipFill>
        <p:spPr>
          <a:xfrm>
            <a:off x="6060562" y="3740022"/>
            <a:ext cx="5293238" cy="2981453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1B4192-8191-DE73-D1B0-96D22970111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dirty="0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BA173D-B88D-0DB0-5CF2-5AFC52D47C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5568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06577-19D5-C645-BD3C-6DB1E9574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D4BEC02-6170-067D-89DC-FFFE40BB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460" y="397805"/>
            <a:ext cx="7267073" cy="471341"/>
          </a:xfrm>
        </p:spPr>
        <p:txBody>
          <a:bodyPr>
            <a:normAutofit fontScale="90000"/>
          </a:bodyPr>
          <a:lstStyle/>
          <a:p>
            <a:r>
              <a:rPr lang="en-US" dirty="0"/>
              <a:t>GANTT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B1DD804-FBEE-71F7-BB9C-8F531B25C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151" y="190127"/>
            <a:ext cx="1085850" cy="771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AC3D5FA-3ADC-0B7F-EB38-45B3107323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19200"/>
          <a:stretch/>
        </p:blipFill>
        <p:spPr>
          <a:xfrm>
            <a:off x="10406380" y="91440"/>
            <a:ext cx="1602740" cy="1025754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72DCF5-2EA8-B4A6-51BB-D3DC23B6AB7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127F05-69B0-48DE-A1F8-7B82E7225177}" type="datetime1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AA070B-5128-E548-0E87-73CA74194D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Davide Depieri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6B7DE41-40CA-17A4-1236-56C09FC1E5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9</a:t>
            </a:fld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1E0082C6-0950-BDB2-E422-2A39BC4291B5}"/>
              </a:ext>
            </a:extLst>
          </p:cNvPr>
          <p:cNvSpPr txBox="1"/>
          <p:nvPr/>
        </p:nvSpPr>
        <p:spPr>
          <a:xfrm>
            <a:off x="292728" y="2559492"/>
            <a:ext cx="3076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Turbulent boundary layer (Cogo et al. 2023)</a:t>
            </a: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AD71EA92-BFBA-DDB6-1B10-0A041A674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85047"/>
              </p:ext>
            </p:extLst>
          </p:nvPr>
        </p:nvGraphicFramePr>
        <p:xfrm>
          <a:off x="466725" y="1565072"/>
          <a:ext cx="1125855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258427" imgH="4343494" progId="Excel.Sheet.12">
                  <p:embed/>
                </p:oleObj>
              </mc:Choice>
              <mc:Fallback>
                <p:oleObj name="Worksheet" r:id="rId5" imgW="11258427" imgH="43434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6725" y="1565072"/>
                        <a:ext cx="11258550" cy="434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8449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1711</Words>
  <Application>Microsoft Office PowerPoint</Application>
  <PresentationFormat>Widescreen</PresentationFormat>
  <Paragraphs>164</Paragraphs>
  <Slides>10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MS PGothic</vt:lpstr>
      <vt:lpstr>Arial</vt:lpstr>
      <vt:lpstr>Calibri</vt:lpstr>
      <vt:lpstr>Times</vt:lpstr>
      <vt:lpstr>Times New Roman</vt:lpstr>
      <vt:lpstr>Wingdings</vt:lpstr>
      <vt:lpstr>Tema di Office</vt:lpstr>
      <vt:lpstr>Worksheet</vt:lpstr>
      <vt:lpstr>  </vt:lpstr>
      <vt:lpstr>Introduction</vt:lpstr>
      <vt:lpstr>Surface structures of re-entry vehicles</vt:lpstr>
      <vt:lpstr>Compressible, turbulent flows</vt:lpstr>
      <vt:lpstr>Compressible, turbulent flows</vt:lpstr>
      <vt:lpstr>Computational approaches</vt:lpstr>
      <vt:lpstr>High-fidelity simulations</vt:lpstr>
      <vt:lpstr>Modelling</vt:lpstr>
      <vt:lpstr>GANTT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 Giuliano</dc:creator>
  <cp:lastModifiedBy>Davide Depieri</cp:lastModifiedBy>
  <cp:revision>153</cp:revision>
  <dcterms:created xsi:type="dcterms:W3CDTF">2022-07-26T10:43:33Z</dcterms:created>
  <dcterms:modified xsi:type="dcterms:W3CDTF">2025-11-29T09:58:25Z</dcterms:modified>
</cp:coreProperties>
</file>