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79" r:id="rId3"/>
    <p:sldId id="280" r:id="rId4"/>
    <p:sldId id="281" r:id="rId5"/>
    <p:sldId id="282" r:id="rId6"/>
    <p:sldId id="284" r:id="rId7"/>
    <p:sldId id="285" r:id="rId8"/>
    <p:sldId id="256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2" autoAdjust="0"/>
    <p:restoredTop sz="95610" autoAdjust="0"/>
  </p:normalViewPr>
  <p:slideViewPr>
    <p:cSldViewPr snapToGrid="0" showGuides="1">
      <p:cViewPr varScale="1">
        <p:scale>
          <a:sx n="106" d="100"/>
          <a:sy n="106" d="100"/>
        </p:scale>
        <p:origin x="944" y="17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7132-047A-4C30-97AD-7733762F554B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B536-9FA3-4940-8C9D-ED9264FA1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44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886-1573-40AC-9E09-050F9AC625A5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491ED-56D3-4375-977F-FA3F9F1C0D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5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Quando</a:t>
            </a:r>
            <a:r>
              <a:rPr lang="it-IT" baseline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16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D20D1-8F84-20D3-9B23-B4C041DC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784D68-2165-2E10-5DB7-85FDA3B34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6B12B65-ACC1-27BB-683D-9FB8B3223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Quando</a:t>
            </a:r>
            <a:r>
              <a:rPr lang="it-IT" baseline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DE8F7D-FD86-5606-E324-0ABF69612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50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116D-BFEF-FB8C-2EF0-7C1594F2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AB205E3-2364-7574-AE12-791BDA6D2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9582F6A-E348-953F-F882-44DF880D3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Quando</a:t>
            </a:r>
            <a:r>
              <a:rPr lang="it-IT" baseline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D02F0B-EFC1-D352-5E39-29984D6B5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18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03DE4-2868-9609-3181-E32D24BBC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93EDB7-95B9-356E-32AE-65CD850E9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DACA0F-F23E-036D-7E21-44DC98EC5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Quando</a:t>
            </a:r>
            <a:r>
              <a:rPr lang="it-IT" baseline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966CDA-34BF-2B61-55EF-20370579D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38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B6529-62C0-EBAE-1819-9F638546E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B5A01C-7CA1-0330-917C-77EBC5A7E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9EC5111-7489-EF8E-9CB3-4F3CAEA5C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Quando</a:t>
            </a:r>
            <a:r>
              <a:rPr lang="it-IT" baseline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A56C1C-1F7B-D143-FA11-CCF665EE0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94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30813-7407-4AE5-9354-B0430501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D764ADF-1DCA-6B07-5FC2-3719B730A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B399A7-FD8D-BDB5-898D-CD362B3C1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Quando</a:t>
            </a:r>
            <a:r>
              <a:rPr lang="it-IT" baseline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59E466-2410-D375-3DA6-230439067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04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03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8A6E1-DC11-C213-C49B-4CE1A884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C5EF09-4C5E-B147-BEF8-8B66FFFEA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74B46-543F-F0B0-1410-BF1E7177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1F3B55-F3E2-1A2D-7FD6-BEC64BED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3C2C70-ACDC-D114-6B42-27BE4C2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it-IT" altLang="it-IT" sz="240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7A2A5C85-D8F9-95C2-D93A-D6AAA8D01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397" y="1159933"/>
            <a:ext cx="4709206" cy="21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E965153-D1B8-47F9-ECA7-A02B3757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593" y="3285951"/>
            <a:ext cx="9096815" cy="1290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1D13A2E7-1F45-2252-AAE6-76F193D9D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526" y="4741032"/>
            <a:ext cx="6320949" cy="7580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934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4D642F2-5021-578D-0B5A-F0C9826C56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1" y="0"/>
            <a:ext cx="12192001" cy="1138767"/>
          </a:xfrm>
          <a:prstGeom prst="rect">
            <a:avLst/>
          </a:prstGeom>
          <a:solidFill>
            <a:srgbClr val="AA0004"/>
          </a:solidFill>
          <a:ln w="9525">
            <a:noFill/>
            <a:miter lim="800000"/>
            <a:headEnd/>
            <a:tailEnd/>
          </a:ln>
        </p:spPr>
        <p:txBody>
          <a:bodyPr wrap="none" lIns="72000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A4080AB-402D-FB91-8F6E-E1F4FB36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0" y="1153221"/>
            <a:ext cx="11736000" cy="1188000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6179127" y="2592996"/>
            <a:ext cx="5663346" cy="38595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quarter" idx="11" hasCustomPrompt="1"/>
          </p:nvPr>
        </p:nvSpPr>
        <p:spPr>
          <a:xfrm>
            <a:off x="1215640" y="2592996"/>
            <a:ext cx="3781233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quarter" idx="12" hasCustomPrompt="1"/>
          </p:nvPr>
        </p:nvSpPr>
        <p:spPr>
          <a:xfrm>
            <a:off x="1215640" y="4777396"/>
            <a:ext cx="3781234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A703DA-C362-E452-CF6A-3D365299A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00" y="147563"/>
            <a:ext cx="1885998" cy="8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0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38BF697F-4C3F-B44D-F6C6-3D1E0DC619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98" y="2269067"/>
            <a:ext cx="5189805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62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0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2635D8-CCDF-6D38-8F13-A179A41E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434A56-224E-D866-A28F-911AF1B32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2815B5-BA9F-4BC1-142B-FB146E55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639FF7-9837-5485-22E6-98359CE2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BA95AF-CF08-9540-8958-30ECAA2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60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9B05C-6215-0CBC-7B82-45F3AB91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BDA081-A4AC-23E8-A80B-BB3EDFA4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0D27AD-7692-29FD-138C-8E2D277B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A7B6A-8E96-4A22-AC28-CC5D4A5F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F665B-5DD5-68C7-A7BF-2101FC91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3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E8C6D-2746-FE8C-D954-F04A0892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C4DAC7-51DC-0512-D3C5-636DA9B67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C77EFD-F6AD-7E4A-2466-734F7D9F8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F64D86-9423-4050-EABD-82F754AC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F5BF3C-0092-1DEB-DF7D-873B0ECF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891FFC-8CE4-A06C-6922-845EBB33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70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E9C76-ADD7-91FE-76C9-8E59F946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3DAC0-0839-47EF-03C6-93B46E1AE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AAB33E-3013-3EE2-4E41-A18D1471D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8BE1D0-E709-E1B6-7882-A7C1F3F84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67025A-7024-FF82-2CD9-A169C692D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94965E-60D1-02D6-7D5B-78FA5B51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5446E-D0C3-EB44-D741-898EA10E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CEDB29-873E-5535-846B-35B3DC35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89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1BEB9-DC85-61DC-2E70-EECA8826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84C7E1-3A6B-9BF3-9D7E-B84FBB4E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4B297B-6060-AC1C-692E-69C528C0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92E7EA-01EC-8DA9-0AD8-097FF79E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79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6D660FF-A924-B2C4-5D36-2548BC1C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8134CA-4890-3AD2-BFC1-635593B2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59B0E4-734C-4FB1-ABD0-43EBCEE4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20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A02DE-EF25-8A34-A17C-9CF1E53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EDFA90-A16F-D126-B45F-FA7913A1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7362F2-2D07-BADC-9028-5FF264BB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E7C2D8-244A-8B91-1324-66BF5F72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98A4E-3799-1101-A9C0-EA1E537A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56DED9-3158-0431-69E5-757400DB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3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70726-1E27-AA9F-3B2E-692DBC81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A53B16-4FDD-45A1-11E9-42FB6DC88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374E34-1E69-D976-B1C5-8499B3A1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9DC378-0820-E023-FD20-90E7E384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4F833C-9ED4-C074-2B18-A66A6F9C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6D7FED-89C8-E0C9-1D82-94824333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0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C73D6B-3B98-0B4D-3839-170A9073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2E685-16F2-CD57-8F24-94C80A59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F94EB-D8FF-46BD-0EB1-02B9720A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70D6-0EEB-48B5-B03E-48E409845EC4}" type="datetimeFigureOut">
              <a:rPr lang="it-IT" smtClean="0"/>
              <a:t>24/02/26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05C7A-E8F9-1686-FBF1-6D0625EB7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7E8887-8F71-A9F3-4692-499C4365B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57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9" r:id="rId11"/>
    <p:sldLayoutId id="2147483658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B755A-178B-294C-A4BF-51D43D1E28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it-IT" sz="7200" dirty="0"/>
            </a:br>
            <a:br>
              <a:rPr lang="it-IT" altLang="it-IT" sz="6000" dirty="0"/>
            </a:br>
            <a:endParaRPr lang="en-US" altLang="it-IT" sz="27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5851" y="3285951"/>
            <a:ext cx="9000811" cy="319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2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altLang="it-IT" sz="3200" dirty="0">
                <a:solidFill>
                  <a:schemeClr val="bg1"/>
                </a:solidFill>
              </a:rPr>
              <a:t>Study of High-Energy </a:t>
            </a:r>
            <a:r>
              <a:rPr lang="it-IT" altLang="it-IT" sz="3200" dirty="0" err="1">
                <a:solidFill>
                  <a:schemeClr val="bg1"/>
                </a:solidFill>
              </a:rPr>
              <a:t>Astrophysical</a:t>
            </a:r>
            <a:r>
              <a:rPr lang="it-IT" altLang="it-IT" sz="3200" dirty="0">
                <a:solidFill>
                  <a:schemeClr val="bg1"/>
                </a:solidFill>
              </a:rPr>
              <a:t> Sources </a:t>
            </a:r>
            <a:r>
              <a:rPr lang="it-IT" altLang="it-IT" sz="3200" dirty="0" err="1">
                <a:solidFill>
                  <a:schemeClr val="bg1"/>
                </a:solidFill>
              </a:rPr>
              <a:t>through</a:t>
            </a:r>
            <a:r>
              <a:rPr lang="it-IT" altLang="it-IT" sz="3200" dirty="0">
                <a:solidFill>
                  <a:schemeClr val="bg1"/>
                </a:solidFill>
              </a:rPr>
              <a:t> Multi-</a:t>
            </a:r>
            <a:r>
              <a:rPr lang="it-IT" altLang="it-IT" sz="3200" dirty="0" err="1">
                <a:solidFill>
                  <a:schemeClr val="bg1"/>
                </a:solidFill>
              </a:rPr>
              <a:t>Instrument</a:t>
            </a:r>
            <a:r>
              <a:rPr lang="it-IT" altLang="it-IT" sz="3200" dirty="0">
                <a:solidFill>
                  <a:schemeClr val="bg1"/>
                </a:solidFill>
              </a:rPr>
              <a:t> Data Analysis</a:t>
            </a:r>
            <a:endParaRPr lang="en-US" altLang="it-IT" sz="32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Irene Albanese   -   </a:t>
            </a:r>
            <a:r>
              <a:rPr lang="it-IT" altLang="it-IT" sz="2000" dirty="0">
                <a:solidFill>
                  <a:schemeClr val="bg1"/>
                </a:solidFill>
              </a:rPr>
              <a:t>41</a:t>
            </a:r>
            <a:r>
              <a:rPr lang="it-IT" altLang="it-IT" sz="2000" b="0" dirty="0">
                <a:solidFill>
                  <a:schemeClr val="bg1"/>
                </a:solidFill>
              </a:rPr>
              <a:t>st </a:t>
            </a:r>
            <a:r>
              <a:rPr lang="it-IT" altLang="it-IT" sz="2000" b="0" dirty="0" err="1">
                <a:solidFill>
                  <a:schemeClr val="bg1"/>
                </a:solidFill>
              </a:rPr>
              <a:t>Cycle</a:t>
            </a:r>
            <a:endParaRPr lang="it-IT" altLang="it-IT" sz="20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it-IT" sz="1600" b="0" dirty="0">
                <a:solidFill>
                  <a:schemeClr val="bg1"/>
                </a:solidFill>
              </a:rPr>
              <a:t>Supervisor: Prof. </a:t>
            </a:r>
            <a:r>
              <a:rPr lang="en-US" altLang="it-IT" sz="1600" dirty="0">
                <a:solidFill>
                  <a:schemeClr val="bg1"/>
                </a:solidFill>
              </a:rPr>
              <a:t>Michele Doro</a:t>
            </a:r>
            <a:endParaRPr lang="en-US" altLang="it-IT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8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0"/>
          </p:nvPr>
        </p:nvSpPr>
        <p:spPr>
          <a:xfrm>
            <a:off x="43314" y="4813476"/>
            <a:ext cx="12105372" cy="2044524"/>
          </a:xfrm>
        </p:spPr>
        <p:txBody>
          <a:bodyPr>
            <a:normAutofit/>
          </a:bodyPr>
          <a:lstStyle/>
          <a:p>
            <a:r>
              <a:rPr lang="it-IT" sz="3200" u="sng" dirty="0" err="1">
                <a:latin typeface="Arial" panose="020B0604020202020204" pitchFamily="34" charset="0"/>
                <a:ea typeface="Verdana" panose="020B0604030504040204" pitchFamily="34" charset="0"/>
              </a:rPr>
              <a:t>Main</a:t>
            </a:r>
            <a:r>
              <a:rPr lang="it-IT" sz="3200" u="sng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3200" u="sng" dirty="0" err="1">
                <a:latin typeface="Arial" panose="020B0604020202020204" pitchFamily="34" charset="0"/>
                <a:ea typeface="Verdana" panose="020B0604030504040204" pitchFamily="34" charset="0"/>
              </a:rPr>
              <a:t>objectives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:</a:t>
            </a:r>
          </a:p>
          <a:p>
            <a:pPr marL="1200150" lvl="1" indent="-514350">
              <a:buFont typeface="+mj-lt"/>
              <a:buAutoNum type="arabicPeriod"/>
            </a:pP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Develop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 expertise in gamma</a:t>
            </a:r>
            <a:r>
              <a:rPr lang="el-GR" sz="3200" dirty="0">
                <a:latin typeface="Arial" panose="020B0604020202020204" pitchFamily="34" charset="0"/>
                <a:ea typeface="Verdana" panose="020B0604030504040204" pitchFamily="34" charset="0"/>
              </a:rPr>
              <a:t>-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ray data </a:t>
            </a: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analysis</a:t>
            </a:r>
            <a:endParaRPr lang="it-IT" sz="32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200150" lvl="1" indent="-514350">
              <a:buFont typeface="+mj-lt"/>
              <a:buAutoNum type="arabicPeriod"/>
            </a:pP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Constrain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emission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processes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 in </a:t>
            </a: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extreme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astrophysical</a:t>
            </a:r>
            <a:r>
              <a:rPr lang="it-IT" sz="32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ea typeface="Verdana" panose="020B0604030504040204" pitchFamily="34" charset="0"/>
              </a:rPr>
              <a:t>environments</a:t>
            </a:r>
            <a:endParaRPr lang="it-IT" sz="3200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Autofit/>
          </a:bodyPr>
          <a:lstStyle/>
          <a:p>
            <a:r>
              <a:rPr lang="en-US" sz="2000"/>
              <a:t>Study of High-Energy Astrophysical Sources through Multi-Instrument Data Analysis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pic>
        <p:nvPicPr>
          <p:cNvPr id="5" name="Immagine 4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CDAB85C2-346D-C8F4-9A54-E1BDB929A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4"/>
          <a:stretch/>
        </p:blipFill>
        <p:spPr>
          <a:xfrm>
            <a:off x="3832994" y="1559656"/>
            <a:ext cx="8359006" cy="2862823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F44347C8-0A49-2B84-1607-2C778FBD3B43}"/>
              </a:ext>
            </a:extLst>
          </p:cNvPr>
          <p:cNvSpPr/>
          <p:nvPr/>
        </p:nvSpPr>
        <p:spPr>
          <a:xfrm>
            <a:off x="3906517" y="1704034"/>
            <a:ext cx="1459297" cy="1479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pic>
        <p:nvPicPr>
          <p:cNvPr id="10" name="Immagine 9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CB9C4780-1C19-DA46-AF58-E3A235938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095"/>
            <a:ext cx="3687547" cy="1588270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0905779-04F7-23C3-B1B4-5D44007D9522}"/>
              </a:ext>
            </a:extLst>
          </p:cNvPr>
          <p:cNvCxnSpPr>
            <a:cxnSpLocks/>
          </p:cNvCxnSpPr>
          <p:nvPr/>
        </p:nvCxnSpPr>
        <p:spPr>
          <a:xfrm flipH="1">
            <a:off x="2886692" y="2192048"/>
            <a:ext cx="1028110" cy="251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D6516DC4-5D78-FA00-A59E-5306619FEB1F}"/>
              </a:ext>
            </a:extLst>
          </p:cNvPr>
          <p:cNvSpPr/>
          <p:nvPr/>
        </p:nvSpPr>
        <p:spPr>
          <a:xfrm>
            <a:off x="1286848" y="2815387"/>
            <a:ext cx="337419" cy="331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9E905F40-A8D4-065E-8C79-F886A7597D12}"/>
              </a:ext>
            </a:extLst>
          </p:cNvPr>
          <p:cNvSpPr/>
          <p:nvPr/>
        </p:nvSpPr>
        <p:spPr>
          <a:xfrm>
            <a:off x="909852" y="2486521"/>
            <a:ext cx="337419" cy="331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413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8CD11-6CAD-D6F8-D5AD-71AD93D1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6BA203F-E1E9-7B6F-3020-8D22FEBECE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155722"/>
            <a:ext cx="12192000" cy="2375165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Develop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expertise in gamma</a:t>
            </a:r>
            <a:r>
              <a:rPr lang="el-GR" u="sng" dirty="0">
                <a:latin typeface="Arial" panose="020B0604020202020204" pitchFamily="34" charset="0"/>
                <a:ea typeface="Verdana" panose="020B0604030504040204" pitchFamily="34" charset="0"/>
              </a:rPr>
              <a:t>-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ray data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analysis</a:t>
            </a:r>
            <a:endParaRPr lang="it-IT" sz="2800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sz="2800" b="1" dirty="0" err="1">
                <a:latin typeface="Arial" panose="020B0604020202020204" pitchFamily="34" charset="0"/>
                <a:ea typeface="Verdana" panose="020B0604030504040204" pitchFamily="34" charset="0"/>
              </a:rPr>
              <a:t>Approach</a:t>
            </a:r>
            <a:r>
              <a:rPr lang="it-IT" sz="2800" b="1" dirty="0">
                <a:latin typeface="Arial" panose="020B0604020202020204" pitchFamily="34" charset="0"/>
                <a:ea typeface="Verdana" panose="020B0604030504040204" pitchFamily="34" charset="0"/>
              </a:rPr>
              <a:t>: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Involvment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in international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collaborations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(MAGIC and CTAO) +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analysis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of public Fermi-LAT data</a:t>
            </a:r>
            <a:endParaRPr lang="it-IT" sz="2800" b="1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sz="2800" b="1" dirty="0" err="1">
                <a:latin typeface="Arial" panose="020B0604020202020204" pitchFamily="34" charset="0"/>
                <a:ea typeface="Verdana" panose="020B0604030504040204" pitchFamily="34" charset="0"/>
              </a:rPr>
              <a:t>Expected</a:t>
            </a:r>
            <a:r>
              <a:rPr lang="it-IT" sz="2800" b="1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ea typeface="Verdana" panose="020B0604030504040204" pitchFamily="34" charset="0"/>
              </a:rPr>
              <a:t>outcomes</a:t>
            </a:r>
            <a:r>
              <a:rPr lang="it-IT" sz="2800" b="1" dirty="0">
                <a:latin typeface="Arial" panose="020B0604020202020204" pitchFamily="34" charset="0"/>
                <a:ea typeface="Verdana" panose="020B0604030504040204" pitchFamily="34" charset="0"/>
              </a:rPr>
              <a:t>: 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Training in data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analysis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techniques +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participation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in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observation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shifts +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preparation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of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observing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proposals</a:t>
            </a:r>
            <a:endParaRPr lang="it-IT" b="1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9EA242-B53B-C11B-3F8E-D46DCDE0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DC2A32-4790-933E-9612-FFC9CD111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9F5E2E2-60E8-1A7B-A5DA-C1432C48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Autofit/>
          </a:bodyPr>
          <a:lstStyle/>
          <a:p>
            <a:r>
              <a:rPr lang="en-US" sz="2000"/>
              <a:t>Study of High-Energy Astrophysical Sources through Multi-Instrument Data Analysis</a:t>
            </a:r>
          </a:p>
        </p:txBody>
      </p:sp>
      <p:pic>
        <p:nvPicPr>
          <p:cNvPr id="5" name="Immagine 4" descr="Immagine che contiene trasporto, satellite, Stazione spaziale, spazio&#10;&#10;Descrizione generata automaticamente">
            <a:extLst>
              <a:ext uri="{FF2B5EF4-FFF2-40B4-BE49-F238E27FC236}">
                <a16:creationId xmlns:a16="http://schemas.microsoft.com/office/drawing/2014/main" id="{88DEB455-01C3-2FA3-A25C-BE173AA54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45" y="3887349"/>
            <a:ext cx="3968096" cy="227063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A49F41-2454-126F-0881-1B2F659259E7}"/>
              </a:ext>
            </a:extLst>
          </p:cNvPr>
          <p:cNvSpPr txBox="1"/>
          <p:nvPr/>
        </p:nvSpPr>
        <p:spPr>
          <a:xfrm>
            <a:off x="752585" y="6514444"/>
            <a:ext cx="2732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Fermi-LAT. Credit: NASA</a:t>
            </a:r>
          </a:p>
          <a:p>
            <a:endParaRPr lang="it-IT" dirty="0"/>
          </a:p>
        </p:txBody>
      </p:sp>
      <p:pic>
        <p:nvPicPr>
          <p:cNvPr id="7" name="Immagine 6" descr="Immagine che contiene cielo, aria aperta, blu, inverno&#10;&#10;Descrizione generata automaticamente">
            <a:extLst>
              <a:ext uri="{FF2B5EF4-FFF2-40B4-BE49-F238E27FC236}">
                <a16:creationId xmlns:a16="http://schemas.microsoft.com/office/drawing/2014/main" id="{FB6B6018-F073-B5E3-F371-40EF1A201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6082"/>
          <a:stretch/>
        </p:blipFill>
        <p:spPr>
          <a:xfrm rot="5400000">
            <a:off x="4225592" y="3268960"/>
            <a:ext cx="3406907" cy="30666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07904C-F8A2-9691-4561-C07EDDFD471B}"/>
              </a:ext>
            </a:extLst>
          </p:cNvPr>
          <p:cNvSpPr txBox="1"/>
          <p:nvPr/>
        </p:nvSpPr>
        <p:spPr>
          <a:xfrm>
            <a:off x="4796566" y="6514444"/>
            <a:ext cx="6746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MAGIC I </a:t>
            </a:r>
            <a:r>
              <a:rPr lang="it-IT" dirty="0" err="1"/>
              <a:t>telescope</a:t>
            </a:r>
            <a:r>
              <a:rPr lang="it-IT" dirty="0"/>
              <a:t> (</a:t>
            </a:r>
            <a:r>
              <a:rPr lang="it-IT" dirty="0" err="1"/>
              <a:t>left</a:t>
            </a:r>
            <a:r>
              <a:rPr lang="it-IT" dirty="0"/>
              <a:t>) and LST-1 of CTAO (</a:t>
            </a:r>
            <a:r>
              <a:rPr lang="it-IT" dirty="0" err="1"/>
              <a:t>right</a:t>
            </a:r>
            <a:r>
              <a:rPr lang="it-IT" dirty="0"/>
              <a:t>). Credit: me</a:t>
            </a:r>
            <a:r>
              <a:rPr lang="it-IT" dirty="0">
                <a:latin typeface="Apple Color Emoji" pitchFamily="2" charset="0"/>
              </a:rPr>
              <a:t>😜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2" name="Immagine 11" descr="Immagine che contiene cielo, aria aperta, notte, luce&#10;&#10;Descrizione generata automaticamente">
            <a:extLst>
              <a:ext uri="{FF2B5EF4-FFF2-40B4-BE49-F238E27FC236}">
                <a16:creationId xmlns:a16="http://schemas.microsoft.com/office/drawing/2014/main" id="{BF7FED62-1525-A51B-ED76-F5C584915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r="24035"/>
          <a:stretch/>
        </p:blipFill>
        <p:spPr>
          <a:xfrm rot="5400000">
            <a:off x="8022661" y="2524318"/>
            <a:ext cx="3419247" cy="45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63E9-DA62-DF4F-4941-00601025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24C39E-5F84-C314-AC97-E72D0A6C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43B5911-D058-3466-D53F-2082719AA4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E141DF6-8481-ED98-B041-5CE8D4ED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Autofit/>
          </a:bodyPr>
          <a:lstStyle/>
          <a:p>
            <a:r>
              <a:rPr lang="en-US" sz="2000"/>
              <a:t>Study of High-Energy Astrophysical Sources through Multi-Instrument Data Analysis</a:t>
            </a: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A2259A8D-ACDB-CC7D-C372-E8908097E9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2200" y="1178043"/>
            <a:ext cx="6096000" cy="5702279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2.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Constrain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emission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processes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in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extreme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astrophysical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environments</a:t>
            </a:r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sz="2800" b="1" dirty="0">
                <a:latin typeface="Arial" panose="020B0604020202020204" pitchFamily="34" charset="0"/>
                <a:ea typeface="Verdana" panose="020B0604030504040204" pitchFamily="34" charset="0"/>
              </a:rPr>
              <a:t>Target sources: 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Blazars (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lower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gif) and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pulsars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(upper gif)</a:t>
            </a:r>
            <a:endParaRPr lang="it-IT" sz="2800" b="1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sz="2800" b="1" dirty="0">
                <a:latin typeface="Arial" panose="020B0604020202020204" pitchFamily="34" charset="0"/>
                <a:ea typeface="Verdana" panose="020B0604030504040204" pitchFamily="34" charset="0"/>
              </a:rPr>
              <a:t>Method: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Comparing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data with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existing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radiation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models (IC scattering and SR)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sz="2800" b="1" dirty="0" err="1">
                <a:latin typeface="Arial" panose="020B0604020202020204" pitchFamily="34" charset="0"/>
                <a:ea typeface="Verdana" panose="020B0604030504040204" pitchFamily="34" charset="0"/>
              </a:rPr>
              <a:t>Expected</a:t>
            </a:r>
            <a:r>
              <a:rPr lang="it-IT" sz="2800" b="1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ea typeface="Verdana" panose="020B0604030504040204" pitchFamily="34" charset="0"/>
              </a:rPr>
              <a:t>outcomes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: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Improve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our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understanding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of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particle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acceleration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mechanisms</a:t>
            </a: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0B7020B-860A-E10A-C35C-5314A2CA1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03" y="1179785"/>
            <a:ext cx="4753297" cy="26737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41A6E6-A7FE-2EE1-EF7A-4D093A1F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02" y="3849177"/>
            <a:ext cx="4753297" cy="26767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AD178F-4CB9-38B1-D5BA-E61E0D14B62A}"/>
              </a:ext>
            </a:extLst>
          </p:cNvPr>
          <p:cNvSpPr txBox="1"/>
          <p:nvPr/>
        </p:nvSpPr>
        <p:spPr>
          <a:xfrm>
            <a:off x="6411581" y="6525925"/>
            <a:ext cx="5843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Animation of a pulsar (up) and of a AGN (down). Credit: NASA</a:t>
            </a:r>
          </a:p>
        </p:txBody>
      </p:sp>
    </p:spTree>
    <p:extLst>
      <p:ext uri="{BB962C8B-B14F-4D97-AF65-F5344CB8AC3E}">
        <p14:creationId xmlns:p14="http://schemas.microsoft.com/office/powerpoint/2010/main" val="146124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617C1-C3CF-A6AA-7C9F-10AE25BB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8C8268E-AEEB-B0AF-63F1-A3D72D8B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DF32289-2DB6-5E34-131B-18122E9052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3FF6B176-0AAD-09A0-C096-5A05A281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Autofit/>
          </a:bodyPr>
          <a:lstStyle/>
          <a:p>
            <a:r>
              <a:rPr lang="en-US" sz="2000"/>
              <a:t>Study of High-Energy Astrophysical Sources through Multi-Instrument Data Analysis</a:t>
            </a: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E59F2FC1-E8AC-A8A1-D4DF-BC55160D3F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85147" y="1482293"/>
            <a:ext cx="5221706" cy="5642119"/>
          </a:xfrm>
        </p:spPr>
        <p:txBody>
          <a:bodyPr>
            <a:normAutofit/>
          </a:bodyPr>
          <a:lstStyle/>
          <a:p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Plus: </a:t>
            </a:r>
            <a:r>
              <a:rPr lang="it-IT" u="sng" dirty="0" err="1">
                <a:latin typeface="Arial" panose="020B0604020202020204" pitchFamily="34" charset="0"/>
                <a:ea typeface="Verdana" panose="020B0604030504040204" pitchFamily="34" charset="0"/>
              </a:rPr>
              <a:t>multiwavelength</a:t>
            </a:r>
            <a:r>
              <a:rPr lang="it-IT" u="sng" dirty="0">
                <a:latin typeface="Arial" panose="020B0604020202020204" pitchFamily="34" charset="0"/>
                <a:ea typeface="Verdana" panose="020B0604030504040204" pitchFamily="34" charset="0"/>
              </a:rPr>
              <a:t> studies</a:t>
            </a: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Approach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: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Use optical data from the Asiago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Astrophysical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Observatory</a:t>
            </a: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Scientific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value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: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Provide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complementary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constraints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on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emission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models, and investigate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correlations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between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optical and gamma-ray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emission</a:t>
            </a: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Immagine che contiene telescopio, interno, pialla/aereo&#10;&#10;Descrizione generata automaticamente">
            <a:extLst>
              <a:ext uri="{FF2B5EF4-FFF2-40B4-BE49-F238E27FC236}">
                <a16:creationId xmlns:a16="http://schemas.microsoft.com/office/drawing/2014/main" id="{82F09F82-9F41-4B1C-88B9-1901CDBA7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0008" y="2165062"/>
            <a:ext cx="4307076" cy="32303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591A3C-180D-8A64-7BCC-390D8D0F9DD2}"/>
              </a:ext>
            </a:extLst>
          </p:cNvPr>
          <p:cNvSpPr txBox="1"/>
          <p:nvPr/>
        </p:nvSpPr>
        <p:spPr>
          <a:xfrm>
            <a:off x="690449" y="5933754"/>
            <a:ext cx="2006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Galileo </a:t>
            </a:r>
            <a:r>
              <a:rPr lang="it-IT" sz="1600" dirty="0" err="1"/>
              <a:t>telescope</a:t>
            </a:r>
            <a:r>
              <a:rPr lang="it-IT" sz="1600" dirty="0"/>
              <a:t>.</a:t>
            </a:r>
          </a:p>
          <a:p>
            <a:pPr algn="ctr"/>
            <a:r>
              <a:rPr lang="it-IT" sz="1600" dirty="0"/>
              <a:t>Credit: </a:t>
            </a:r>
            <a:r>
              <a:rPr lang="it-IT" sz="1600" dirty="0" err="1"/>
              <a:t>still</a:t>
            </a:r>
            <a:r>
              <a:rPr lang="it-IT" sz="1600" dirty="0"/>
              <a:t> me</a:t>
            </a:r>
          </a:p>
          <a:p>
            <a:endParaRPr lang="it-IT" sz="1600" dirty="0"/>
          </a:p>
        </p:txBody>
      </p:sp>
      <p:pic>
        <p:nvPicPr>
          <p:cNvPr id="14" name="Immagine 13" descr="Immagine che contiene macchina, interno, ingegneria&#10;&#10;Descrizione generata automaticamente">
            <a:extLst>
              <a:ext uri="{FF2B5EF4-FFF2-40B4-BE49-F238E27FC236}">
                <a16:creationId xmlns:a16="http://schemas.microsoft.com/office/drawing/2014/main" id="{7B850573-7AB7-C627-3FAC-885CC2697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4931" y="2165062"/>
            <a:ext cx="4307077" cy="323030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E88033-6B3E-74A8-132D-69C5C7D90FD7}"/>
              </a:ext>
            </a:extLst>
          </p:cNvPr>
          <p:cNvSpPr txBox="1"/>
          <p:nvPr/>
        </p:nvSpPr>
        <p:spPr>
          <a:xfrm>
            <a:off x="9452958" y="5933754"/>
            <a:ext cx="2091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Copernico </a:t>
            </a:r>
            <a:r>
              <a:rPr lang="it-IT" sz="1600" dirty="0" err="1"/>
              <a:t>telescope</a:t>
            </a:r>
            <a:r>
              <a:rPr lang="it-IT" sz="1600" dirty="0"/>
              <a:t>.</a:t>
            </a:r>
          </a:p>
          <a:p>
            <a:pPr algn="ctr"/>
            <a:r>
              <a:rPr lang="it-IT" sz="1600" dirty="0"/>
              <a:t>Credit: </a:t>
            </a:r>
            <a:r>
              <a:rPr lang="it-IT" sz="1600" dirty="0" err="1"/>
              <a:t>still</a:t>
            </a:r>
            <a:r>
              <a:rPr lang="it-IT" sz="1600" dirty="0"/>
              <a:t> me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2553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6B52-A47A-3B75-9CD1-C56FC3C24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8E39DF-7029-E46A-B6A7-A9C7F4564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1BF86C6-FEE1-8B51-74E3-4BB3D71DA7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369E1F8-6414-F6DF-B5DE-384AAF823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Autofit/>
          </a:bodyPr>
          <a:lstStyle/>
          <a:p>
            <a:r>
              <a:rPr lang="en-US" sz="2000"/>
              <a:t>Study of High-Energy Astrophysical Sources through Multi-Instrument Data Analysis</a:t>
            </a: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CFEC0D16-3CF5-17F2-BFD9-28975D7156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1083529"/>
            <a:ext cx="8617024" cy="5702279"/>
          </a:xfrm>
        </p:spPr>
        <p:txBody>
          <a:bodyPr>
            <a:normAutofit/>
          </a:bodyPr>
          <a:lstStyle/>
          <a:p>
            <a:r>
              <a:rPr lang="it-IT" sz="2400" b="1" u="sng" dirty="0">
                <a:latin typeface="Arial" panose="020B0604020202020204" pitchFamily="34" charset="0"/>
                <a:ea typeface="Verdana" panose="020B0604030504040204" pitchFamily="34" charset="0"/>
              </a:rPr>
              <a:t>Project impact and future </a:t>
            </a:r>
            <a:r>
              <a:rPr lang="it-IT" sz="2400" b="1" u="sng" dirty="0" err="1">
                <a:latin typeface="Arial" panose="020B0604020202020204" pitchFamily="34" charset="0"/>
                <a:ea typeface="Verdana" panose="020B0604030504040204" pitchFamily="34" charset="0"/>
              </a:rPr>
              <a:t>expetations</a:t>
            </a:r>
            <a:endParaRPr lang="it-IT" sz="2400" b="1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Fermi-LAT (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launched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in 2008)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revolutionized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our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view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of the gamma-ray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sky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in the HE gamma-ray regime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Ground-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based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IACTs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such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two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MAGIC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telescopes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extend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to the VHE gamma-ray regime</a:t>
            </a:r>
          </a:p>
        </p:txBody>
      </p:sp>
      <p:pic>
        <p:nvPicPr>
          <p:cNvPr id="11" name="Immagine 10" descr="Immagine che contiene bianco e nero, design, arte&#10;&#10;Descrizione generata automaticamente con attendibilità media">
            <a:extLst>
              <a:ext uri="{FF2B5EF4-FFF2-40B4-BE49-F238E27FC236}">
                <a16:creationId xmlns:a16="http://schemas.microsoft.com/office/drawing/2014/main" id="{6DF7F86D-1D46-4953-2A54-45FFD1AFB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870" b="75309"/>
          <a:stretch/>
        </p:blipFill>
        <p:spPr>
          <a:xfrm>
            <a:off x="8765129" y="4891440"/>
            <a:ext cx="3438012" cy="16933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E5CBC7-2AB5-A726-8CD2-C77E8A41E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960" y="1143689"/>
            <a:ext cx="3598149" cy="337952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FA8E2EE-0192-5D7F-3A5C-E56B54FC0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36" y="2988700"/>
            <a:ext cx="5251989" cy="359605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9AC815-F9B7-EF5F-BE9D-A61256BFDD1A}"/>
              </a:ext>
            </a:extLst>
          </p:cNvPr>
          <p:cNvSpPr txBox="1"/>
          <p:nvPr/>
        </p:nvSpPr>
        <p:spPr>
          <a:xfrm>
            <a:off x="5382126" y="2801916"/>
            <a:ext cx="32348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upcoming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CTAO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next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generation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IACTs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, with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unprecedented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sensitivity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. LST-1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has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been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operational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since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2018,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others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 are under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construction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+mn-cs"/>
              </a:rPr>
              <a:t>.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3CD478-0EE3-3392-0125-90CE121BD359}"/>
              </a:ext>
            </a:extLst>
          </p:cNvPr>
          <p:cNvSpPr txBox="1"/>
          <p:nvPr/>
        </p:nvSpPr>
        <p:spPr>
          <a:xfrm>
            <a:off x="-63761" y="6412250"/>
            <a:ext cx="578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Differential</a:t>
            </a:r>
            <a:r>
              <a:rPr lang="it-IT" sz="1400" dirty="0"/>
              <a:t> </a:t>
            </a:r>
            <a:r>
              <a:rPr lang="it-IT" sz="1400" dirty="0" err="1"/>
              <a:t>flux</a:t>
            </a:r>
            <a:r>
              <a:rPr lang="it-IT" sz="1400" dirty="0"/>
              <a:t> </a:t>
            </a:r>
            <a:r>
              <a:rPr lang="it-IT" sz="1400" dirty="0" err="1"/>
              <a:t>sensitivity</a:t>
            </a:r>
            <a:r>
              <a:rPr lang="it-IT" sz="1400" dirty="0"/>
              <a:t> of CTAO </a:t>
            </a:r>
            <a:r>
              <a:rPr lang="it-IT" sz="1400" dirty="0" err="1"/>
              <a:t>compared</a:t>
            </a:r>
            <a:r>
              <a:rPr lang="it-IT" sz="1400" dirty="0"/>
              <a:t> with </a:t>
            </a:r>
            <a:r>
              <a:rPr lang="it-IT" sz="1400" dirty="0" err="1"/>
              <a:t>current</a:t>
            </a:r>
            <a:r>
              <a:rPr lang="it-IT" sz="1400" dirty="0"/>
              <a:t> </a:t>
            </a:r>
            <a:r>
              <a:rPr lang="it-IT" sz="1400" dirty="0" err="1"/>
              <a:t>instruments</a:t>
            </a:r>
            <a:r>
              <a:rPr lang="it-IT" sz="1400" dirty="0"/>
              <a:t>.</a:t>
            </a:r>
          </a:p>
          <a:p>
            <a:pPr algn="ctr"/>
            <a:r>
              <a:rPr lang="it-IT" sz="1400" dirty="0"/>
              <a:t>Credit: </a:t>
            </a:r>
            <a:r>
              <a:rPr lang="it-IT" sz="1400" dirty="0" err="1"/>
              <a:t>ctao.org</a:t>
            </a:r>
            <a:endParaRPr lang="it-IT" sz="1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24873C-7A65-238E-BAD2-078C9601FC83}"/>
              </a:ext>
            </a:extLst>
          </p:cNvPr>
          <p:cNvSpPr txBox="1"/>
          <p:nvPr/>
        </p:nvSpPr>
        <p:spPr>
          <a:xfrm>
            <a:off x="8398042" y="4523216"/>
            <a:ext cx="379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Gamma-ray pulsar positions </a:t>
            </a:r>
            <a:r>
              <a:rPr lang="it-IT" sz="1400" dirty="0" err="1"/>
              <a:t>projected</a:t>
            </a:r>
            <a:r>
              <a:rPr lang="it-IT" sz="1400" dirty="0"/>
              <a:t> </a:t>
            </a:r>
            <a:r>
              <a:rPr lang="it-IT" sz="1400" dirty="0" err="1"/>
              <a:t>onto</a:t>
            </a:r>
            <a:r>
              <a:rPr lang="it-IT" sz="1400" dirty="0"/>
              <a:t> a </a:t>
            </a:r>
            <a:r>
              <a:rPr lang="it-IT" sz="1400" dirty="0" err="1"/>
              <a:t>Milky</a:t>
            </a:r>
            <a:r>
              <a:rPr lang="it-IT" sz="1400" dirty="0"/>
              <a:t> Way model. Credit: Smith et al., 2023.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FE3F0D-AA30-BCB9-4419-CB6C4938C320}"/>
              </a:ext>
            </a:extLst>
          </p:cNvPr>
          <p:cNvSpPr txBox="1"/>
          <p:nvPr/>
        </p:nvSpPr>
        <p:spPr>
          <a:xfrm>
            <a:off x="8495501" y="6396262"/>
            <a:ext cx="379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Position of the </a:t>
            </a:r>
            <a:r>
              <a:rPr lang="it-IT" sz="1400" dirty="0" err="1"/>
              <a:t>abput</a:t>
            </a:r>
            <a:r>
              <a:rPr lang="it-IT" sz="1400" dirty="0"/>
              <a:t> 80 know blazars </a:t>
            </a:r>
            <a:r>
              <a:rPr lang="it-IT" sz="1400" dirty="0" err="1"/>
              <a:t>detected</a:t>
            </a:r>
            <a:r>
              <a:rPr lang="it-IT" sz="1400" dirty="0"/>
              <a:t> in the VHE regime. Credit: </a:t>
            </a:r>
            <a:r>
              <a:rPr lang="it-IT" sz="1400" dirty="0" err="1"/>
              <a:t>TeVCat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6654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A8EC9-1F5A-D78A-DD63-CD83C05B2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019520-E523-C515-BA08-A750388D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CFB92E-8E80-C798-3375-45FC5DD01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7D6CDDF-40D6-5169-7723-C30E7335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Autofit/>
          </a:bodyPr>
          <a:lstStyle/>
          <a:p>
            <a:r>
              <a:rPr lang="en-US" sz="2000"/>
              <a:t>Study of High-Energy Astrophysical Sources through Multi-Instrument Data Analysis</a:t>
            </a: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7191F791-AD68-93CB-A3ED-72B554B685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2199" y="1178043"/>
            <a:ext cx="11272653" cy="5702279"/>
          </a:xfrm>
        </p:spPr>
        <p:txBody>
          <a:bodyPr>
            <a:normAutofit/>
          </a:bodyPr>
          <a:lstStyle/>
          <a:p>
            <a:r>
              <a:rPr lang="it-IT" b="1" u="sng" dirty="0">
                <a:latin typeface="Arial" panose="020B0604020202020204" pitchFamily="34" charset="0"/>
                <a:ea typeface="Verdana" panose="020B0604030504040204" pitchFamily="34" charset="0"/>
              </a:rPr>
              <a:t>First steps </a:t>
            </a:r>
            <a:r>
              <a:rPr lang="it-IT" b="1" u="sng" dirty="0" err="1">
                <a:latin typeface="Arial" panose="020B0604020202020204" pitchFamily="34" charset="0"/>
                <a:ea typeface="Verdana" panose="020B0604030504040204" pitchFamily="34" charset="0"/>
              </a:rPr>
              <a:t>toward</a:t>
            </a:r>
            <a:r>
              <a:rPr lang="it-IT" b="1" u="sng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u="sng">
                <a:latin typeface="Arial" panose="020B0604020202020204" pitchFamily="34" charset="0"/>
                <a:ea typeface="Verdana" panose="020B0604030504040204" pitchFamily="34" charset="0"/>
              </a:rPr>
              <a:t>the goal</a:t>
            </a:r>
            <a:endParaRPr lang="it-IT" b="1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143000" lvl="1" indent="-457200">
              <a:buFont typeface="Courier New" panose="02070309020205020404" pitchFamily="49" charset="0"/>
              <a:buChar char="o"/>
            </a:pPr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200150" lvl="1" indent="-514350"/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Analysis of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archival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MAGIC data of blazars (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both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previously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studied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and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unexplored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sources)</a:t>
            </a:r>
          </a:p>
          <a:p>
            <a:pPr marL="1200150" lvl="1" indent="-514350"/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Spectral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extraction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and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search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for gamma-ray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emission</a:t>
            </a:r>
            <a:endParaRPr lang="it-IT" sz="28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1200150" lvl="1" indent="-514350">
              <a:buFont typeface="+mj-lt"/>
              <a:buAutoNum type="arabicPeriod"/>
            </a:pPr>
            <a:endParaRPr lang="it-IT" sz="28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lvl="1" indent="0">
              <a:buNone/>
            </a:pPr>
            <a:r>
              <a:rPr lang="it-IT" sz="2800" u="sng" dirty="0">
                <a:latin typeface="Arial" panose="020B0604020202020204" pitchFamily="34" charset="0"/>
                <a:ea typeface="Verdana" panose="020B0604030504040204" pitchFamily="34" charset="0"/>
              </a:rPr>
              <a:t>Technical </a:t>
            </a:r>
            <a:r>
              <a:rPr lang="it-IT" sz="2800" u="sng" dirty="0" err="1">
                <a:latin typeface="Arial" panose="020B0604020202020204" pitchFamily="34" charset="0"/>
                <a:ea typeface="Verdana" panose="020B0604030504040204" pitchFamily="34" charset="0"/>
              </a:rPr>
              <a:t>contributions</a:t>
            </a:r>
            <a:r>
              <a:rPr lang="it-IT" sz="2800" u="sng" dirty="0">
                <a:latin typeface="Arial" panose="020B0604020202020204" pitchFamily="34" charset="0"/>
                <a:ea typeface="Verdana" panose="020B0604030504040204" pitchFamily="34" charset="0"/>
              </a:rPr>
              <a:t>:</a:t>
            </a:r>
          </a:p>
          <a:p>
            <a:pPr marL="1143000" lvl="1" indent="-457200"/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Improvement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of the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automatic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analysis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pipeline (extension to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moonlight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observations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)</a:t>
            </a:r>
          </a:p>
          <a:p>
            <a:pPr marL="1143000" lvl="1" indent="-457200"/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Standardisation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of MAGIC data </a:t>
            </a:r>
            <a:r>
              <a:rPr lang="it-IT" sz="2800" dirty="0" err="1">
                <a:latin typeface="Arial" panose="020B0604020202020204" pitchFamily="34" charset="0"/>
                <a:ea typeface="Verdana" panose="020B0604030504040204" pitchFamily="34" charset="0"/>
              </a:rPr>
              <a:t>into</a:t>
            </a:r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 the DL3 format</a:t>
            </a:r>
          </a:p>
          <a:p>
            <a:pPr marL="1143000" lvl="1" indent="-457200"/>
            <a:r>
              <a:rPr lang="it-IT" sz="2800" dirty="0">
                <a:latin typeface="Arial" panose="020B0604020202020204" pitchFamily="34" charset="0"/>
                <a:ea typeface="Verdana" panose="020B0604030504040204" pitchFamily="34" charset="0"/>
              </a:rPr>
              <a:t>Development of a MAGIC legacy dataset</a:t>
            </a:r>
          </a:p>
          <a:p>
            <a:pPr marL="1200150" lvl="1" indent="-514350">
              <a:buFont typeface="+mj-lt"/>
              <a:buAutoNum type="arabicPeriod"/>
            </a:pPr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it-IT" u="sng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3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075578" y="902427"/>
            <a:ext cx="7772400" cy="1102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err="1">
                <a:solidFill>
                  <a:schemeClr val="bg1"/>
                </a:solidFill>
              </a:rPr>
              <a:t>Thanks</a:t>
            </a:r>
            <a:r>
              <a:rPr lang="it-IT">
                <a:solidFill>
                  <a:schemeClr val="bg1"/>
                </a:solidFill>
              </a:rPr>
              <a:t> for the </a:t>
            </a:r>
            <a:r>
              <a:rPr lang="it-IT" err="1">
                <a:solidFill>
                  <a:schemeClr val="bg1"/>
                </a:solidFill>
              </a:rPr>
              <a:t>attention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69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1284</Words>
  <Application>Microsoft Macintosh PowerPoint</Application>
  <PresentationFormat>Widescreen</PresentationFormat>
  <Paragraphs>94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Apple Color Emoji</vt:lpstr>
      <vt:lpstr>Arial</vt:lpstr>
      <vt:lpstr>Calibri</vt:lpstr>
      <vt:lpstr>Courier New</vt:lpstr>
      <vt:lpstr>Tema di Office</vt:lpstr>
      <vt:lpstr>  </vt:lpstr>
      <vt:lpstr>Study of High-Energy Astrophysical Sources through Multi-Instrument Data Analysis</vt:lpstr>
      <vt:lpstr>Study of High-Energy Astrophysical Sources through Multi-Instrument Data Analysis</vt:lpstr>
      <vt:lpstr>Study of High-Energy Astrophysical Sources through Multi-Instrument Data Analysis</vt:lpstr>
      <vt:lpstr>Study of High-Energy Astrophysical Sources through Multi-Instrument Data Analysis</vt:lpstr>
      <vt:lpstr>Study of High-Energy Astrophysical Sources through Multi-Instrument Data Analysis</vt:lpstr>
      <vt:lpstr>Study of High-Energy Astrophysical Sources through Multi-Instrument Data Analysis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 Giuliano</dc:creator>
  <cp:lastModifiedBy>IRENE ALBANESE</cp:lastModifiedBy>
  <cp:revision>133</cp:revision>
  <dcterms:created xsi:type="dcterms:W3CDTF">2022-07-26T10:43:33Z</dcterms:created>
  <dcterms:modified xsi:type="dcterms:W3CDTF">2026-02-24T11:36:04Z</dcterms:modified>
</cp:coreProperties>
</file>