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7" r:id="rId3"/>
  </p:sldMasterIdLst>
  <p:notesMasterIdLst>
    <p:notesMasterId r:id="rId14"/>
  </p:notesMasterIdLst>
  <p:handoutMasterIdLst>
    <p:handoutMasterId r:id="rId15"/>
  </p:handoutMasterIdLst>
  <p:sldIdLst>
    <p:sldId id="257" r:id="rId4"/>
    <p:sldId id="279" r:id="rId5"/>
    <p:sldId id="290" r:id="rId6"/>
    <p:sldId id="291" r:id="rId7"/>
    <p:sldId id="292" r:id="rId8"/>
    <p:sldId id="293" r:id="rId9"/>
    <p:sldId id="294" r:id="rId10"/>
    <p:sldId id="295" r:id="rId11"/>
    <p:sldId id="280" r:id="rId12"/>
    <p:sldId id="25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 autoAdjust="0"/>
    <p:restoredTop sz="94374" autoAdjust="0"/>
  </p:normalViewPr>
  <p:slideViewPr>
    <p:cSldViewPr snapToGrid="0" showGuides="1">
      <p:cViewPr varScale="1">
        <p:scale>
          <a:sx n="87" d="100"/>
          <a:sy n="87" d="100"/>
        </p:scale>
        <p:origin x="446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16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24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397" y="1159933"/>
            <a:ext cx="4709206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AA0004"/>
          </a:solidFill>
          <a:ln w="9525">
            <a:noFill/>
            <a:miter lim="800000"/>
            <a:headEnd/>
            <a:tailEnd/>
          </a:ln>
        </p:spPr>
        <p:txBody>
          <a:bodyPr wrap="none" lIns="72000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A703DA-C362-E452-CF6A-3D365299A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00" y="147563"/>
            <a:ext cx="1885998" cy="8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1098" y="2269067"/>
            <a:ext cx="5189805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AF1E064-B2C2-874C-937C-6765BA1AE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9967" y="4646784"/>
            <a:ext cx="9144000" cy="111613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Immagin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89" y="874315"/>
            <a:ext cx="4600419" cy="12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990600" y="2802104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63295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CBC8309-646E-E544-8758-E8C2408220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12192000" cy="917541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8259" y="172274"/>
            <a:ext cx="7966940" cy="628455"/>
          </a:xfrm>
        </p:spPr>
        <p:txBody>
          <a:bodyPr/>
          <a:lstStyle>
            <a:lvl1pPr algn="r">
              <a:defRPr lang="it-IT" sz="3733" b="1" smtClean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34358"/>
            <a:ext cx="10515600" cy="537025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defRPr sz="320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482031"/>
            <a:ext cx="3253707" cy="366183"/>
          </a:xfrm>
        </p:spPr>
        <p:txBody>
          <a:bodyPr/>
          <a:lstStyle>
            <a:lvl1pPr>
              <a:defRPr sz="1200" b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327375" y="6491001"/>
            <a:ext cx="6029540" cy="366183"/>
          </a:xfrm>
        </p:spPr>
        <p:txBody>
          <a:bodyPr/>
          <a:lstStyle>
            <a:lvl1pPr>
              <a:defRPr sz="1200" b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65411" y="6482031"/>
            <a:ext cx="588389" cy="366183"/>
          </a:xfrm>
        </p:spPr>
        <p:txBody>
          <a:bodyPr/>
          <a:lstStyle>
            <a:lvl1pPr>
              <a:defRPr sz="1200" b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7" y="135018"/>
            <a:ext cx="2257971" cy="6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09" y="172273"/>
            <a:ext cx="964137" cy="6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9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22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1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63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85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74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23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F1E064-B2C2-874C-937C-6765BA1AE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Immagin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89" y="874315"/>
            <a:ext cx="4600419" cy="12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339913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0A1BF739-E546-D94E-AF3D-DB4AF77D9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339243"/>
            <a:ext cx="7200900" cy="86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1018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F1E064-B2C2-874C-937C-6765BA1AE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Immagin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89" y="4748045"/>
            <a:ext cx="4600419" cy="12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58735" y="1082655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88489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it-IT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E06641-6A6D-4F25-AA8C-5D72AB36D004}" type="slidenum">
              <a:rPr lang="it-IT" altLang="it-IT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26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0009B2-A5ED-9C49-B7D2-68A94490B3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3" descr="SigilloLogoLAST_WhiteO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1" y="1706034"/>
            <a:ext cx="7708900" cy="34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BFAC34C-73C6-7246-AA90-B2637D97FE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B800B6-A75D-4E47-B291-EB85EFB06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618" y="2468033"/>
            <a:ext cx="7488767" cy="163406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9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72EF80B-61F9-E54C-ADA8-10B81E7BD7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"/>
            <a:ext cx="12206817" cy="768351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351"/>
            <a:ext cx="4049184" cy="22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88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AF1E064-B2C2-874C-937C-6765BA1AE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9967" y="4646784"/>
            <a:ext cx="9144000" cy="111613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Immagin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89" y="874315"/>
            <a:ext cx="4600419" cy="12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990600" y="2802104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00170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CBC8309-646E-E544-8758-E8C2408220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12192000" cy="917541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8259" y="172274"/>
            <a:ext cx="7966940" cy="628455"/>
          </a:xfrm>
        </p:spPr>
        <p:txBody>
          <a:bodyPr/>
          <a:lstStyle>
            <a:lvl1pPr algn="r">
              <a:defRPr lang="it-IT" sz="3733" b="1" smtClean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34358"/>
            <a:ext cx="10515600" cy="537025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defRPr sz="320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482031"/>
            <a:ext cx="3253707" cy="366183"/>
          </a:xfrm>
        </p:spPr>
        <p:txBody>
          <a:bodyPr/>
          <a:lstStyle>
            <a:lvl1pPr>
              <a:defRPr sz="1200" b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327375" y="6491001"/>
            <a:ext cx="6029540" cy="366183"/>
          </a:xfrm>
        </p:spPr>
        <p:txBody>
          <a:bodyPr/>
          <a:lstStyle>
            <a:lvl1pPr>
              <a:defRPr sz="1200" b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65411" y="6482031"/>
            <a:ext cx="588389" cy="366183"/>
          </a:xfrm>
        </p:spPr>
        <p:txBody>
          <a:bodyPr/>
          <a:lstStyle>
            <a:lvl1pPr>
              <a:defRPr sz="1200" b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7" y="135018"/>
            <a:ext cx="2257971" cy="6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09" y="172273"/>
            <a:ext cx="964137" cy="6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2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74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20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01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11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06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08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3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2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2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F1E064-B2C2-874C-937C-6765BA1AE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Immagin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89" y="874315"/>
            <a:ext cx="4600419" cy="12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339913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0A1BF739-E546-D94E-AF3D-DB4AF77D9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339243"/>
            <a:ext cx="7200900" cy="86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35124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F1E064-B2C2-874C-937C-6765BA1AE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Immagin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89" y="4748045"/>
            <a:ext cx="4600419" cy="12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58735" y="1082655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85720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it-IT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E06641-6A6D-4F25-AA8C-5D72AB36D004}" type="slidenum">
              <a:rPr lang="it-IT" altLang="it-IT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9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0009B2-A5ED-9C49-B7D2-68A94490B3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3" descr="SigilloLogoLAST_WhiteO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1" y="1706034"/>
            <a:ext cx="7708900" cy="34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BFAC34C-73C6-7246-AA90-B2637D97FE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B800B6-A75D-4E47-B291-EB85EFB06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618" y="2468033"/>
            <a:ext cx="7488767" cy="163406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27720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72EF80B-61F9-E54C-ADA8-10B81E7BD7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"/>
            <a:ext cx="12206817" cy="768351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351"/>
            <a:ext cx="4049184" cy="22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9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0D6-0EEB-48B5-B03E-48E409845EC4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Name Surname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Title</a:t>
            </a: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D9D36C2-D9E9-4CD2-965E-4B0EE48A748B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B755A-178B-294C-A4BF-51D43D1E2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it-IT" sz="7200" dirty="0"/>
              <a:t/>
            </a:r>
            <a:br>
              <a:rPr lang="en-US" altLang="it-IT" sz="7200" dirty="0"/>
            </a:br>
            <a:r>
              <a:rPr lang="it-IT" altLang="it-IT" sz="6000" dirty="0"/>
              <a:t/>
            </a:r>
            <a:br>
              <a:rPr lang="it-IT" altLang="it-IT" sz="6000" dirty="0"/>
            </a:br>
            <a:endParaRPr lang="en-US" altLang="it-IT" sz="27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5851" y="3285951"/>
            <a:ext cx="9000811" cy="319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2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it-IT" sz="3200" dirty="0">
                <a:solidFill>
                  <a:schemeClr val="bg1"/>
                </a:solidFill>
              </a:rPr>
              <a:t>Numerical methods to study damage propagation in materials for aerospace structures</a:t>
            </a:r>
            <a:endParaRPr lang="en-US" altLang="it-IT" sz="32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 smtClean="0">
                <a:solidFill>
                  <a:schemeClr val="bg1"/>
                </a:solidFill>
              </a:rPr>
              <a:t>Majid Nasrollahnejad -   40th Cycle</a:t>
            </a: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it-IT" sz="1600" dirty="0">
                <a:solidFill>
                  <a:prstClr val="white"/>
                </a:solidFill>
              </a:rPr>
              <a:t>Supervisor: Prof. Ugo </a:t>
            </a:r>
            <a:r>
              <a:rPr lang="en-US" altLang="it-IT" sz="1600" dirty="0" err="1" smtClean="0">
                <a:solidFill>
                  <a:prstClr val="white"/>
                </a:solidFill>
              </a:rPr>
              <a:t>Galvanetto</a:t>
            </a:r>
            <a:endParaRPr lang="it-IT" altLang="it-IT" sz="2000" b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it-IT" altLang="it-IT" sz="1600" b="0" dirty="0" smtClean="0">
                <a:solidFill>
                  <a:schemeClr val="bg1"/>
                </a:solidFill>
              </a:rPr>
              <a:t>Meeting  -  13 Nov</a:t>
            </a:r>
            <a:endParaRPr lang="en-US" altLang="it-IT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075578" y="902427"/>
            <a:ext cx="7772400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Thanks for your attention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4" y="1433593"/>
            <a:ext cx="9339359" cy="3696573"/>
          </a:xfr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86692" y="340220"/>
            <a:ext cx="5975205" cy="47134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charset="0"/>
                <a:cs typeface="+mj-cs"/>
              </a:rPr>
              <a:t>Materials in Aerospace Structures</a:t>
            </a:r>
            <a:endParaRPr lang="en-US" sz="4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151" y="190127"/>
            <a:ext cx="1085850" cy="771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 b="19200"/>
          <a:stretch/>
        </p:blipFill>
        <p:spPr>
          <a:xfrm>
            <a:off x="10406380" y="91440"/>
            <a:ext cx="1602740" cy="1025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381" y="4808195"/>
            <a:ext cx="48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Boeing 787 Dreamliner</a:t>
            </a:r>
          </a:p>
        </p:txBody>
      </p:sp>
      <p:sp>
        <p:nvSpPr>
          <p:cNvPr id="9" name="Segnaposto numero diapositiva 5"/>
          <p:cNvSpPr txBox="1">
            <a:spLocks/>
          </p:cNvSpPr>
          <p:nvPr/>
        </p:nvSpPr>
        <p:spPr>
          <a:xfrm>
            <a:off x="10765411" y="6482031"/>
            <a:ext cx="5883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1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3018259" y="172274"/>
            <a:ext cx="7966940" cy="62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733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Loads on aerospace structures</a:t>
            </a:r>
            <a:endParaRPr kumimoji="0" lang="en-US" sz="3333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10765411" y="6482031"/>
            <a:ext cx="5883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9D36C2-D9E9-4CD2-965E-4B0EE48A7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73309" y="1570055"/>
            <a:ext cx="10515600" cy="537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 on Aerospace structures</a:t>
            </a:r>
          </a:p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cyclic loading</a:t>
            </a:r>
          </a:p>
          <a:p>
            <a:pPr marL="380990" indent="-38099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Aerodynamic loads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Cracks initiation and propagation in aerospace structures</a:t>
            </a:r>
          </a:p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803513" y="3844169"/>
            <a:ext cx="429492" cy="6096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3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2593255" y="169181"/>
            <a:ext cx="7966940" cy="62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733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mechanics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18083" y="1253257"/>
            <a:ext cx="10515600" cy="537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theory of continuum mechanics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limitations for crack propagation</a:t>
            </a:r>
          </a:p>
          <a:p>
            <a:pPr marL="457189" indent="-457189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assumptions like a body remains continuous as it deforms</a:t>
            </a:r>
          </a:p>
          <a:p>
            <a:pPr marL="457189" indent="-457189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partial differential equations (PDEs)</a:t>
            </a:r>
          </a:p>
          <a:p>
            <a:pPr marL="457189" indent="-457189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partial derivatives with respect to spatial coordinates, which are undefined along the cracks</a:t>
            </a:r>
          </a:p>
          <a:p>
            <a:pPr marL="457189" indent="-457189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appropriate for spontaneous cracks</a:t>
            </a:r>
          </a:p>
          <a:p>
            <a:pPr marL="457189" indent="-457189"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10713895" y="6491817"/>
            <a:ext cx="5883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D36C2-D9E9-4CD2-965E-4B0EE48A748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46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3018259" y="172274"/>
            <a:ext cx="7966940" cy="62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733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mechanics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58121" y="1294865"/>
            <a:ext cx="10515600" cy="53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Finite Element Method (FEM)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Cracks along element boundaries</a:t>
            </a:r>
          </a:p>
          <a:p>
            <a:pPr marL="457189" indent="-457189"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Re-meshing for crack growth</a:t>
            </a: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FEM (XFEM)</a:t>
            </a:r>
          </a:p>
          <a:p>
            <a:pPr marL="457189" indent="-457189"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suitable for multiple cracks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10765411" y="6482031"/>
            <a:ext cx="5883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D36C2-D9E9-4CD2-965E-4B0EE48A748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38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2798471" y="262426"/>
            <a:ext cx="7966940" cy="62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733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Peridynamic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69599" y="1111774"/>
            <a:ext cx="10515600" cy="537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Peridynamic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nonlocal continuum mechanics formulation (developed by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Silling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2000).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to overcome limitations of classical continuum mechanics, especially for discontinuities </a:t>
            </a:r>
          </a:p>
          <a:p>
            <a:pPr marL="457189" indent="-457189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integral equations, enabling natural fracture propagation</a:t>
            </a:r>
          </a:p>
          <a:p>
            <a:pPr marL="457189" indent="-457189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for large number of cracks </a:t>
            </a:r>
          </a:p>
          <a:p>
            <a:pPr marL="457189" indent="-457189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crack initiation and propagation</a:t>
            </a:r>
          </a:p>
          <a:p>
            <a:endParaRPr lang="en-US" sz="266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endParaRPr lang="en-US" sz="266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endParaRPr lang="en-US" sz="266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67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10765411" y="6482031"/>
            <a:ext cx="5883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D36C2-D9E9-4CD2-965E-4B0EE48A748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46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3018259" y="172274"/>
            <a:ext cx="7966940" cy="62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733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Peridynamic Equation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22" y="1217073"/>
            <a:ext cx="3238952" cy="2921408"/>
          </a:xfrm>
          <a:prstGeom prst="rect">
            <a:avLst/>
          </a:prstGeom>
        </p:spPr>
      </p:pic>
      <p:sp>
        <p:nvSpPr>
          <p:cNvPr id="15" name="Segnaposto numero diapositiva 5"/>
          <p:cNvSpPr txBox="1">
            <a:spLocks/>
          </p:cNvSpPr>
          <p:nvPr/>
        </p:nvSpPr>
        <p:spPr>
          <a:xfrm>
            <a:off x="10765411" y="6482031"/>
            <a:ext cx="5883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D36C2-D9E9-4CD2-965E-4B0EE48A748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858933" y="3149600"/>
          <a:ext cx="1219200" cy="26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8933" y="3149600"/>
                        <a:ext cx="1219200" cy="264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293386"/>
            <a:ext cx="6791794" cy="918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8200" y="2758189"/>
                <a:ext cx="67917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ρ: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Displacement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T: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 region around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External body force on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in time t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8189"/>
                <a:ext cx="6791793" cy="2308324"/>
              </a:xfrm>
              <a:prstGeom prst="rect">
                <a:avLst/>
              </a:prstGeom>
              <a:blipFill>
                <a:blip r:embed="rId7"/>
                <a:stretch>
                  <a:fillRect l="-1436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1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3018259" y="172274"/>
            <a:ext cx="7966940" cy="62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733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33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endParaRPr lang="en-US" sz="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10765411" y="6482031"/>
            <a:ext cx="5883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D36C2-D9E9-4CD2-965E-4B0EE48A748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0" y="1386963"/>
            <a:ext cx="10515600" cy="537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this research is developing a Peridynamic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study crack propagation in aerospace materials.</a:t>
            </a:r>
          </a:p>
          <a:p>
            <a:pPr marL="457189" indent="-457189">
              <a:buFontTx/>
              <a:buChar char="-"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mechanisms of damage propagation, specifically focusing on dynamic and quasi-static damage propagation.</a:t>
            </a:r>
          </a:p>
          <a:p>
            <a:pPr marL="457189" indent="-457189">
              <a:buFontTx/>
              <a:buChar char="-"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to develop a detailed mathematical model between load and crack propagation.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018259" y="172274"/>
            <a:ext cx="7966940" cy="628455"/>
          </a:xfrm>
        </p:spPr>
        <p:txBody>
          <a:bodyPr>
            <a:noAutofit/>
          </a:bodyPr>
          <a:lstStyle/>
          <a:p>
            <a:pPr algn="ctr"/>
            <a:r>
              <a:rPr lang="en-US" sz="333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3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852" y="1499017"/>
            <a:ext cx="11412511" cy="555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[1]	A. Applications, “A Literature Review on Crack Arrest Features for Composite Materials and Composite Joints with a Focus on,” 2023.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	S.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Georgiadis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J.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Gunnion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S. Thomson, and B. K. Cartwright, “Bird-strike simulation for certification of the Boeing 787 composite moveable trailing edge,” vol. 86, pp. 258–268, 2008,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10.1016/j.compstruct.2008.03.025.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[3]	P. Robinson, U. Galvanetto, D.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Tumino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Bellucci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D.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“Numerical simulation of fatigue-driven delamination using interface elements,” no. February 2004,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10.1002/nme.1338.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[4]	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Pirzadeh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D. Barba, F.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Bobaru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Sanavia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M. Zaccariotto, “Elastoplastic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peridynamic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formulation for materials with isotropic and kinematic hardening,”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with Computers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40, no. 4, pp. 2063–2082, 2024,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10.1007/s00366-024-01943-x.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[5]	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Shojaei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Mossaiby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Zaccariotto, and U. Galvanetto, “PT US CR,”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Mechanical Sciences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10.1016/j.ijmecsci.2018.06.020.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[6]	M. Zaccariotto, T.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Mudric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Shojaei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U. Galvanetto, “Coupling of FEM meshes with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Peridynamic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grids,”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Methods Appl. Mech.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Engrg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10.1016/j.cma.2017.11.011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[7]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Silling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S.A. Reformulation of elasticity theory for discontinuities and long-range forces. Journal of the Mechanics and Physics of Solids 48, 175–209 (2000)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584</Words>
  <Application>Microsoft Office PowerPoint</Application>
  <PresentationFormat>Widescreen</PresentationFormat>
  <Paragraphs>71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Tema di Office</vt:lpstr>
      <vt:lpstr>Personalizza struttura</vt:lpstr>
      <vt:lpstr>1_Personalizza struttura</vt:lpstr>
      <vt:lpstr>Equation</vt:lpstr>
      <vt:lpstr>  </vt:lpstr>
      <vt:lpstr>Materials in Aerospace Structures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References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Bocchi Giuliano</dc:creator>
  <cp:lastModifiedBy>cesaro</cp:lastModifiedBy>
  <cp:revision>148</cp:revision>
  <dcterms:created xsi:type="dcterms:W3CDTF">2022-07-26T10:43:33Z</dcterms:created>
  <dcterms:modified xsi:type="dcterms:W3CDTF">2024-12-17T10:34:43Z</dcterms:modified>
</cp:coreProperties>
</file>