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9" r:id="rId2"/>
  </p:sldMasterIdLst>
  <p:notesMasterIdLst>
    <p:notesMasterId r:id="rId30"/>
  </p:notesMasterIdLst>
  <p:handoutMasterIdLst>
    <p:handoutMasterId r:id="rId31"/>
  </p:handoutMasterIdLst>
  <p:sldIdLst>
    <p:sldId id="257" r:id="rId3"/>
    <p:sldId id="427" r:id="rId4"/>
    <p:sldId id="258" r:id="rId5"/>
    <p:sldId id="267" r:id="rId6"/>
    <p:sldId id="271" r:id="rId7"/>
    <p:sldId id="270" r:id="rId8"/>
    <p:sldId id="428" r:id="rId9"/>
    <p:sldId id="429" r:id="rId10"/>
    <p:sldId id="447" r:id="rId11"/>
    <p:sldId id="431" r:id="rId12"/>
    <p:sldId id="432" r:id="rId13"/>
    <p:sldId id="437" r:id="rId14"/>
    <p:sldId id="441" r:id="rId15"/>
    <p:sldId id="433" r:id="rId16"/>
    <p:sldId id="436" r:id="rId17"/>
    <p:sldId id="435" r:id="rId18"/>
    <p:sldId id="444" r:id="rId19"/>
    <p:sldId id="440" r:id="rId20"/>
    <p:sldId id="448" r:id="rId21"/>
    <p:sldId id="449" r:id="rId22"/>
    <p:sldId id="439" r:id="rId23"/>
    <p:sldId id="438" r:id="rId24"/>
    <p:sldId id="265" r:id="rId25"/>
    <p:sldId id="443" r:id="rId26"/>
    <p:sldId id="426" r:id="rId27"/>
    <p:sldId id="418" r:id="rId28"/>
    <p:sldId id="408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7E985E-7CCF-4066-3CA5-E991D39A4954}" name="Ugo Galvanetto" initials="UG" userId="S::ugo.galvanetto@unipd.it::71a1f966-9f18-4ba9-8676-6700cdcb620b" providerId="AD"/>
  <p188:author id="{08175562-1010-3EE5-FEE3-A5FAA0341543}" name="Karan Gupta" initials="KG" userId="S::karan.gupta@studenti.unipd.it::4cfff6e0-2334-4c73-b1b5-d898a96bb2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5F9"/>
    <a:srgbClr val="AFE961"/>
    <a:srgbClr val="76D3E0"/>
    <a:srgbClr val="8D8D8D"/>
    <a:srgbClr val="00E000"/>
    <a:srgbClr val="ECAA82"/>
    <a:srgbClr val="A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8" autoAdjust="0"/>
    <p:restoredTop sz="89680" autoAdjust="0"/>
  </p:normalViewPr>
  <p:slideViewPr>
    <p:cSldViewPr snapToGrid="0" showGuides="1">
      <p:cViewPr varScale="1">
        <p:scale>
          <a:sx n="95" d="100"/>
          <a:sy n="95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ptkar21389\Desktop\All_INFO\PHD%20Learnings\viscoelastic_total\Shear_Modulus_Calculation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96550322192668"/>
          <c:y val="5.2656751455049985E-2"/>
          <c:w val="0.57321748287253216"/>
          <c:h val="0.7941413298891182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Total!$E$3</c:f>
              <c:strCache>
                <c:ptCount val="1"/>
                <c:pt idx="0">
                  <c:v>Nicolle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Total!$F$6:$F$76</c:f>
              <c:numCache>
                <c:formatCode>General</c:formatCode>
                <c:ptCount val="71"/>
                <c:pt idx="0">
                  <c:v>57027.403008341411</c:v>
                </c:pt>
                <c:pt idx="1">
                  <c:v>54807.241125683533</c:v>
                </c:pt>
                <c:pt idx="2">
                  <c:v>42003.36087647856</c:v>
                </c:pt>
                <c:pt idx="3">
                  <c:v>36452.433329695377</c:v>
                </c:pt>
                <c:pt idx="4">
                  <c:v>31898.447629037884</c:v>
                </c:pt>
                <c:pt idx="5">
                  <c:v>29937.504811736297</c:v>
                </c:pt>
                <c:pt idx="6">
                  <c:v>9573.9429039802108</c:v>
                </c:pt>
                <c:pt idx="7">
                  <c:v>5220.5837009572779</c:v>
                </c:pt>
                <c:pt idx="8">
                  <c:v>3382.0298765252323</c:v>
                </c:pt>
                <c:pt idx="9">
                  <c:v>3258.7360319744516</c:v>
                </c:pt>
                <c:pt idx="10">
                  <c:v>3030.9361966208899</c:v>
                </c:pt>
                <c:pt idx="11">
                  <c:v>2875.7970684446559</c:v>
                </c:pt>
                <c:pt idx="12">
                  <c:v>2824.1124952269074</c:v>
                </c:pt>
                <c:pt idx="13">
                  <c:v>2775.6745090482696</c:v>
                </c:pt>
                <c:pt idx="14">
                  <c:v>2686.3116970992369</c:v>
                </c:pt>
                <c:pt idx="15">
                  <c:v>2645.0541781623833</c:v>
                </c:pt>
                <c:pt idx="16">
                  <c:v>2605.9188010752805</c:v>
                </c:pt>
                <c:pt idx="17">
                  <c:v>2309.786776231972</c:v>
                </c:pt>
                <c:pt idx="18">
                  <c:v>2134.9866518589315</c:v>
                </c:pt>
                <c:pt idx="19">
                  <c:v>2031.6675227316869</c:v>
                </c:pt>
                <c:pt idx="20">
                  <c:v>1970.4604966380068</c:v>
                </c:pt>
                <c:pt idx="21">
                  <c:v>1934.0633417228996</c:v>
                </c:pt>
                <c:pt idx="22">
                  <c:v>1912.2827137477959</c:v>
                </c:pt>
                <c:pt idx="23">
                  <c:v>1899.1133604272441</c:v>
                </c:pt>
                <c:pt idx="24">
                  <c:v>1891.0173795246753</c:v>
                </c:pt>
                <c:pt idx="25">
                  <c:v>1885.9104701885806</c:v>
                </c:pt>
                <c:pt idx="26">
                  <c:v>1882.5646984974876</c:v>
                </c:pt>
                <c:pt idx="27">
                  <c:v>1880.2566459537727</c:v>
                </c:pt>
                <c:pt idx="28">
                  <c:v>1878.5601215729112</c:v>
                </c:pt>
                <c:pt idx="29">
                  <c:v>1877.2240413946183</c:v>
                </c:pt>
                <c:pt idx="30">
                  <c:v>1876.1004830724976</c:v>
                </c:pt>
                <c:pt idx="31">
                  <c:v>1875.1023003405487</c:v>
                </c:pt>
                <c:pt idx="32">
                  <c:v>1874.1781522271169</c:v>
                </c:pt>
                <c:pt idx="33">
                  <c:v>1873.297791899817</c:v>
                </c:pt>
                <c:pt idx="34">
                  <c:v>1872.4433998144732</c:v>
                </c:pt>
                <c:pt idx="35">
                  <c:v>1871.6044777729301</c:v>
                </c:pt>
                <c:pt idx="36">
                  <c:v>1870.7748408356354</c:v>
                </c:pt>
                <c:pt idx="37">
                  <c:v>1869.9508451531406</c:v>
                </c:pt>
                <c:pt idx="38">
                  <c:v>1869.1303439202461</c:v>
                </c:pt>
                <c:pt idx="39">
                  <c:v>1868.3120722924243</c:v>
                </c:pt>
                <c:pt idx="40">
                  <c:v>1867.4952850187742</c:v>
                </c:pt>
                <c:pt idx="41">
                  <c:v>1866.6795429590456</c:v>
                </c:pt>
                <c:pt idx="42">
                  <c:v>1865.8645873134194</c:v>
                </c:pt>
                <c:pt idx="43">
                  <c:v>1865.0502655269177</c:v>
                </c:pt>
                <c:pt idx="44">
                  <c:v>1864.2364876371221</c:v>
                </c:pt>
                <c:pt idx="45">
                  <c:v>1863.4232005571039</c:v>
                </c:pt>
                <c:pt idx="46">
                  <c:v>1862.6103729246083</c:v>
                </c:pt>
                <c:pt idx="47">
                  <c:v>1861.7979861761805</c:v>
                </c:pt>
                <c:pt idx="48">
                  <c:v>1860.9860292886283</c:v>
                </c:pt>
                <c:pt idx="49">
                  <c:v>1860.1744956810332</c:v>
                </c:pt>
                <c:pt idx="50">
                  <c:v>1859.363381389619</c:v>
                </c:pt>
                <c:pt idx="51">
                  <c:v>1858.5526839925001</c:v>
                </c:pt>
                <c:pt idx="52">
                  <c:v>1857.7424019762202</c:v>
                </c:pt>
                <c:pt idx="53">
                  <c:v>1856.9325343625519</c:v>
                </c:pt>
                <c:pt idx="54">
                  <c:v>1856.1230804886341</c:v>
                </c:pt>
                <c:pt idx="55">
                  <c:v>1855.3140398774442</c:v>
                </c:pt>
                <c:pt idx="56">
                  <c:v>1854.5054121614858</c:v>
                </c:pt>
                <c:pt idx="57">
                  <c:v>1853.697197037834</c:v>
                </c:pt>
                <c:pt idx="58">
                  <c:v>1852.8893942416487</c:v>
                </c:pt>
                <c:pt idx="59">
                  <c:v>1852.0820035305701</c:v>
                </c:pt>
                <c:pt idx="60">
                  <c:v>1851.2750246755281</c:v>
                </c:pt>
                <c:pt idx="61">
                  <c:v>1850.4684574553239</c:v>
                </c:pt>
                <c:pt idx="62">
                  <c:v>1849.6623016534422</c:v>
                </c:pt>
                <c:pt idx="63">
                  <c:v>1848.8565570561689</c:v>
                </c:pt>
                <c:pt idx="64">
                  <c:v>1848.0512234514854</c:v>
                </c:pt>
                <c:pt idx="65">
                  <c:v>1807.5193019371368</c:v>
                </c:pt>
                <c:pt idx="66">
                  <c:v>1768.7929297366697</c:v>
                </c:pt>
                <c:pt idx="67">
                  <c:v>1731.0419806752293</c:v>
                </c:pt>
                <c:pt idx="68">
                  <c:v>1658.3686966439623</c:v>
                </c:pt>
                <c:pt idx="69">
                  <c:v>1461.3275027713394</c:v>
                </c:pt>
                <c:pt idx="70">
                  <c:v>1241.4034487930835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E0-4532-85B1-ACB6407C2B05}"/>
            </c:ext>
          </c:extLst>
        </c:ser>
        <c:ser>
          <c:idx val="1"/>
          <c:order val="1"/>
          <c:tx>
            <c:strRef>
              <c:f>Total!$G$3</c:f>
              <c:strCache>
                <c:ptCount val="1"/>
                <c:pt idx="0">
                  <c:v>Finan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Total!$H$6:$H$76</c:f>
              <c:numCache>
                <c:formatCode>General</c:formatCode>
                <c:ptCount val="71"/>
                <c:pt idx="0">
                  <c:v>1479.8158426288012</c:v>
                </c:pt>
                <c:pt idx="1">
                  <c:v>1479.7917648404214</c:v>
                </c:pt>
                <c:pt idx="2">
                  <c:v>1479.623237068465</c:v>
                </c:pt>
                <c:pt idx="3">
                  <c:v>1479.5269486412976</c:v>
                </c:pt>
                <c:pt idx="4">
                  <c:v>1479.4306697815218</c:v>
                </c:pt>
                <c:pt idx="5">
                  <c:v>1479.3825339391069</c:v>
                </c:pt>
                <c:pt idx="6">
                  <c:v>1475.0600867613905</c:v>
                </c:pt>
                <c:pt idx="7">
                  <c:v>1432.8820848966989</c:v>
                </c:pt>
                <c:pt idx="8">
                  <c:v>1100.2379744894424</c:v>
                </c:pt>
                <c:pt idx="9">
                  <c:v>1044.3881856567868</c:v>
                </c:pt>
                <c:pt idx="10">
                  <c:v>868.7942218986168</c:v>
                </c:pt>
                <c:pt idx="11">
                  <c:v>640.21051847657145</c:v>
                </c:pt>
                <c:pt idx="12">
                  <c:v>586.26704600638618</c:v>
                </c:pt>
                <c:pt idx="13">
                  <c:v>552.39970733776033</c:v>
                </c:pt>
                <c:pt idx="14">
                  <c:v>516.43939111470274</c:v>
                </c:pt>
                <c:pt idx="15">
                  <c:v>506.65852579419055</c:v>
                </c:pt>
                <c:pt idx="16">
                  <c:v>499.6157794740476</c:v>
                </c:pt>
                <c:pt idx="17">
                  <c:v>465.91832366545009</c:v>
                </c:pt>
                <c:pt idx="18">
                  <c:v>440.8180857103842</c:v>
                </c:pt>
                <c:pt idx="19">
                  <c:v>417.81337168602153</c:v>
                </c:pt>
                <c:pt idx="20">
                  <c:v>396.69345486774205</c:v>
                </c:pt>
                <c:pt idx="21">
                  <c:v>377.30367060949226</c:v>
                </c:pt>
                <c:pt idx="22">
                  <c:v>359.50228572799858</c:v>
                </c:pt>
                <c:pt idx="23">
                  <c:v>343.15917949787973</c:v>
                </c:pt>
                <c:pt idx="24">
                  <c:v>328.15489061651658</c:v>
                </c:pt>
                <c:pt idx="25">
                  <c:v>314.3797439788159</c:v>
                </c:pt>
                <c:pt idx="26">
                  <c:v>301.73304899776605</c:v>
                </c:pt>
                <c:pt idx="27">
                  <c:v>290.12236359816529</c:v>
                </c:pt>
                <c:pt idx="28">
                  <c:v>279.46281850353773</c:v>
                </c:pt>
                <c:pt idx="29">
                  <c:v>269.67649687705494</c:v>
                </c:pt>
                <c:pt idx="30">
                  <c:v>260.69186478189806</c:v>
                </c:pt>
                <c:pt idx="31">
                  <c:v>252.44324829796011</c:v>
                </c:pt>
                <c:pt idx="32">
                  <c:v>244.87035347283216</c:v>
                </c:pt>
                <c:pt idx="33">
                  <c:v>237.91782559811259</c:v>
                </c:pt>
                <c:pt idx="34">
                  <c:v>231.53484458953426</c:v>
                </c:pt>
                <c:pt idx="35">
                  <c:v>225.67475351330614</c:v>
                </c:pt>
                <c:pt idx="36">
                  <c:v>220.29471754335151</c:v>
                </c:pt>
                <c:pt idx="37">
                  <c:v>215.35541085656263</c:v>
                </c:pt>
                <c:pt idx="38">
                  <c:v>210.82072917740592</c:v>
                </c:pt>
                <c:pt idx="39">
                  <c:v>206.65752587069889</c:v>
                </c:pt>
                <c:pt idx="40">
                  <c:v>202.83536965350669</c:v>
                </c:pt>
                <c:pt idx="41">
                  <c:v>199.32632215513311</c:v>
                </c:pt>
                <c:pt idx="42">
                  <c:v>196.10473369926214</c:v>
                </c:pt>
                <c:pt idx="43">
                  <c:v>193.14705581550265</c:v>
                </c:pt>
                <c:pt idx="44">
                  <c:v>190.43166910987358</c:v>
                </c:pt>
                <c:pt idx="45">
                  <c:v>187.93872523603466</c:v>
                </c:pt>
                <c:pt idx="46">
                  <c:v>185.65000181213799</c:v>
                </c:pt>
                <c:pt idx="47">
                  <c:v>183.54876922280295</c:v>
                </c:pt>
                <c:pt idx="48">
                  <c:v>181.61966833259299</c:v>
                </c:pt>
                <c:pt idx="49">
                  <c:v>179.84859821712962</c:v>
                </c:pt>
                <c:pt idx="50">
                  <c:v>178.22261309120603</c:v>
                </c:pt>
                <c:pt idx="51">
                  <c:v>176.72982768048666</c:v>
                </c:pt>
                <c:pt idx="52">
                  <c:v>175.35933034510001</c:v>
                </c:pt>
                <c:pt idx="53">
                  <c:v>174.10110332009396</c:v>
                </c:pt>
                <c:pt idx="54">
                  <c:v>172.94594948974449</c:v>
                </c:pt>
                <c:pt idx="55">
                  <c:v>171.88542516046888</c:v>
                </c:pt>
                <c:pt idx="56">
                  <c:v>170.91177834094071</c:v>
                </c:pt>
                <c:pt idx="57">
                  <c:v>170.01789207826081</c:v>
                </c:pt>
                <c:pt idx="58">
                  <c:v>169.19723243599438</c:v>
                </c:pt>
                <c:pt idx="59">
                  <c:v>168.44380073381589</c:v>
                </c:pt>
                <c:pt idx="60">
                  <c:v>167.75208969965337</c:v>
                </c:pt>
                <c:pt idx="61">
                  <c:v>167.11704321382226</c:v>
                </c:pt>
                <c:pt idx="62">
                  <c:v>166.53401935089556</c:v>
                </c:pt>
                <c:pt idx="63">
                  <c:v>165.99875644916156</c:v>
                </c:pt>
                <c:pt idx="64">
                  <c:v>165.5073419596508</c:v>
                </c:pt>
                <c:pt idx="65">
                  <c:v>160.07044716694313</c:v>
                </c:pt>
                <c:pt idx="66">
                  <c:v>160.00098153142378</c:v>
                </c:pt>
                <c:pt idx="67">
                  <c:v>160.00001367555259</c:v>
                </c:pt>
                <c:pt idx="68">
                  <c:v>160.00000000265476</c:v>
                </c:pt>
                <c:pt idx="69">
                  <c:v>160</c:v>
                </c:pt>
                <c:pt idx="70">
                  <c:v>160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AE0-4532-85B1-ACB6407C2B05}"/>
            </c:ext>
          </c:extLst>
        </c:ser>
        <c:ser>
          <c:idx val="2"/>
          <c:order val="2"/>
          <c:tx>
            <c:strRef>
              <c:f>Total!$I$3</c:f>
              <c:strCache>
                <c:ptCount val="1"/>
                <c:pt idx="0">
                  <c:v>Tamura et al.</c:v>
                </c:pt>
              </c:strCache>
            </c:strRef>
          </c:tx>
          <c:spPr>
            <a:ln w="19050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Total!$J$6:$J$76</c:f>
              <c:numCache>
                <c:formatCode>General</c:formatCode>
                <c:ptCount val="71"/>
                <c:pt idx="0">
                  <c:v>12566.088659220504</c:v>
                </c:pt>
                <c:pt idx="1">
                  <c:v>12565.666468192921</c:v>
                </c:pt>
                <c:pt idx="2">
                  <c:v>12562.711679006396</c:v>
                </c:pt>
                <c:pt idx="3">
                  <c:v>12561.02365853708</c:v>
                </c:pt>
                <c:pt idx="4">
                  <c:v>12559.335951079927</c:v>
                </c:pt>
                <c:pt idx="5">
                  <c:v>12558.492214712245</c:v>
                </c:pt>
                <c:pt idx="6">
                  <c:v>12482.875391164163</c:v>
                </c:pt>
                <c:pt idx="7">
                  <c:v>11760.39018180387</c:v>
                </c:pt>
                <c:pt idx="8">
                  <c:v>7044.1804262513497</c:v>
                </c:pt>
                <c:pt idx="9">
                  <c:v>6424.4042651191776</c:v>
                </c:pt>
                <c:pt idx="10">
                  <c:v>4802.9175153859405</c:v>
                </c:pt>
                <c:pt idx="11">
                  <c:v>3453.0038727840456</c:v>
                </c:pt>
                <c:pt idx="12">
                  <c:v>3263.1168186055329</c:v>
                </c:pt>
                <c:pt idx="13">
                  <c:v>3167.4835142677989</c:v>
                </c:pt>
                <c:pt idx="14">
                  <c:v>3077.2386992019651</c:v>
                </c:pt>
                <c:pt idx="15">
                  <c:v>3049.8288353181315</c:v>
                </c:pt>
                <c:pt idx="16">
                  <c:v>3026.3942590355341</c:v>
                </c:pt>
                <c:pt idx="17">
                  <c:v>2830.1375285783829</c:v>
                </c:pt>
                <c:pt idx="18">
                  <c:v>2649.3564576657486</c:v>
                </c:pt>
                <c:pt idx="19">
                  <c:v>2480.1766344242978</c:v>
                </c:pt>
                <c:pt idx="20">
                  <c:v>2321.8517446902511</c:v>
                </c:pt>
                <c:pt idx="21">
                  <c:v>2173.6853117846113</c:v>
                </c:pt>
                <c:pt idx="22">
                  <c:v>2035.0255478207453</c:v>
                </c:pt>
                <c:pt idx="23">
                  <c:v>1905.2624849901802</c:v>
                </c:pt>
                <c:pt idx="24">
                  <c:v>1783.8252922977342</c:v>
                </c:pt>
                <c:pt idx="25">
                  <c:v>1670.1797644615283</c:v>
                </c:pt>
                <c:pt idx="26">
                  <c:v>1563.8259719304428</c:v>
                </c:pt>
                <c:pt idx="27">
                  <c:v>1464.2960616813784</c:v>
                </c:pt>
                <c:pt idx="28">
                  <c:v>1371.1521991219736</c:v>
                </c:pt>
                <c:pt idx="29">
                  <c:v>1283.9846420451622</c:v>
                </c:pt>
                <c:pt idx="30">
                  <c:v>1202.4099381628394</c:v>
                </c:pt>
                <c:pt idx="31">
                  <c:v>1126.0692382895506</c:v>
                </c:pt>
                <c:pt idx="32">
                  <c:v>1054.6267177558484</c:v>
                </c:pt>
                <c:pt idx="33">
                  <c:v>987.76809910707698</c:v>
                </c:pt>
                <c:pt idx="34">
                  <c:v>925.19926958890403</c:v>
                </c:pt>
                <c:pt idx="35">
                  <c:v>866.64498733787275</c:v>
                </c:pt>
                <c:pt idx="36">
                  <c:v>811.84767058548562</c:v>
                </c:pt>
                <c:pt idx="37">
                  <c:v>760.56626454948969</c:v>
                </c:pt>
                <c:pt idx="38">
                  <c:v>712.57518102779329</c:v>
                </c:pt>
                <c:pt idx="39">
                  <c:v>667.66330603025881</c:v>
                </c:pt>
                <c:pt idx="40">
                  <c:v>625.63307108292213</c:v>
                </c:pt>
                <c:pt idx="41">
                  <c:v>586.29958411927828</c:v>
                </c:pt>
                <c:pt idx="42">
                  <c:v>549.48981613540536</c:v>
                </c:pt>
                <c:pt idx="43">
                  <c:v>515.04184003099954</c:v>
                </c:pt>
                <c:pt idx="44">
                  <c:v>482.80411828796616</c:v>
                </c:pt>
                <c:pt idx="45">
                  <c:v>452.63483635304476</c:v>
                </c:pt>
                <c:pt idx="46">
                  <c:v>424.40127879200344</c:v>
                </c:pt>
                <c:pt idx="47">
                  <c:v>397.9792454710863</c:v>
                </c:pt>
                <c:pt idx="48">
                  <c:v>373.25250519748482</c:v>
                </c:pt>
                <c:pt idx="49">
                  <c:v>350.11228441537975</c:v>
                </c:pt>
                <c:pt idx="50">
                  <c:v>328.45678870831972</c:v>
                </c:pt>
                <c:pt idx="51">
                  <c:v>308.19075500300829</c:v>
                </c:pt>
                <c:pt idx="52">
                  <c:v>289.22503250463473</c:v>
                </c:pt>
                <c:pt idx="53">
                  <c:v>271.47619052027335</c:v>
                </c:pt>
                <c:pt idx="54">
                  <c:v>254.86615144515528</c:v>
                </c:pt>
                <c:pt idx="55">
                  <c:v>239.32184729731077</c:v>
                </c:pt>
                <c:pt idx="56">
                  <c:v>224.77489828966793</c:v>
                </c:pt>
                <c:pt idx="57">
                  <c:v>211.16131202564029</c:v>
                </c:pt>
                <c:pt idx="58">
                  <c:v>198.42120199495636</c:v>
                </c:pt>
                <c:pt idx="59">
                  <c:v>186.49852413138541</c:v>
                </c:pt>
                <c:pt idx="60">
                  <c:v>175.34083027347367</c:v>
                </c:pt>
                <c:pt idx="61">
                  <c:v>164.89903744375474</c:v>
                </c:pt>
                <c:pt idx="62">
                  <c:v>155.12721193149113</c:v>
                </c:pt>
                <c:pt idx="63">
                  <c:v>145.98236722911864</c:v>
                </c:pt>
                <c:pt idx="64">
                  <c:v>137.42427493351252</c:v>
                </c:pt>
                <c:pt idx="65">
                  <c:v>16.841614957738919</c:v>
                </c:pt>
                <c:pt idx="66">
                  <c:v>12.75401492211844</c:v>
                </c:pt>
                <c:pt idx="67">
                  <c:v>12.605592350194794</c:v>
                </c:pt>
                <c:pt idx="68">
                  <c:v>12.600007373224823</c:v>
                </c:pt>
                <c:pt idx="69">
                  <c:v>12.600000000000017</c:v>
                </c:pt>
                <c:pt idx="70">
                  <c:v>12.6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AE0-4532-85B1-ACB6407C2B05}"/>
            </c:ext>
          </c:extLst>
        </c:ser>
        <c:ser>
          <c:idx val="3"/>
          <c:order val="3"/>
          <c:tx>
            <c:strRef>
              <c:f>Total!$K$3</c:f>
              <c:strCache>
                <c:ptCount val="1"/>
                <c:pt idx="0">
                  <c:v>Rashid et al.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Total!$L$6:$L$76</c:f>
              <c:numCache>
                <c:formatCode>General</c:formatCode>
                <c:ptCount val="71"/>
                <c:pt idx="0">
                  <c:v>2779.9313115489645</c:v>
                </c:pt>
                <c:pt idx="1">
                  <c:v>2779.8959680800308</c:v>
                </c:pt>
                <c:pt idx="2">
                  <c:v>2779.6485779197319</c:v>
                </c:pt>
                <c:pt idx="3">
                  <c:v>2779.5072232092552</c:v>
                </c:pt>
                <c:pt idx="4">
                  <c:v>2779.3658765675905</c:v>
                </c:pt>
                <c:pt idx="5">
                  <c:v>2779.2952062724189</c:v>
                </c:pt>
                <c:pt idx="6">
                  <c:v>2772.9431324568905</c:v>
                </c:pt>
                <c:pt idx="7">
                  <c:v>2710.3118136211988</c:v>
                </c:pt>
                <c:pt idx="8">
                  <c:v>2165.0375329992321</c:v>
                </c:pt>
                <c:pt idx="9">
                  <c:v>2061.7393842029037</c:v>
                </c:pt>
                <c:pt idx="10">
                  <c:v>1702.7687991481585</c:v>
                </c:pt>
                <c:pt idx="11">
                  <c:v>1094.0750397545808</c:v>
                </c:pt>
                <c:pt idx="12">
                  <c:v>897.72616667478906</c:v>
                </c:pt>
                <c:pt idx="13">
                  <c:v>750.1306460708937</c:v>
                </c:pt>
                <c:pt idx="14">
                  <c:v>555.78362549154463</c:v>
                </c:pt>
                <c:pt idx="15">
                  <c:v>493.09223971525131</c:v>
                </c:pt>
                <c:pt idx="16">
                  <c:v>445.9670728631362</c:v>
                </c:pt>
                <c:pt idx="17">
                  <c:v>311.51827039007338</c:v>
                </c:pt>
                <c:pt idx="18">
                  <c:v>303.77341694076227</c:v>
                </c:pt>
                <c:pt idx="19">
                  <c:v>303.32727180427258</c:v>
                </c:pt>
                <c:pt idx="20">
                  <c:v>303.30157105239829</c:v>
                </c:pt>
                <c:pt idx="21">
                  <c:v>303.30009050534011</c:v>
                </c:pt>
                <c:pt idx="22">
                  <c:v>303.30000521392151</c:v>
                </c:pt>
                <c:pt idx="23">
                  <c:v>303.30000030037343</c:v>
                </c:pt>
                <c:pt idx="24">
                  <c:v>303.30000001730474</c:v>
                </c:pt>
                <c:pt idx="25">
                  <c:v>303.30000000099693</c:v>
                </c:pt>
                <c:pt idx="26">
                  <c:v>303.30000000005742</c:v>
                </c:pt>
                <c:pt idx="27">
                  <c:v>303.30000000000337</c:v>
                </c:pt>
                <c:pt idx="28">
                  <c:v>303.30000000000018</c:v>
                </c:pt>
                <c:pt idx="29">
                  <c:v>303.3</c:v>
                </c:pt>
                <c:pt idx="30">
                  <c:v>303.3</c:v>
                </c:pt>
                <c:pt idx="31">
                  <c:v>303.3</c:v>
                </c:pt>
                <c:pt idx="32">
                  <c:v>303.3</c:v>
                </c:pt>
                <c:pt idx="33">
                  <c:v>303.3</c:v>
                </c:pt>
                <c:pt idx="34">
                  <c:v>303.3</c:v>
                </c:pt>
                <c:pt idx="35">
                  <c:v>303.3</c:v>
                </c:pt>
                <c:pt idx="36">
                  <c:v>303.3</c:v>
                </c:pt>
                <c:pt idx="37">
                  <c:v>303.3</c:v>
                </c:pt>
                <c:pt idx="38">
                  <c:v>303.3</c:v>
                </c:pt>
                <c:pt idx="39">
                  <c:v>303.3</c:v>
                </c:pt>
                <c:pt idx="40">
                  <c:v>303.3</c:v>
                </c:pt>
                <c:pt idx="41">
                  <c:v>303.3</c:v>
                </c:pt>
                <c:pt idx="42">
                  <c:v>303.3</c:v>
                </c:pt>
                <c:pt idx="43">
                  <c:v>303.3</c:v>
                </c:pt>
                <c:pt idx="44">
                  <c:v>303.3</c:v>
                </c:pt>
                <c:pt idx="45">
                  <c:v>303.3</c:v>
                </c:pt>
                <c:pt idx="46">
                  <c:v>303.3</c:v>
                </c:pt>
                <c:pt idx="47">
                  <c:v>303.3</c:v>
                </c:pt>
                <c:pt idx="48">
                  <c:v>303.3</c:v>
                </c:pt>
                <c:pt idx="49">
                  <c:v>303.3</c:v>
                </c:pt>
                <c:pt idx="50">
                  <c:v>303.3</c:v>
                </c:pt>
                <c:pt idx="51">
                  <c:v>303.3</c:v>
                </c:pt>
                <c:pt idx="52">
                  <c:v>303.3</c:v>
                </c:pt>
                <c:pt idx="53">
                  <c:v>303.3</c:v>
                </c:pt>
                <c:pt idx="54">
                  <c:v>303.3</c:v>
                </c:pt>
                <c:pt idx="55">
                  <c:v>303.3</c:v>
                </c:pt>
                <c:pt idx="56">
                  <c:v>303.3</c:v>
                </c:pt>
                <c:pt idx="57">
                  <c:v>303.3</c:v>
                </c:pt>
                <c:pt idx="58">
                  <c:v>303.3</c:v>
                </c:pt>
                <c:pt idx="59">
                  <c:v>303.3</c:v>
                </c:pt>
                <c:pt idx="60">
                  <c:v>303.3</c:v>
                </c:pt>
                <c:pt idx="61">
                  <c:v>303.3</c:v>
                </c:pt>
                <c:pt idx="62">
                  <c:v>303.3</c:v>
                </c:pt>
                <c:pt idx="63">
                  <c:v>303.3</c:v>
                </c:pt>
                <c:pt idx="64">
                  <c:v>303.3</c:v>
                </c:pt>
                <c:pt idx="65">
                  <c:v>303.3</c:v>
                </c:pt>
                <c:pt idx="66">
                  <c:v>303.3</c:v>
                </c:pt>
                <c:pt idx="67">
                  <c:v>303.3</c:v>
                </c:pt>
                <c:pt idx="68">
                  <c:v>303.3</c:v>
                </c:pt>
                <c:pt idx="69">
                  <c:v>303.3</c:v>
                </c:pt>
                <c:pt idx="70">
                  <c:v>303.3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AE0-4532-85B1-ACB6407C2B05}"/>
            </c:ext>
          </c:extLst>
        </c:ser>
        <c:ser>
          <c:idx val="4"/>
          <c:order val="4"/>
          <c:tx>
            <c:strRef>
              <c:f>Total!$M$3</c:f>
              <c:strCache>
                <c:ptCount val="1"/>
                <c:pt idx="0">
                  <c:v>Budday et al.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Total!$N$6:$N$76</c:f>
              <c:numCache>
                <c:formatCode>General</c:formatCode>
                <c:ptCount val="71"/>
                <c:pt idx="0">
                  <c:v>2958.879687975254</c:v>
                </c:pt>
                <c:pt idx="1">
                  <c:v>2958.8795319629012</c:v>
                </c:pt>
                <c:pt idx="2">
                  <c:v>2958.878439876813</c:v>
                </c:pt>
                <c:pt idx="3">
                  <c:v>2958.8778158279192</c:v>
                </c:pt>
                <c:pt idx="4">
                  <c:v>2958.8771917792428</c:v>
                </c:pt>
                <c:pt idx="5">
                  <c:v>2958.876879754986</c:v>
                </c:pt>
                <c:pt idx="6">
                  <c:v>2958.8487977946206</c:v>
                </c:pt>
                <c:pt idx="7">
                  <c:v>2958.5680024210333</c:v>
                </c:pt>
                <c:pt idx="8">
                  <c:v>2955.7624702817861</c:v>
                </c:pt>
                <c:pt idx="9">
                  <c:v>2955.1396162058199</c:v>
                </c:pt>
                <c:pt idx="10">
                  <c:v>2952.6503702627128</c:v>
                </c:pt>
                <c:pt idx="11">
                  <c:v>2946.4424213959614</c:v>
                </c:pt>
                <c:pt idx="12">
                  <c:v>2943.3465536266722</c:v>
                </c:pt>
                <c:pt idx="13">
                  <c:v>2940.2560777132426</c:v>
                </c:pt>
                <c:pt idx="14">
                  <c:v>2934.0912637922765</c:v>
                </c:pt>
                <c:pt idx="15">
                  <c:v>2931.0169069950089</c:v>
                </c:pt>
                <c:pt idx="16">
                  <c:v>2927.947904474082</c:v>
                </c:pt>
                <c:pt idx="17">
                  <c:v>2897.5503146757651</c:v>
                </c:pt>
                <c:pt idx="18">
                  <c:v>2867.6779658973724</c:v>
                </c:pt>
                <c:pt idx="19">
                  <c:v>2838.3217540218361</c:v>
                </c:pt>
                <c:pt idx="20">
                  <c:v>2809.4727327390879</c:v>
                </c:pt>
                <c:pt idx="21">
                  <c:v>2781.1221108106984</c:v>
                </c:pt>
                <c:pt idx="22">
                  <c:v>2753.2612493819279</c:v>
                </c:pt>
                <c:pt idx="23">
                  <c:v>2725.8816593403694</c:v>
                </c:pt>
                <c:pt idx="24">
                  <c:v>2698.9749987203777</c:v>
                </c:pt>
                <c:pt idx="25">
                  <c:v>2672.533070152489</c:v>
                </c:pt>
                <c:pt idx="26">
                  <c:v>2646.5478183570472</c:v>
                </c:pt>
                <c:pt idx="27">
                  <c:v>2621.0113276812804</c:v>
                </c:pt>
                <c:pt idx="28">
                  <c:v>2595.9158196790636</c:v>
                </c:pt>
                <c:pt idx="29">
                  <c:v>2571.2536507326377</c:v>
                </c:pt>
                <c:pt idx="30">
                  <c:v>2547.0173097155475</c:v>
                </c:pt>
                <c:pt idx="31">
                  <c:v>2523.1994156960932</c:v>
                </c:pt>
                <c:pt idx="32">
                  <c:v>2499.7927156805877</c:v>
                </c:pt>
                <c:pt idx="33">
                  <c:v>2476.7900823957325</c:v>
                </c:pt>
                <c:pt idx="34">
                  <c:v>2454.1845121094307</c:v>
                </c:pt>
                <c:pt idx="35">
                  <c:v>2431.9691224893754</c:v>
                </c:pt>
                <c:pt idx="36">
                  <c:v>2410.1371504987565</c:v>
                </c:pt>
                <c:pt idx="37">
                  <c:v>2388.6819503284396</c:v>
                </c:pt>
                <c:pt idx="38">
                  <c:v>2367.596991364991</c:v>
                </c:pt>
                <c:pt idx="39">
                  <c:v>2346.8758561939239</c:v>
                </c:pt>
                <c:pt idx="40">
                  <c:v>2326.5122386375519</c:v>
                </c:pt>
                <c:pt idx="41">
                  <c:v>2306.4999418268571</c:v>
                </c:pt>
                <c:pt idx="42">
                  <c:v>2286.8328763067784</c:v>
                </c:pt>
                <c:pt idx="43">
                  <c:v>2267.5050581743444</c:v>
                </c:pt>
                <c:pt idx="44">
                  <c:v>2248.510607249073</c:v>
                </c:pt>
                <c:pt idx="45">
                  <c:v>2229.8437452750909</c:v>
                </c:pt>
                <c:pt idx="46">
                  <c:v>2211.4987941544136</c:v>
                </c:pt>
                <c:pt idx="47">
                  <c:v>2193.47017421085</c:v>
                </c:pt>
                <c:pt idx="48">
                  <c:v>2175.7524024839995</c:v>
                </c:pt>
                <c:pt idx="49">
                  <c:v>2158.3400910528203</c:v>
                </c:pt>
                <c:pt idx="50">
                  <c:v>2141.2279453882561</c:v>
                </c:pt>
                <c:pt idx="51">
                  <c:v>2124.4107627344174</c:v>
                </c:pt>
                <c:pt idx="52">
                  <c:v>2107.8834305178234</c:v>
                </c:pt>
                <c:pt idx="53">
                  <c:v>2091.640924784218</c:v>
                </c:pt>
                <c:pt idx="54">
                  <c:v>2075.6783086624791</c:v>
                </c:pt>
                <c:pt idx="55">
                  <c:v>2059.9907308551583</c:v>
                </c:pt>
                <c:pt idx="56">
                  <c:v>2044.5734241551766</c:v>
                </c:pt>
                <c:pt idx="57">
                  <c:v>2029.4217039882426</c:v>
                </c:pt>
                <c:pt idx="58">
                  <c:v>2014.5309669805256</c:v>
                </c:pt>
                <c:pt idx="59">
                  <c:v>1999.8966895511621</c:v>
                </c:pt>
                <c:pt idx="60">
                  <c:v>1985.5144265291569</c:v>
                </c:pt>
                <c:pt idx="61">
                  <c:v>1971.3798097942588</c:v>
                </c:pt>
                <c:pt idx="62">
                  <c:v>1957.488546941393</c:v>
                </c:pt>
                <c:pt idx="63">
                  <c:v>1943.8364199682487</c:v>
                </c:pt>
                <c:pt idx="64">
                  <c:v>1930.4192839856091</c:v>
                </c:pt>
                <c:pt idx="65">
                  <c:v>1479.9255528318477</c:v>
                </c:pt>
                <c:pt idx="66">
                  <c:v>1294.7421988339465</c:v>
                </c:pt>
                <c:pt idx="67">
                  <c:v>1214.7518032203332</c:v>
                </c:pt>
                <c:pt idx="68">
                  <c:v>1160.8971024281714</c:v>
                </c:pt>
                <c:pt idx="69">
                  <c:v>1124.155994818715</c:v>
                </c:pt>
                <c:pt idx="70">
                  <c:v>1089.0247547430326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AE0-4532-85B1-ACB6407C2B05}"/>
            </c:ext>
          </c:extLst>
        </c:ser>
        <c:ser>
          <c:idx val="5"/>
          <c:order val="5"/>
          <c:tx>
            <c:strRef>
              <c:f>Total!$O$3</c:f>
              <c:strCache>
                <c:ptCount val="1"/>
                <c:pt idx="0">
                  <c:v>Kleiven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Total!$P$6:$P$76</c:f>
              <c:numCache>
                <c:formatCode>General</c:formatCode>
                <c:ptCount val="71"/>
                <c:pt idx="0">
                  <c:v>215601.72586139216</c:v>
                </c:pt>
                <c:pt idx="1">
                  <c:v>163466.76109965885</c:v>
                </c:pt>
                <c:pt idx="2">
                  <c:v>69988.398493097382</c:v>
                </c:pt>
                <c:pt idx="3">
                  <c:v>58934.822911207855</c:v>
                </c:pt>
                <c:pt idx="4">
                  <c:v>51197.437502683359</c:v>
                </c:pt>
                <c:pt idx="5">
                  <c:v>47950.973472945327</c:v>
                </c:pt>
                <c:pt idx="6">
                  <c:v>13936.52346482493</c:v>
                </c:pt>
                <c:pt idx="7">
                  <c:v>7200.3009957776121</c:v>
                </c:pt>
                <c:pt idx="8">
                  <c:v>3843.8261208505596</c:v>
                </c:pt>
                <c:pt idx="9">
                  <c:v>3782.9640080109648</c:v>
                </c:pt>
                <c:pt idx="10">
                  <c:v>3560.1913195944244</c:v>
                </c:pt>
                <c:pt idx="11">
                  <c:v>3096.7381489847767</c:v>
                </c:pt>
                <c:pt idx="12">
                  <c:v>2900.9167939637609</c:v>
                </c:pt>
                <c:pt idx="13">
                  <c:v>2724.272754520046</c:v>
                </c:pt>
                <c:pt idx="14">
                  <c:v>2420.2682451221735</c:v>
                </c:pt>
                <c:pt idx="15">
                  <c:v>2289.6639383318661</c:v>
                </c:pt>
                <c:pt idx="16">
                  <c:v>2171.498209906546</c:v>
                </c:pt>
                <c:pt idx="17">
                  <c:v>1461.3104364670999</c:v>
                </c:pt>
                <c:pt idx="18">
                  <c:v>1200.0484123316871</c:v>
                </c:pt>
                <c:pt idx="19">
                  <c:v>1103.9354849595832</c:v>
                </c:pt>
                <c:pt idx="20">
                  <c:v>1068.5775149485851</c:v>
                </c:pt>
                <c:pt idx="21">
                  <c:v>1055.5700446999824</c:v>
                </c:pt>
                <c:pt idx="22">
                  <c:v>1050.7848638138723</c:v>
                </c:pt>
                <c:pt idx="23">
                  <c:v>1049.024494143586</c:v>
                </c:pt>
                <c:pt idx="24">
                  <c:v>1048.3768903330258</c:v>
                </c:pt>
                <c:pt idx="25">
                  <c:v>1048.1386502050964</c:v>
                </c:pt>
                <c:pt idx="26">
                  <c:v>1048.0510065599692</c:v>
                </c:pt>
                <c:pt idx="27">
                  <c:v>1048.0187642647775</c:v>
                </c:pt>
                <c:pt idx="28">
                  <c:v>1048.0069029872404</c:v>
                </c:pt>
                <c:pt idx="29">
                  <c:v>1048.0025394670884</c:v>
                </c:pt>
                <c:pt idx="30">
                  <c:v>1048.0009342177334</c:v>
                </c:pt>
                <c:pt idx="31">
                  <c:v>1048.0003436794977</c:v>
                </c:pt>
                <c:pt idx="32">
                  <c:v>1048.0001264326215</c:v>
                </c:pt>
                <c:pt idx="33">
                  <c:v>1048.0000465119622</c:v>
                </c:pt>
                <c:pt idx="34">
                  <c:v>1048.0000171107947</c:v>
                </c:pt>
                <c:pt idx="35">
                  <c:v>1048.0000062947095</c:v>
                </c:pt>
                <c:pt idx="36">
                  <c:v>1048.0000023156942</c:v>
                </c:pt>
                <c:pt idx="37">
                  <c:v>1048.0000008518964</c:v>
                </c:pt>
                <c:pt idx="38">
                  <c:v>1048.000000313395</c:v>
                </c:pt>
                <c:pt idx="39">
                  <c:v>1048.0000001152916</c:v>
                </c:pt>
                <c:pt idx="40">
                  <c:v>1048.0000000424134</c:v>
                </c:pt>
                <c:pt idx="41">
                  <c:v>1048.0000000156031</c:v>
                </c:pt>
                <c:pt idx="42">
                  <c:v>1048.00000000574</c:v>
                </c:pt>
                <c:pt idx="43">
                  <c:v>1048.0000000021116</c:v>
                </c:pt>
                <c:pt idx="44">
                  <c:v>1048.0000000007769</c:v>
                </c:pt>
                <c:pt idx="45">
                  <c:v>1048.0000000002858</c:v>
                </c:pt>
                <c:pt idx="46">
                  <c:v>1048.000000000105</c:v>
                </c:pt>
                <c:pt idx="47">
                  <c:v>1048.0000000000387</c:v>
                </c:pt>
                <c:pt idx="48">
                  <c:v>1048.0000000000143</c:v>
                </c:pt>
                <c:pt idx="49">
                  <c:v>1048.0000000000052</c:v>
                </c:pt>
                <c:pt idx="50">
                  <c:v>1048.0000000000018</c:v>
                </c:pt>
                <c:pt idx="51">
                  <c:v>1048.0000000000007</c:v>
                </c:pt>
                <c:pt idx="52">
                  <c:v>1048.0000000000002</c:v>
                </c:pt>
                <c:pt idx="53">
                  <c:v>1048</c:v>
                </c:pt>
                <c:pt idx="54">
                  <c:v>1048</c:v>
                </c:pt>
                <c:pt idx="55">
                  <c:v>1048</c:v>
                </c:pt>
                <c:pt idx="56">
                  <c:v>1048</c:v>
                </c:pt>
                <c:pt idx="57">
                  <c:v>1048</c:v>
                </c:pt>
                <c:pt idx="58">
                  <c:v>1048</c:v>
                </c:pt>
                <c:pt idx="59">
                  <c:v>1048</c:v>
                </c:pt>
                <c:pt idx="60">
                  <c:v>1048</c:v>
                </c:pt>
                <c:pt idx="61">
                  <c:v>1048</c:v>
                </c:pt>
                <c:pt idx="62">
                  <c:v>1048</c:v>
                </c:pt>
                <c:pt idx="63">
                  <c:v>1048</c:v>
                </c:pt>
                <c:pt idx="64">
                  <c:v>1048</c:v>
                </c:pt>
                <c:pt idx="65">
                  <c:v>1048</c:v>
                </c:pt>
                <c:pt idx="66">
                  <c:v>1048</c:v>
                </c:pt>
                <c:pt idx="67">
                  <c:v>1048</c:v>
                </c:pt>
                <c:pt idx="68">
                  <c:v>1048</c:v>
                </c:pt>
                <c:pt idx="69">
                  <c:v>1048</c:v>
                </c:pt>
                <c:pt idx="70">
                  <c:v>1048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AE0-4532-85B1-ACB6407C2B05}"/>
            </c:ext>
          </c:extLst>
        </c:ser>
        <c:ser>
          <c:idx val="6"/>
          <c:order val="6"/>
          <c:tx>
            <c:v>UNIPD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Total!$R$6:$R$76</c:f>
              <c:numCache>
                <c:formatCode>General</c:formatCode>
                <c:ptCount val="71"/>
                <c:pt idx="0">
                  <c:v>16789.070867309361</c:v>
                </c:pt>
                <c:pt idx="1">
                  <c:v>16292.719354215589</c:v>
                </c:pt>
                <c:pt idx="2">
                  <c:v>13321.888291119869</c:v>
                </c:pt>
                <c:pt idx="3">
                  <c:v>11962.033300408979</c:v>
                </c:pt>
                <c:pt idx="4">
                  <c:v>10802.888581800118</c:v>
                </c:pt>
                <c:pt idx="5">
                  <c:v>10289.129395211305</c:v>
                </c:pt>
                <c:pt idx="6">
                  <c:v>4034.9185542027435</c:v>
                </c:pt>
                <c:pt idx="7">
                  <c:v>3282.0899070883006</c:v>
                </c:pt>
                <c:pt idx="8">
                  <c:v>2445.8532119741358</c:v>
                </c:pt>
                <c:pt idx="9">
                  <c:v>2443.1792556826545</c:v>
                </c:pt>
                <c:pt idx="10">
                  <c:v>2436.3617731095637</c:v>
                </c:pt>
                <c:pt idx="11">
                  <c:v>2420.7831629184957</c:v>
                </c:pt>
                <c:pt idx="12">
                  <c:v>2413.333819790184</c:v>
                </c:pt>
                <c:pt idx="13">
                  <c:v>2406.1016968547196</c:v>
                </c:pt>
                <c:pt idx="14">
                  <c:v>2392.2631456860572</c:v>
                </c:pt>
                <c:pt idx="15">
                  <c:v>2385.6442220471331</c:v>
                </c:pt>
                <c:pt idx="16">
                  <c:v>2379.217516052373</c:v>
                </c:pt>
                <c:pt idx="17">
                  <c:v>2324.3318532895032</c:v>
                </c:pt>
                <c:pt idx="18">
                  <c:v>2283.287892113131</c:v>
                </c:pt>
                <c:pt idx="19">
                  <c:v>2252.4450160793817</c:v>
                </c:pt>
                <c:pt idx="20">
                  <c:v>2229.1233580829175</c:v>
                </c:pt>
                <c:pt idx="21">
                  <c:v>2211.3501917364174</c:v>
                </c:pt>
                <c:pt idx="22">
                  <c:v>2197.6732693594072</c:v>
                </c:pt>
                <c:pt idx="23">
                  <c:v>2187.0234342286658</c:v>
                </c:pt>
                <c:pt idx="24">
                  <c:v>2178.6134998325797</c:v>
                </c:pt>
                <c:pt idx="25">
                  <c:v>2171.8638224862611</c:v>
                </c:pt>
                <c:pt idx="26">
                  <c:v>2166.3475208840578</c:v>
                </c:pt>
                <c:pt idx="27">
                  <c:v>2161.7501562583848</c:v>
                </c:pt>
                <c:pt idx="28">
                  <c:v>2157.8400558848812</c:v>
                </c:pt>
                <c:pt idx="29">
                  <c:v>2154.4464703419235</c:v>
                </c:pt>
                <c:pt idx="30">
                  <c:v>2151.4434965995224</c:v>
                </c:pt>
                <c:pt idx="31">
                  <c:v>2148.7382448967683</c:v>
                </c:pt>
                <c:pt idx="32">
                  <c:v>2146.2621291503478</c:v>
                </c:pt>
                <c:pt idx="33">
                  <c:v>2143.9644563585066</c:v>
                </c:pt>
                <c:pt idx="34">
                  <c:v>2141.8077081230181</c:v>
                </c:pt>
                <c:pt idx="35">
                  <c:v>2139.7640676131332</c:v>
                </c:pt>
                <c:pt idx="36">
                  <c:v>2137.812863207489</c:v>
                </c:pt>
                <c:pt idx="37">
                  <c:v>2135.9386868359143</c:v>
                </c:pt>
                <c:pt idx="38">
                  <c:v>2134.1300089195274</c:v>
                </c:pt>
                <c:pt idx="39">
                  <c:v>2132.3781588221259</c:v>
                </c:pt>
                <c:pt idx="40">
                  <c:v>2130.6765743296523</c:v>
                </c:pt>
                <c:pt idx="41">
                  <c:v>2129.0202491437758</c:v>
                </c:pt>
                <c:pt idx="42">
                  <c:v>2127.405326121534</c:v>
                </c:pt>
                <c:pt idx="43">
                  <c:v>2125.8287977904483</c:v>
                </c:pt>
                <c:pt idx="44">
                  <c:v>2124.2882858237654</c:v>
                </c:pt>
                <c:pt idx="45">
                  <c:v>2122.7818786349726</c:v>
                </c:pt>
                <c:pt idx="46">
                  <c:v>2121.3080117521608</c:v>
                </c:pt>
                <c:pt idx="47">
                  <c:v>2119.865379681949</c:v>
                </c:pt>
                <c:pt idx="48">
                  <c:v>2118.4528709529932</c:v>
                </c:pt>
                <c:pt idx="49">
                  <c:v>2117.0695202226489</c:v>
                </c:pt>
                <c:pt idx="50">
                  <c:v>2115.7144729448837</c:v>
                </c:pt>
                <c:pt idx="51">
                  <c:v>2114.3869592858468</c:v>
                </c:pt>
                <c:pt idx="52">
                  <c:v>2113.0862748481418</c:v>
                </c:pt>
                <c:pt idx="53">
                  <c:v>2111.8117664086221</c:v>
                </c:pt>
                <c:pt idx="54">
                  <c:v>2110.562821348311</c:v>
                </c:pt>
                <c:pt idx="55">
                  <c:v>2109.3388598018446</c:v>
                </c:pt>
                <c:pt idx="56">
                  <c:v>2108.1393288104769</c:v>
                </c:pt>
                <c:pt idx="57">
                  <c:v>2106.9636979516399</c:v>
                </c:pt>
                <c:pt idx="58">
                  <c:v>2105.8114560571203</c:v>
                </c:pt>
                <c:pt idx="59">
                  <c:v>2104.6821087342341</c:v>
                </c:pt>
                <c:pt idx="60">
                  <c:v>2103.5751764797515</c:v>
                </c:pt>
                <c:pt idx="61">
                  <c:v>2102.4901932317566</c:v>
                </c:pt>
                <c:pt idx="62">
                  <c:v>2101.4267052454397</c:v>
                </c:pt>
                <c:pt idx="63">
                  <c:v>2100.3842702088796</c:v>
                </c:pt>
                <c:pt idx="64">
                  <c:v>2099.3624565369646</c:v>
                </c:pt>
                <c:pt idx="65">
                  <c:v>2066.9007758466246</c:v>
                </c:pt>
                <c:pt idx="66">
                  <c:v>2055.1261606905855</c:v>
                </c:pt>
                <c:pt idx="67">
                  <c:v>2050.6907432157846</c:v>
                </c:pt>
                <c:pt idx="68">
                  <c:v>2048.3840453511611</c:v>
                </c:pt>
                <c:pt idx="69">
                  <c:v>2048.0011175899749</c:v>
                </c:pt>
                <c:pt idx="70">
                  <c:v>2048.0000004643393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DAE0-4532-85B1-ACB6407C2B05}"/>
            </c:ext>
          </c:extLst>
        </c:ser>
        <c:ser>
          <c:idx val="7"/>
          <c:order val="7"/>
          <c:tx>
            <c:strRef>
              <c:f>Total!$S$3</c:f>
              <c:strCache>
                <c:ptCount val="1"/>
                <c:pt idx="0">
                  <c:v>Prange and Margulies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Total!$C$6:$C$76</c:f>
              <c:numCache>
                <c:formatCode>0.00E+00</c:formatCode>
                <c:ptCount val="7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9.0000000000000011E-3</c:v>
                </c:pt>
                <c:pt idx="5">
                  <c:v>0.01</c:v>
                </c:pt>
                <c:pt idx="6">
                  <c:v>0.1</c:v>
                </c:pt>
                <c:pt idx="7">
                  <c:v>1</c:v>
                </c:pt>
                <c:pt idx="8">
                  <c:v>10</c:v>
                </c:pt>
                <c:pt idx="9">
                  <c:v>12</c:v>
                </c:pt>
                <c:pt idx="10">
                  <c:v>20</c:v>
                </c:pt>
                <c:pt idx="11">
                  <c:v>40</c:v>
                </c:pt>
                <c:pt idx="12">
                  <c:v>50</c:v>
                </c:pt>
                <c:pt idx="13">
                  <c:v>60</c:v>
                </c:pt>
                <c:pt idx="14">
                  <c:v>80</c:v>
                </c:pt>
                <c:pt idx="15">
                  <c:v>90</c:v>
                </c:pt>
                <c:pt idx="16">
                  <c:v>100</c:v>
                </c:pt>
                <c:pt idx="17">
                  <c:v>200</c:v>
                </c:pt>
                <c:pt idx="18">
                  <c:v>300</c:v>
                </c:pt>
                <c:pt idx="19">
                  <c:v>400</c:v>
                </c:pt>
                <c:pt idx="20">
                  <c:v>500</c:v>
                </c:pt>
                <c:pt idx="21">
                  <c:v>600</c:v>
                </c:pt>
                <c:pt idx="22">
                  <c:v>700</c:v>
                </c:pt>
                <c:pt idx="23">
                  <c:v>800</c:v>
                </c:pt>
                <c:pt idx="24">
                  <c:v>900</c:v>
                </c:pt>
                <c:pt idx="25">
                  <c:v>1000</c:v>
                </c:pt>
                <c:pt idx="26">
                  <c:v>1100</c:v>
                </c:pt>
                <c:pt idx="27">
                  <c:v>1200</c:v>
                </c:pt>
                <c:pt idx="28">
                  <c:v>1300</c:v>
                </c:pt>
                <c:pt idx="29">
                  <c:v>1400</c:v>
                </c:pt>
                <c:pt idx="30">
                  <c:v>1500</c:v>
                </c:pt>
                <c:pt idx="31">
                  <c:v>1600</c:v>
                </c:pt>
                <c:pt idx="32">
                  <c:v>1700</c:v>
                </c:pt>
                <c:pt idx="33">
                  <c:v>1800</c:v>
                </c:pt>
                <c:pt idx="34">
                  <c:v>1900</c:v>
                </c:pt>
                <c:pt idx="35">
                  <c:v>2000</c:v>
                </c:pt>
                <c:pt idx="36">
                  <c:v>2100</c:v>
                </c:pt>
                <c:pt idx="37">
                  <c:v>2200</c:v>
                </c:pt>
                <c:pt idx="38">
                  <c:v>2300</c:v>
                </c:pt>
                <c:pt idx="39">
                  <c:v>2400</c:v>
                </c:pt>
                <c:pt idx="40">
                  <c:v>2500</c:v>
                </c:pt>
                <c:pt idx="41">
                  <c:v>2600</c:v>
                </c:pt>
                <c:pt idx="42">
                  <c:v>2700</c:v>
                </c:pt>
                <c:pt idx="43">
                  <c:v>2800</c:v>
                </c:pt>
                <c:pt idx="44">
                  <c:v>2900</c:v>
                </c:pt>
                <c:pt idx="45">
                  <c:v>3000</c:v>
                </c:pt>
                <c:pt idx="46">
                  <c:v>3100</c:v>
                </c:pt>
                <c:pt idx="47">
                  <c:v>3200</c:v>
                </c:pt>
                <c:pt idx="48">
                  <c:v>3300</c:v>
                </c:pt>
                <c:pt idx="49">
                  <c:v>3400</c:v>
                </c:pt>
                <c:pt idx="50">
                  <c:v>3500</c:v>
                </c:pt>
                <c:pt idx="51">
                  <c:v>3600</c:v>
                </c:pt>
                <c:pt idx="52">
                  <c:v>3700</c:v>
                </c:pt>
                <c:pt idx="53">
                  <c:v>3800</c:v>
                </c:pt>
                <c:pt idx="54">
                  <c:v>3900</c:v>
                </c:pt>
                <c:pt idx="55">
                  <c:v>4000</c:v>
                </c:pt>
                <c:pt idx="56">
                  <c:v>4100</c:v>
                </c:pt>
                <c:pt idx="57">
                  <c:v>4200</c:v>
                </c:pt>
                <c:pt idx="58">
                  <c:v>4300</c:v>
                </c:pt>
                <c:pt idx="59">
                  <c:v>4400</c:v>
                </c:pt>
                <c:pt idx="60">
                  <c:v>4500</c:v>
                </c:pt>
                <c:pt idx="61">
                  <c:v>4600</c:v>
                </c:pt>
                <c:pt idx="62">
                  <c:v>4700</c:v>
                </c:pt>
                <c:pt idx="63">
                  <c:v>4800</c:v>
                </c:pt>
                <c:pt idx="64">
                  <c:v>4900</c:v>
                </c:pt>
                <c:pt idx="65">
                  <c:v>10000</c:v>
                </c:pt>
                <c:pt idx="66">
                  <c:v>15000</c:v>
                </c:pt>
                <c:pt idx="67">
                  <c:v>20000</c:v>
                </c:pt>
                <c:pt idx="68">
                  <c:v>30000</c:v>
                </c:pt>
                <c:pt idx="69">
                  <c:v>60000</c:v>
                </c:pt>
                <c:pt idx="70">
                  <c:v>100000</c:v>
                </c:pt>
              </c:numCache>
            </c:numRef>
          </c:xVal>
          <c:yVal>
            <c:numRef>
              <c:f>Total!$T$6:$T$76</c:f>
              <c:numCache>
                <c:formatCode>General</c:formatCode>
                <c:ptCount val="71"/>
                <c:pt idx="0">
                  <c:v>295.67622504553776</c:v>
                </c:pt>
                <c:pt idx="1">
                  <c:v>295.67573757071125</c:v>
                </c:pt>
                <c:pt idx="2">
                  <c:v>295.67232529181075</c:v>
                </c:pt>
                <c:pt idx="3">
                  <c:v>295.67037545341987</c:v>
                </c:pt>
                <c:pt idx="4">
                  <c:v>295.66842564067684</c:v>
                </c:pt>
                <c:pt idx="5">
                  <c:v>295.66745074392321</c:v>
                </c:pt>
                <c:pt idx="6">
                  <c:v>295.57973628729195</c:v>
                </c:pt>
                <c:pt idx="7">
                  <c:v>294.70544118559457</c:v>
                </c:pt>
                <c:pt idx="8">
                  <c:v>286.24105940807959</c:v>
                </c:pt>
                <c:pt idx="9">
                  <c:v>284.42703055206073</c:v>
                </c:pt>
                <c:pt idx="10">
                  <c:v>277.40403819146076</c:v>
                </c:pt>
                <c:pt idx="11">
                  <c:v>261.37174989068944</c:v>
                </c:pt>
                <c:pt idx="12">
                  <c:v>254.10505284089302</c:v>
                </c:pt>
                <c:pt idx="13">
                  <c:v>247.29428007003071</c:v>
                </c:pt>
                <c:pt idx="14">
                  <c:v>234.92218706760562</c:v>
                </c:pt>
                <c:pt idx="15">
                  <c:v>229.30655169612859</c:v>
                </c:pt>
                <c:pt idx="16">
                  <c:v>224.03795547996032</c:v>
                </c:pt>
                <c:pt idx="17">
                  <c:v>186.08316140256608</c:v>
                </c:pt>
                <c:pt idx="18">
                  <c:v>165.18461096525181</c:v>
                </c:pt>
                <c:pt idx="19">
                  <c:v>152.95654946294678</c:v>
                </c:pt>
                <c:pt idx="20">
                  <c:v>145.16857139813669</c:v>
                </c:pt>
                <c:pt idx="21">
                  <c:v>139.68520562459022</c:v>
                </c:pt>
                <c:pt idx="22">
                  <c:v>135.42720431281467</c:v>
                </c:pt>
                <c:pt idx="23">
                  <c:v>131.84789830662186</c:v>
                </c:pt>
                <c:pt idx="24">
                  <c:v>128.66921039080924</c:v>
                </c:pt>
                <c:pt idx="25">
                  <c:v>125.74856872409815</c:v>
                </c:pt>
                <c:pt idx="26">
                  <c:v>123.01181046242547</c:v>
                </c:pt>
                <c:pt idx="27">
                  <c:v>120.41935284003576</c:v>
                </c:pt>
                <c:pt idx="28">
                  <c:v>117.94913536186147</c:v>
                </c:pt>
                <c:pt idx="29">
                  <c:v>115.58801688388753</c:v>
                </c:pt>
                <c:pt idx="30">
                  <c:v>113.32743516109407</c:v>
                </c:pt>
                <c:pt idx="31">
                  <c:v>111.16121535396763</c:v>
                </c:pt>
                <c:pt idx="32">
                  <c:v>109.08446201552226</c:v>
                </c:pt>
                <c:pt idx="33">
                  <c:v>107.09299741935951</c:v>
                </c:pt>
                <c:pt idx="34">
                  <c:v>105.18307543808763</c:v>
                </c:pt>
                <c:pt idx="35">
                  <c:v>103.35123445465921</c:v>
                </c:pt>
                <c:pt idx="36">
                  <c:v>101.59422047986078</c:v>
                </c:pt>
                <c:pt idx="37">
                  <c:v>99.908945773934718</c:v>
                </c:pt>
                <c:pt idx="38">
                  <c:v>98.29246547363698</c:v>
                </c:pt>
                <c:pt idx="39">
                  <c:v>96.741963398840738</c:v>
                </c:pt>
                <c:pt idx="40">
                  <c:v>95.25474258515105</c:v>
                </c:pt>
                <c:pt idx="41">
                  <c:v>93.828218293378328</c:v>
                </c:pt>
                <c:pt idx="42">
                  <c:v>92.459912358166775</c:v>
                </c:pt>
                <c:pt idx="43">
                  <c:v>91.147448298538961</c:v>
                </c:pt>
                <c:pt idx="44">
                  <c:v>89.888546895813704</c:v>
                </c:pt>
                <c:pt idx="45">
                  <c:v>88.681022087012011</c:v>
                </c:pt>
                <c:pt idx="46">
                  <c:v>87.522777093922798</c:v>
                </c:pt>
                <c:pt idx="47">
                  <c:v>86.411800744457622</c:v>
                </c:pt>
                <c:pt idx="48">
                  <c:v>85.346163961431955</c:v>
                </c:pt>
                <c:pt idx="49">
                  <c:v>84.324016403361725</c:v>
                </c:pt>
                <c:pt idx="50">
                  <c:v>83.343583246747173</c:v>
                </c:pt>
                <c:pt idx="51">
                  <c:v>82.403162101889748</c:v>
                </c:pt>
                <c:pt idx="52">
                  <c:v>81.501120055693548</c:v>
                </c:pt>
                <c:pt idx="53">
                  <c:v>80.635890835714648</c:v>
                </c:pt>
                <c:pt idx="54">
                  <c:v>79.805972090231478</c:v>
                </c:pt>
                <c:pt idx="55">
                  <c:v>79.009922779459671</c:v>
                </c:pt>
                <c:pt idx="56">
                  <c:v>78.246360673305446</c:v>
                </c:pt>
                <c:pt idx="57">
                  <c:v>77.513959951273137</c:v>
                </c:pt>
                <c:pt idx="58">
                  <c:v>76.81144890034021</c:v>
                </c:pt>
                <c:pt idx="59">
                  <c:v>76.137607706792565</c:v>
                </c:pt>
                <c:pt idx="60">
                  <c:v>75.491266338180807</c:v>
                </c:pt>
                <c:pt idx="61">
                  <c:v>74.871302511717417</c:v>
                </c:pt>
                <c:pt idx="62">
                  <c:v>74.276639745585953</c:v>
                </c:pt>
                <c:pt idx="63">
                  <c:v>73.706245489777956</c:v>
                </c:pt>
                <c:pt idx="64">
                  <c:v>73.159129333211609</c:v>
                </c:pt>
                <c:pt idx="65">
                  <c:v>61.835803985591063</c:v>
                </c:pt>
                <c:pt idx="66">
                  <c:v>60.491229821507645</c:v>
                </c:pt>
                <c:pt idx="67">
                  <c:v>60.323810880149374</c:v>
                </c:pt>
                <c:pt idx="68">
                  <c:v>60.300369160399896</c:v>
                </c:pt>
                <c:pt idx="69">
                  <c:v>60.300000001375729</c:v>
                </c:pt>
                <c:pt idx="70">
                  <c:v>60.3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DAE0-4532-85B1-ACB6407C2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9505183"/>
        <c:axId val="1159494367"/>
      </c:scatterChart>
      <c:valAx>
        <c:axId val="1159505183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>
                    <a:solidFill>
                      <a:schemeClr val="tx1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0.44064374513794752"/>
              <c:y val="0.91669918550683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494367"/>
        <c:crosses val="autoZero"/>
        <c:crossBetween val="midCat"/>
      </c:valAx>
      <c:valAx>
        <c:axId val="1159494367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>
                    <a:solidFill>
                      <a:schemeClr val="tx1"/>
                    </a:solidFill>
                  </a:rPr>
                  <a:t>Shear Relaxation Modulus (Pa)</a:t>
                </a:r>
              </a:p>
            </c:rich>
          </c:tx>
          <c:layout>
            <c:manualLayout>
              <c:xMode val="edge"/>
              <c:yMode val="edge"/>
              <c:x val="4.7622909894157774E-2"/>
              <c:y val="0.182459752746112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5051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755634696855626"/>
          <c:y val="0.10233665163881114"/>
          <c:w val="0.19496456044085772"/>
          <c:h val="0.76491535415092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800" b="1" dirty="0">
                <a:solidFill>
                  <a:schemeClr val="tx1"/>
                </a:solidFill>
              </a:rPr>
              <a:t>Head length (L) and Width (W)</a:t>
            </a:r>
          </a:p>
        </c:rich>
      </c:tx>
      <c:layout>
        <c:manualLayout>
          <c:xMode val="edge"/>
          <c:yMode val="edge"/>
          <c:x val="0.33247092448452414"/>
          <c:y val="4.6667269814578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65182541564238"/>
          <c:y val="0.14164720939791647"/>
          <c:w val="0.86748376738169219"/>
          <c:h val="0.66821372806244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Sheet1!$P$4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Sheet1!$O$5:$O$10</c:f>
              <c:strCache>
                <c:ptCount val="6"/>
                <c:pt idx="0">
                  <c:v>L (Adult Male)</c:v>
                </c:pt>
                <c:pt idx="1">
                  <c:v>L (Adult Female)</c:v>
                </c:pt>
                <c:pt idx="2">
                  <c:v>L (Young Male)</c:v>
                </c:pt>
                <c:pt idx="3">
                  <c:v>W (Adult Male)</c:v>
                </c:pt>
                <c:pt idx="4">
                  <c:v>W (Adult Female)</c:v>
                </c:pt>
                <c:pt idx="5">
                  <c:v>W (Young Male)</c:v>
                </c:pt>
              </c:strCache>
            </c:strRef>
          </c:cat>
          <c:val>
            <c:numRef>
              <c:f>Sheet1!$P$5:$P$10</c:f>
              <c:numCache>
                <c:formatCode>General</c:formatCode>
                <c:ptCount val="6"/>
                <c:pt idx="0">
                  <c:v>196.42</c:v>
                </c:pt>
                <c:pt idx="1">
                  <c:v>188.5</c:v>
                </c:pt>
                <c:pt idx="2">
                  <c:v>193.3</c:v>
                </c:pt>
                <c:pt idx="3">
                  <c:v>166.2</c:v>
                </c:pt>
                <c:pt idx="4">
                  <c:v>157.72</c:v>
                </c:pt>
                <c:pt idx="5">
                  <c:v>149.4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71-481D-9836-7D4823B6BE6C}"/>
            </c:ext>
          </c:extLst>
        </c:ser>
        <c:ser>
          <c:idx val="1"/>
          <c:order val="1"/>
          <c:tx>
            <c:strRef>
              <c:f>Sheet1!$Q$4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Sheet1!$O$5:$O$10</c:f>
              <c:strCache>
                <c:ptCount val="6"/>
                <c:pt idx="0">
                  <c:v>L (Adult Male)</c:v>
                </c:pt>
                <c:pt idx="1">
                  <c:v>L (Adult Female)</c:v>
                </c:pt>
                <c:pt idx="2">
                  <c:v>L (Young Male)</c:v>
                </c:pt>
                <c:pt idx="3">
                  <c:v>W (Adult Male)</c:v>
                </c:pt>
                <c:pt idx="4">
                  <c:v>W (Adult Female)</c:v>
                </c:pt>
                <c:pt idx="5">
                  <c:v>W (Young Male)</c:v>
                </c:pt>
              </c:strCache>
            </c:strRef>
          </c:cat>
          <c:val>
            <c:numRef>
              <c:f>Sheet1!$Q$5:$Q$10</c:f>
              <c:numCache>
                <c:formatCode>General</c:formatCode>
                <c:ptCount val="6"/>
                <c:pt idx="0">
                  <c:v>183</c:v>
                </c:pt>
                <c:pt idx="1">
                  <c:v>171.5</c:v>
                </c:pt>
                <c:pt idx="2">
                  <c:v>170.1</c:v>
                </c:pt>
                <c:pt idx="3">
                  <c:v>154.9</c:v>
                </c:pt>
                <c:pt idx="4">
                  <c:v>148.30000000000001</c:v>
                </c:pt>
                <c:pt idx="5">
                  <c:v>131.4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1-481D-9836-7D4823B6BE6C}"/>
            </c:ext>
          </c:extLst>
        </c:ser>
        <c:ser>
          <c:idx val="2"/>
          <c:order val="2"/>
          <c:tx>
            <c:strRef>
              <c:f>Sheet1!$R$4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Sheet1!$O$5:$O$10</c:f>
              <c:strCache>
                <c:ptCount val="6"/>
                <c:pt idx="0">
                  <c:v>L (Adult Male)</c:v>
                </c:pt>
                <c:pt idx="1">
                  <c:v>L (Adult Female)</c:v>
                </c:pt>
                <c:pt idx="2">
                  <c:v>L (Young Male)</c:v>
                </c:pt>
                <c:pt idx="3">
                  <c:v>W (Adult Male)</c:v>
                </c:pt>
                <c:pt idx="4">
                  <c:v>W (Adult Female)</c:v>
                </c:pt>
                <c:pt idx="5">
                  <c:v>W (Young Male)</c:v>
                </c:pt>
              </c:strCache>
            </c:strRef>
          </c:cat>
          <c:val>
            <c:numRef>
              <c:f>Sheet1!$R$5:$R$10</c:f>
              <c:numCache>
                <c:formatCode>General</c:formatCode>
                <c:ptCount val="6"/>
                <c:pt idx="0">
                  <c:v>213</c:v>
                </c:pt>
                <c:pt idx="1">
                  <c:v>195.9</c:v>
                </c:pt>
                <c:pt idx="2">
                  <c:v>201.3</c:v>
                </c:pt>
                <c:pt idx="3">
                  <c:v>183</c:v>
                </c:pt>
                <c:pt idx="4">
                  <c:v>169</c:v>
                </c:pt>
                <c:pt idx="5">
                  <c:v>167.4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1-481D-9836-7D4823B6BE6C}"/>
            </c:ext>
          </c:extLst>
        </c:ser>
        <c:ser>
          <c:idx val="3"/>
          <c:order val="3"/>
          <c:tx>
            <c:strRef>
              <c:f>Sheet1!$S$4</c:f>
              <c:strCache>
                <c:ptCount val="1"/>
                <c:pt idx="0">
                  <c:v>UNIPD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Sheet1!$O$5:$O$10</c:f>
              <c:strCache>
                <c:ptCount val="6"/>
                <c:pt idx="0">
                  <c:v>L (Adult Male)</c:v>
                </c:pt>
                <c:pt idx="1">
                  <c:v>L (Adult Female)</c:v>
                </c:pt>
                <c:pt idx="2">
                  <c:v>L (Young Male)</c:v>
                </c:pt>
                <c:pt idx="3">
                  <c:v>W (Adult Male)</c:v>
                </c:pt>
                <c:pt idx="4">
                  <c:v>W (Adult Female)</c:v>
                </c:pt>
                <c:pt idx="5">
                  <c:v>W (Young Male)</c:v>
                </c:pt>
              </c:strCache>
            </c:strRef>
          </c:cat>
          <c:val>
            <c:numRef>
              <c:f>Sheet1!$S$5:$S$10</c:f>
              <c:numCache>
                <c:formatCode>General</c:formatCode>
                <c:ptCount val="6"/>
                <c:pt idx="0">
                  <c:v>200.2</c:v>
                </c:pt>
                <c:pt idx="1">
                  <c:v>196.6</c:v>
                </c:pt>
                <c:pt idx="2">
                  <c:v>192.5</c:v>
                </c:pt>
                <c:pt idx="3">
                  <c:v>167</c:v>
                </c:pt>
                <c:pt idx="4">
                  <c:v>160.19999999999999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71-481D-9836-7D4823B6B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540616831"/>
        <c:axId val="1540614431"/>
      </c:barChart>
      <c:catAx>
        <c:axId val="154061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614431"/>
        <c:crosses val="autoZero"/>
        <c:auto val="1"/>
        <c:lblAlgn val="ctr"/>
        <c:lblOffset val="100"/>
        <c:noMultiLvlLbl val="0"/>
      </c:catAx>
      <c:valAx>
        <c:axId val="154061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dirty="0">
                    <a:solidFill>
                      <a:schemeClr val="tx1"/>
                    </a:solidFill>
                  </a:rPr>
                  <a:t>Values in mm</a:t>
                </a:r>
              </a:p>
            </c:rich>
          </c:tx>
          <c:layout>
            <c:manualLayout>
              <c:xMode val="edge"/>
              <c:yMode val="edge"/>
              <c:x val="2.052888296763886E-2"/>
              <c:y val="0.34345854891971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616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702671674756976"/>
          <c:y val="0.91522093152035389"/>
          <c:w val="0.41036883783914951"/>
          <c:h val="5.3199595682916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2000" b="1" dirty="0">
                <a:solidFill>
                  <a:schemeClr val="tx1"/>
                </a:solidFill>
              </a:rPr>
              <a:t>Volume Comparison</a:t>
            </a:r>
          </a:p>
        </c:rich>
      </c:tx>
      <c:layout>
        <c:manualLayout>
          <c:xMode val="edge"/>
          <c:yMode val="edge"/>
          <c:x val="0.35677993696620164"/>
          <c:y val="1.6813011947388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118655828777852"/>
          <c:y val="0.1100691848822339"/>
          <c:w val="0.82398313031843229"/>
          <c:h val="0.70016883617771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Sheet2!$L$9</c:f>
              <c:strCache>
                <c:ptCount val="1"/>
                <c:pt idx="0">
                  <c:v>Adult Male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Sheet2!$M$8:$O$8</c:f>
              <c:strCache>
                <c:ptCount val="3"/>
                <c:pt idx="0">
                  <c:v>WM Volume </c:v>
                </c:pt>
                <c:pt idx="1">
                  <c:v>GM Volume </c:v>
                </c:pt>
                <c:pt idx="2">
                  <c:v>Total Volume </c:v>
                </c:pt>
              </c:strCache>
            </c:strRef>
          </c:cat>
          <c:val>
            <c:numRef>
              <c:f>Sheet2!$M$9:$O$9</c:f>
              <c:numCache>
                <c:formatCode>General</c:formatCode>
                <c:ptCount val="3"/>
                <c:pt idx="0">
                  <c:v>740.15</c:v>
                </c:pt>
                <c:pt idx="1">
                  <c:v>542.70000000000005</c:v>
                </c:pt>
                <c:pt idx="2" formatCode="#,##0.00">
                  <c:v>1282.8499999999999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6-4E81-94CC-FA1220A4C970}"/>
            </c:ext>
          </c:extLst>
        </c:ser>
        <c:ser>
          <c:idx val="1"/>
          <c:order val="1"/>
          <c:tx>
            <c:strRef>
              <c:f>Sheet2!$L$10</c:f>
              <c:strCache>
                <c:ptCount val="1"/>
                <c:pt idx="0">
                  <c:v>Adult Female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Sheet2!$M$8:$O$8</c:f>
              <c:strCache>
                <c:ptCount val="3"/>
                <c:pt idx="0">
                  <c:v>WM Volume </c:v>
                </c:pt>
                <c:pt idx="1">
                  <c:v>GM Volume </c:v>
                </c:pt>
                <c:pt idx="2">
                  <c:v>Total Volume </c:v>
                </c:pt>
              </c:strCache>
            </c:strRef>
          </c:cat>
          <c:val>
            <c:numRef>
              <c:f>Sheet2!$M$10:$O$10</c:f>
              <c:numCache>
                <c:formatCode>General</c:formatCode>
                <c:ptCount val="3"/>
                <c:pt idx="0">
                  <c:v>536.15</c:v>
                </c:pt>
                <c:pt idx="1">
                  <c:v>686.26</c:v>
                </c:pt>
                <c:pt idx="2" formatCode="#,##0.00">
                  <c:v>1222.4100000000001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6-4E81-94CC-FA1220A4C970}"/>
            </c:ext>
          </c:extLst>
        </c:ser>
        <c:ser>
          <c:idx val="2"/>
          <c:order val="2"/>
          <c:tx>
            <c:strRef>
              <c:f>Sheet2!$L$11</c:f>
              <c:strCache>
                <c:ptCount val="1"/>
                <c:pt idx="0">
                  <c:v>Young Male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Sheet2!$M$8:$O$8</c:f>
              <c:strCache>
                <c:ptCount val="3"/>
                <c:pt idx="0">
                  <c:v>WM Volume </c:v>
                </c:pt>
                <c:pt idx="1">
                  <c:v>GM Volume </c:v>
                </c:pt>
                <c:pt idx="2">
                  <c:v>Total Volume </c:v>
                </c:pt>
              </c:strCache>
            </c:strRef>
          </c:cat>
          <c:val>
            <c:numRef>
              <c:f>Sheet2!$M$11:$O$11</c:f>
              <c:numCache>
                <c:formatCode>General</c:formatCode>
                <c:ptCount val="3"/>
                <c:pt idx="0">
                  <c:v>549.22</c:v>
                </c:pt>
                <c:pt idx="1">
                  <c:v>861.58</c:v>
                </c:pt>
                <c:pt idx="2" formatCode="#,##0.00">
                  <c:v>1410.8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6-4E81-94CC-FA1220A4C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55139376"/>
        <c:axId val="555127376"/>
      </c:barChart>
      <c:catAx>
        <c:axId val="55513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27376"/>
        <c:crosses val="autoZero"/>
        <c:auto val="1"/>
        <c:lblAlgn val="ctr"/>
        <c:lblOffset val="100"/>
        <c:noMultiLvlLbl val="0"/>
      </c:catAx>
      <c:valAx>
        <c:axId val="55512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Values in cm</a:t>
                </a:r>
                <a:r>
                  <a:rPr lang="en-GB" b="1" baseline="30000" dirty="0">
                    <a:solidFill>
                      <a:schemeClr val="tx1"/>
                    </a:solidFill>
                  </a:rPr>
                  <a:t>3</a:t>
                </a:r>
                <a:endParaRPr lang="en-GB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13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26434950271837"/>
          <c:y val="0.90524676294359208"/>
          <c:w val="0.74588015899930826"/>
          <c:h val="5.7273901811814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B8D48-3B31-4528-92AA-273588AE5AE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913E24B-4F9E-4752-A25E-C2FCD7BAA31C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893763" indent="-893763" algn="l">
            <a:buFont typeface="Wingdings" panose="05000000000000000000" pitchFamily="2" charset="2"/>
            <a:buChar char="Ø"/>
          </a:pPr>
          <a:r>
            <a: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1: </a:t>
          </a:r>
          <a:r>
            <a:rPr lang="en-IN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Brain Biomechanics: A Strategic Choice for Broad Applications</a:t>
          </a:r>
          <a:endParaRPr lang="en-IN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0EA9FF-9E2F-4078-B522-EF368F4CBAC5}" type="parTrans" cxnId="{36184D2C-DAB3-4746-B0BD-6602D6AEEE61}">
      <dgm:prSet/>
      <dgm:spPr/>
      <dgm:t>
        <a:bodyPr/>
        <a:lstStyle/>
        <a:p>
          <a:endParaRPr lang="en-IN"/>
        </a:p>
      </dgm:t>
    </dgm:pt>
    <dgm:pt modelId="{B48D75BD-4312-4F11-A16B-23EF4F43B0F2}" type="sibTrans" cxnId="{36184D2C-DAB3-4746-B0BD-6602D6AEEE61}">
      <dgm:prSet/>
      <dgm:spPr/>
      <dgm:t>
        <a:bodyPr/>
        <a:lstStyle/>
        <a:p>
          <a:endParaRPr lang="en-IN"/>
        </a:p>
      </dgm:t>
    </dgm:pt>
    <dgm:pt modelId="{87446EF1-0883-428C-9AD9-19760F2DA65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en-US" sz="2000" b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2: </a:t>
          </a:r>
          <a:r>
            <a:rPr lang="en-US" sz="20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</a:t>
          </a:r>
          <a:r>
            <a:rPr lang="en-US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of </a:t>
          </a:r>
          <a:r>
            <a:rPr lang="en-IN" sz="20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FEHM &amp; its Validation Procedure</a:t>
          </a:r>
          <a:endParaRPr lang="en-IN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8C97E-7A2A-4687-8841-E416AFFA7462}" type="parTrans" cxnId="{805858DD-4FD7-48E4-9EA0-C1654DEBEC18}">
      <dgm:prSet/>
      <dgm:spPr/>
      <dgm:t>
        <a:bodyPr/>
        <a:lstStyle/>
        <a:p>
          <a:endParaRPr lang="en-IN"/>
        </a:p>
      </dgm:t>
    </dgm:pt>
    <dgm:pt modelId="{19449C72-F2DE-45E9-8A56-C451772C57B6}" type="sibTrans" cxnId="{805858DD-4FD7-48E4-9EA0-C1654DEBEC18}">
      <dgm:prSet/>
      <dgm:spPr/>
      <dgm:t>
        <a:bodyPr/>
        <a:lstStyle/>
        <a:p>
          <a:endParaRPr lang="en-IN"/>
        </a:p>
      </dgm:t>
    </dgm:pt>
    <dgm:pt modelId="{575FB20F-A1CA-479A-9667-D604899F474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IN" sz="2000" b="0" i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4: </a:t>
          </a:r>
          <a:r>
            <a:rPr lang="en-IN" sz="2000" b="0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Evaluating the effects of head morphology on brain tissue strains induced by impacts </a:t>
          </a:r>
          <a:endParaRPr lang="en-IN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329BD-66EB-443C-8441-809482375A33}" type="parTrans" cxnId="{7E5FED99-AB00-422B-8CA7-C7957C7D6CD0}">
      <dgm:prSet/>
      <dgm:spPr/>
      <dgm:t>
        <a:bodyPr/>
        <a:lstStyle/>
        <a:p>
          <a:endParaRPr lang="en-IN"/>
        </a:p>
      </dgm:t>
    </dgm:pt>
    <dgm:pt modelId="{CB0D3723-DF87-4D23-9594-10731360767D}" type="sibTrans" cxnId="{7E5FED99-AB00-422B-8CA7-C7957C7D6CD0}">
      <dgm:prSet/>
      <dgm:spPr/>
      <dgm:t>
        <a:bodyPr/>
        <a:lstStyle/>
        <a:p>
          <a:endParaRPr lang="en-IN"/>
        </a:p>
      </dgm:t>
    </dgm:pt>
    <dgm:pt modelId="{91C9D1E7-48D4-48BA-87F1-0BE75304D01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893763" indent="-893763">
            <a:buFont typeface="Wingdings" panose="05000000000000000000" pitchFamily="2" charset="2"/>
            <a:buChar char="Ø"/>
          </a:pPr>
          <a:r>
            <a: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3: </a:t>
          </a:r>
          <a:r>
            <a: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Understanding the Material Laws defining Head Models</a:t>
          </a:r>
          <a:endParaRPr lang="en-IN" sz="20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1D242-B22D-4002-AAD6-2CB563ADA568}" type="sibTrans" cxnId="{2B5D3F1C-84F6-4661-99D7-195CD1237CED}">
      <dgm:prSet/>
      <dgm:spPr/>
      <dgm:t>
        <a:bodyPr/>
        <a:lstStyle/>
        <a:p>
          <a:endParaRPr lang="en-IN"/>
        </a:p>
      </dgm:t>
    </dgm:pt>
    <dgm:pt modelId="{C8D91010-06DC-4860-B54B-64FA6A8BFD49}" type="parTrans" cxnId="{2B5D3F1C-84F6-4661-99D7-195CD1237CED}">
      <dgm:prSet/>
      <dgm:spPr/>
      <dgm:t>
        <a:bodyPr/>
        <a:lstStyle/>
        <a:p>
          <a:endParaRPr lang="en-IN"/>
        </a:p>
      </dgm:t>
    </dgm:pt>
    <dgm:pt modelId="{AA0A55CE-9A68-49F2-BD16-3B2119E40C47}" type="pres">
      <dgm:prSet presAssocID="{078B8D48-3B31-4528-92AA-273588AE5AEC}" presName="outerComposite" presStyleCnt="0">
        <dgm:presLayoutVars>
          <dgm:chMax val="5"/>
          <dgm:dir/>
          <dgm:resizeHandles val="exact"/>
        </dgm:presLayoutVars>
      </dgm:prSet>
      <dgm:spPr/>
    </dgm:pt>
    <dgm:pt modelId="{C490AC4D-F1ED-479A-A17C-451CA7B8AABB}" type="pres">
      <dgm:prSet presAssocID="{078B8D48-3B31-4528-92AA-273588AE5AEC}" presName="dummyMaxCanvas" presStyleCnt="0">
        <dgm:presLayoutVars/>
      </dgm:prSet>
      <dgm:spPr/>
    </dgm:pt>
    <dgm:pt modelId="{24152B95-F25C-4CB5-8BC7-466C8C74FFAF}" type="pres">
      <dgm:prSet presAssocID="{078B8D48-3B31-4528-92AA-273588AE5AEC}" presName="FourNodes_1" presStyleLbl="node1" presStyleIdx="0" presStyleCnt="4">
        <dgm:presLayoutVars>
          <dgm:bulletEnabled val="1"/>
        </dgm:presLayoutVars>
      </dgm:prSet>
      <dgm:spPr/>
    </dgm:pt>
    <dgm:pt modelId="{5D218F47-FC96-4282-81C4-524E5A0DBC5B}" type="pres">
      <dgm:prSet presAssocID="{078B8D48-3B31-4528-92AA-273588AE5AEC}" presName="FourNodes_2" presStyleLbl="node1" presStyleIdx="1" presStyleCnt="4" custLinFactNeighborX="-376" custLinFactNeighborY="-1175">
        <dgm:presLayoutVars>
          <dgm:bulletEnabled val="1"/>
        </dgm:presLayoutVars>
      </dgm:prSet>
      <dgm:spPr/>
    </dgm:pt>
    <dgm:pt modelId="{617B9F09-412C-4AE0-BDBF-3AD7970B2281}" type="pres">
      <dgm:prSet presAssocID="{078B8D48-3B31-4528-92AA-273588AE5AEC}" presName="FourNodes_3" presStyleLbl="node1" presStyleIdx="2" presStyleCnt="4">
        <dgm:presLayoutVars>
          <dgm:bulletEnabled val="1"/>
        </dgm:presLayoutVars>
      </dgm:prSet>
      <dgm:spPr/>
    </dgm:pt>
    <dgm:pt modelId="{6C796B0C-13C4-4FAA-9239-8E3F049E9CF3}" type="pres">
      <dgm:prSet presAssocID="{078B8D48-3B31-4528-92AA-273588AE5AEC}" presName="FourNodes_4" presStyleLbl="node1" presStyleIdx="3" presStyleCnt="4">
        <dgm:presLayoutVars>
          <dgm:bulletEnabled val="1"/>
        </dgm:presLayoutVars>
      </dgm:prSet>
      <dgm:spPr/>
    </dgm:pt>
    <dgm:pt modelId="{9C1A847D-32BE-4A77-ABAB-0815F0C76404}" type="pres">
      <dgm:prSet presAssocID="{078B8D48-3B31-4528-92AA-273588AE5AEC}" presName="FourConn_1-2" presStyleLbl="fgAccFollowNode1" presStyleIdx="0" presStyleCnt="3">
        <dgm:presLayoutVars>
          <dgm:bulletEnabled val="1"/>
        </dgm:presLayoutVars>
      </dgm:prSet>
      <dgm:spPr/>
    </dgm:pt>
    <dgm:pt modelId="{2E700336-4AAC-4963-95BF-288907DD9513}" type="pres">
      <dgm:prSet presAssocID="{078B8D48-3B31-4528-92AA-273588AE5AEC}" presName="FourConn_2-3" presStyleLbl="fgAccFollowNode1" presStyleIdx="1" presStyleCnt="3">
        <dgm:presLayoutVars>
          <dgm:bulletEnabled val="1"/>
        </dgm:presLayoutVars>
      </dgm:prSet>
      <dgm:spPr/>
    </dgm:pt>
    <dgm:pt modelId="{116FDD3E-5191-4E15-B140-B4F444C4C9AE}" type="pres">
      <dgm:prSet presAssocID="{078B8D48-3B31-4528-92AA-273588AE5AEC}" presName="FourConn_3-4" presStyleLbl="fgAccFollowNode1" presStyleIdx="2" presStyleCnt="3">
        <dgm:presLayoutVars>
          <dgm:bulletEnabled val="1"/>
        </dgm:presLayoutVars>
      </dgm:prSet>
      <dgm:spPr/>
    </dgm:pt>
    <dgm:pt modelId="{619D78CF-8ADB-41DA-B7BF-8FA15DE783BF}" type="pres">
      <dgm:prSet presAssocID="{078B8D48-3B31-4528-92AA-273588AE5AEC}" presName="FourNodes_1_text" presStyleLbl="node1" presStyleIdx="3" presStyleCnt="4">
        <dgm:presLayoutVars>
          <dgm:bulletEnabled val="1"/>
        </dgm:presLayoutVars>
      </dgm:prSet>
      <dgm:spPr/>
    </dgm:pt>
    <dgm:pt modelId="{84D0C196-2886-4CCC-B110-8B66E0B0510F}" type="pres">
      <dgm:prSet presAssocID="{078B8D48-3B31-4528-92AA-273588AE5AEC}" presName="FourNodes_2_text" presStyleLbl="node1" presStyleIdx="3" presStyleCnt="4">
        <dgm:presLayoutVars>
          <dgm:bulletEnabled val="1"/>
        </dgm:presLayoutVars>
      </dgm:prSet>
      <dgm:spPr/>
    </dgm:pt>
    <dgm:pt modelId="{B0DDFC87-B12C-4305-8553-AB2A9284D489}" type="pres">
      <dgm:prSet presAssocID="{078B8D48-3B31-4528-92AA-273588AE5AEC}" presName="FourNodes_3_text" presStyleLbl="node1" presStyleIdx="3" presStyleCnt="4">
        <dgm:presLayoutVars>
          <dgm:bulletEnabled val="1"/>
        </dgm:presLayoutVars>
      </dgm:prSet>
      <dgm:spPr/>
    </dgm:pt>
    <dgm:pt modelId="{5921C489-E691-4FDB-91CB-6E9BF9BD8F51}" type="pres">
      <dgm:prSet presAssocID="{078B8D48-3B31-4528-92AA-273588AE5AE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6413005-AB00-4B5E-91EB-5FC91A1E9584}" type="presOf" srcId="{4913E24B-4F9E-4752-A25E-C2FCD7BAA31C}" destId="{24152B95-F25C-4CB5-8BC7-466C8C74FFAF}" srcOrd="0" destOrd="0" presId="urn:microsoft.com/office/officeart/2005/8/layout/vProcess5"/>
    <dgm:cxn modelId="{9812591B-8FC9-4293-A14E-1ABC2D30495C}" type="presOf" srcId="{91C9D1E7-48D4-48BA-87F1-0BE75304D017}" destId="{617B9F09-412C-4AE0-BDBF-3AD7970B2281}" srcOrd="0" destOrd="0" presId="urn:microsoft.com/office/officeart/2005/8/layout/vProcess5"/>
    <dgm:cxn modelId="{2B5D3F1C-84F6-4661-99D7-195CD1237CED}" srcId="{078B8D48-3B31-4528-92AA-273588AE5AEC}" destId="{91C9D1E7-48D4-48BA-87F1-0BE75304D017}" srcOrd="2" destOrd="0" parTransId="{C8D91010-06DC-4860-B54B-64FA6A8BFD49}" sibTransId="{8D11D242-B22D-4002-AAD6-2CB563ADA568}"/>
    <dgm:cxn modelId="{DF9BEB26-ED1B-4DAF-9E64-8BBF25E8B67A}" type="presOf" srcId="{19449C72-F2DE-45E9-8A56-C451772C57B6}" destId="{2E700336-4AAC-4963-95BF-288907DD9513}" srcOrd="0" destOrd="0" presId="urn:microsoft.com/office/officeart/2005/8/layout/vProcess5"/>
    <dgm:cxn modelId="{36184D2C-DAB3-4746-B0BD-6602D6AEEE61}" srcId="{078B8D48-3B31-4528-92AA-273588AE5AEC}" destId="{4913E24B-4F9E-4752-A25E-C2FCD7BAA31C}" srcOrd="0" destOrd="0" parTransId="{960EA9FF-9E2F-4078-B522-EF368F4CBAC5}" sibTransId="{B48D75BD-4312-4F11-A16B-23EF4F43B0F2}"/>
    <dgm:cxn modelId="{98D19D68-F504-4656-9EC4-E8E949C08757}" type="presOf" srcId="{078B8D48-3B31-4528-92AA-273588AE5AEC}" destId="{AA0A55CE-9A68-49F2-BD16-3B2119E40C47}" srcOrd="0" destOrd="0" presId="urn:microsoft.com/office/officeart/2005/8/layout/vProcess5"/>
    <dgm:cxn modelId="{7F0F1573-3481-4DC7-BEF4-4BAEA0E07A5B}" type="presOf" srcId="{4913E24B-4F9E-4752-A25E-C2FCD7BAA31C}" destId="{619D78CF-8ADB-41DA-B7BF-8FA15DE783BF}" srcOrd="1" destOrd="0" presId="urn:microsoft.com/office/officeart/2005/8/layout/vProcess5"/>
    <dgm:cxn modelId="{DB07038D-6F76-45A2-9DFA-E6372C79AFED}" type="presOf" srcId="{87446EF1-0883-428C-9AD9-19760F2DA656}" destId="{84D0C196-2886-4CCC-B110-8B66E0B0510F}" srcOrd="1" destOrd="0" presId="urn:microsoft.com/office/officeart/2005/8/layout/vProcess5"/>
    <dgm:cxn modelId="{7D91748F-1843-4849-8776-07D838B3A5F9}" type="presOf" srcId="{575FB20F-A1CA-479A-9667-D604899F4741}" destId="{5921C489-E691-4FDB-91CB-6E9BF9BD8F51}" srcOrd="1" destOrd="0" presId="urn:microsoft.com/office/officeart/2005/8/layout/vProcess5"/>
    <dgm:cxn modelId="{7E5FED99-AB00-422B-8CA7-C7957C7D6CD0}" srcId="{078B8D48-3B31-4528-92AA-273588AE5AEC}" destId="{575FB20F-A1CA-479A-9667-D604899F4741}" srcOrd="3" destOrd="0" parTransId="{8A1329BD-66EB-443C-8441-809482375A33}" sibTransId="{CB0D3723-DF87-4D23-9594-10731360767D}"/>
    <dgm:cxn modelId="{565815A9-1B3C-47EB-8042-ADCCCF6D024B}" type="presOf" srcId="{87446EF1-0883-428C-9AD9-19760F2DA656}" destId="{5D218F47-FC96-4282-81C4-524E5A0DBC5B}" srcOrd="0" destOrd="0" presId="urn:microsoft.com/office/officeart/2005/8/layout/vProcess5"/>
    <dgm:cxn modelId="{C519E7B9-26F6-4635-B38F-EB0A5B30D1D7}" type="presOf" srcId="{8D11D242-B22D-4002-AAD6-2CB563ADA568}" destId="{116FDD3E-5191-4E15-B140-B4F444C4C9AE}" srcOrd="0" destOrd="0" presId="urn:microsoft.com/office/officeart/2005/8/layout/vProcess5"/>
    <dgm:cxn modelId="{751E5CC7-10DC-41E1-8394-73DCA226D1BF}" type="presOf" srcId="{B48D75BD-4312-4F11-A16B-23EF4F43B0F2}" destId="{9C1A847D-32BE-4A77-ABAB-0815F0C76404}" srcOrd="0" destOrd="0" presId="urn:microsoft.com/office/officeart/2005/8/layout/vProcess5"/>
    <dgm:cxn modelId="{805858DD-4FD7-48E4-9EA0-C1654DEBEC18}" srcId="{078B8D48-3B31-4528-92AA-273588AE5AEC}" destId="{87446EF1-0883-428C-9AD9-19760F2DA656}" srcOrd="1" destOrd="0" parTransId="{0B38C97E-7A2A-4687-8841-E416AFFA7462}" sibTransId="{19449C72-F2DE-45E9-8A56-C451772C57B6}"/>
    <dgm:cxn modelId="{8118E4E5-5CD0-48B4-A1D5-FC9FE7DE355E}" type="presOf" srcId="{91C9D1E7-48D4-48BA-87F1-0BE75304D017}" destId="{B0DDFC87-B12C-4305-8553-AB2A9284D489}" srcOrd="1" destOrd="0" presId="urn:microsoft.com/office/officeart/2005/8/layout/vProcess5"/>
    <dgm:cxn modelId="{9F1993EB-DAD3-4E2E-AD78-815C992F3CB0}" type="presOf" srcId="{575FB20F-A1CA-479A-9667-D604899F4741}" destId="{6C796B0C-13C4-4FAA-9239-8E3F049E9CF3}" srcOrd="0" destOrd="0" presId="urn:microsoft.com/office/officeart/2005/8/layout/vProcess5"/>
    <dgm:cxn modelId="{8C2A1444-5B27-4948-BCD6-CDA841659ADD}" type="presParOf" srcId="{AA0A55CE-9A68-49F2-BD16-3B2119E40C47}" destId="{C490AC4D-F1ED-479A-A17C-451CA7B8AABB}" srcOrd="0" destOrd="0" presId="urn:microsoft.com/office/officeart/2005/8/layout/vProcess5"/>
    <dgm:cxn modelId="{F997149F-B0E9-44F5-8D6D-4D423D484B6E}" type="presParOf" srcId="{AA0A55CE-9A68-49F2-BD16-3B2119E40C47}" destId="{24152B95-F25C-4CB5-8BC7-466C8C74FFAF}" srcOrd="1" destOrd="0" presId="urn:microsoft.com/office/officeart/2005/8/layout/vProcess5"/>
    <dgm:cxn modelId="{C3BD449C-EFDC-45A0-A759-77DE83E6FE8F}" type="presParOf" srcId="{AA0A55CE-9A68-49F2-BD16-3B2119E40C47}" destId="{5D218F47-FC96-4282-81C4-524E5A0DBC5B}" srcOrd="2" destOrd="0" presId="urn:microsoft.com/office/officeart/2005/8/layout/vProcess5"/>
    <dgm:cxn modelId="{FB2C6376-7F93-4C92-B976-C903E08B5E82}" type="presParOf" srcId="{AA0A55CE-9A68-49F2-BD16-3B2119E40C47}" destId="{617B9F09-412C-4AE0-BDBF-3AD7970B2281}" srcOrd="3" destOrd="0" presId="urn:microsoft.com/office/officeart/2005/8/layout/vProcess5"/>
    <dgm:cxn modelId="{316E84F4-DD04-4D1D-9083-D099B2613450}" type="presParOf" srcId="{AA0A55CE-9A68-49F2-BD16-3B2119E40C47}" destId="{6C796B0C-13C4-4FAA-9239-8E3F049E9CF3}" srcOrd="4" destOrd="0" presId="urn:microsoft.com/office/officeart/2005/8/layout/vProcess5"/>
    <dgm:cxn modelId="{EB3039A1-3985-4D99-8552-7255C921BCD4}" type="presParOf" srcId="{AA0A55CE-9A68-49F2-BD16-3B2119E40C47}" destId="{9C1A847D-32BE-4A77-ABAB-0815F0C76404}" srcOrd="5" destOrd="0" presId="urn:microsoft.com/office/officeart/2005/8/layout/vProcess5"/>
    <dgm:cxn modelId="{D52B5DC7-DB1E-4701-B937-AF69D36BC032}" type="presParOf" srcId="{AA0A55CE-9A68-49F2-BD16-3B2119E40C47}" destId="{2E700336-4AAC-4963-95BF-288907DD9513}" srcOrd="6" destOrd="0" presId="urn:microsoft.com/office/officeart/2005/8/layout/vProcess5"/>
    <dgm:cxn modelId="{89CA55B8-4B9A-48A0-AFBC-EF9DB2B0DD0A}" type="presParOf" srcId="{AA0A55CE-9A68-49F2-BD16-3B2119E40C47}" destId="{116FDD3E-5191-4E15-B140-B4F444C4C9AE}" srcOrd="7" destOrd="0" presId="urn:microsoft.com/office/officeart/2005/8/layout/vProcess5"/>
    <dgm:cxn modelId="{1F7F8784-F944-4072-B24C-E82770BFC6C1}" type="presParOf" srcId="{AA0A55CE-9A68-49F2-BD16-3B2119E40C47}" destId="{619D78CF-8ADB-41DA-B7BF-8FA15DE783BF}" srcOrd="8" destOrd="0" presId="urn:microsoft.com/office/officeart/2005/8/layout/vProcess5"/>
    <dgm:cxn modelId="{82CCF988-6C2B-4868-92CC-13998F6F74ED}" type="presParOf" srcId="{AA0A55CE-9A68-49F2-BD16-3B2119E40C47}" destId="{84D0C196-2886-4CCC-B110-8B66E0B0510F}" srcOrd="9" destOrd="0" presId="urn:microsoft.com/office/officeart/2005/8/layout/vProcess5"/>
    <dgm:cxn modelId="{3C259B91-CFF5-40A8-829E-38E4EB937D9E}" type="presParOf" srcId="{AA0A55CE-9A68-49F2-BD16-3B2119E40C47}" destId="{B0DDFC87-B12C-4305-8553-AB2A9284D489}" srcOrd="10" destOrd="0" presId="urn:microsoft.com/office/officeart/2005/8/layout/vProcess5"/>
    <dgm:cxn modelId="{E955712A-E25D-4D20-8D44-B721B1B6200D}" type="presParOf" srcId="{AA0A55CE-9A68-49F2-BD16-3B2119E40C47}" destId="{5921C489-E691-4FDB-91CB-6E9BF9BD8F5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3A44F-2750-4BCB-A2D0-B29411389D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32EC4E7-546D-402C-848E-30F2E66C263E}">
      <dgm:prSet phldrT="[Text]" custT="1"/>
      <dgm:spPr>
        <a:xfrm>
          <a:off x="0" y="2350"/>
          <a:ext cx="3606355" cy="927564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GB" sz="1600" b="1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Translational Kinematics</a:t>
          </a: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:</a:t>
          </a:r>
        </a:p>
        <a:p>
          <a:pPr>
            <a:buFont typeface="+mj-lt"/>
            <a:buNone/>
          </a:pP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Associated with brain motion and ICP due to brain-skull interactions</a:t>
          </a:r>
          <a:endParaRPr lang="en-GB" sz="16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183ADFDC-A63F-431C-808E-9D7C82CCB8BC}" type="parTrans" cxnId="{E6E3BED2-275D-463E-88EB-5620A4968CF1}">
      <dgm:prSet/>
      <dgm:spPr/>
      <dgm:t>
        <a:bodyPr/>
        <a:lstStyle/>
        <a:p>
          <a:endParaRPr lang="en-GB"/>
        </a:p>
      </dgm:t>
    </dgm:pt>
    <dgm:pt modelId="{249909C7-E45E-4A65-86D9-2EEDB19DD37D}" type="sibTrans" cxnId="{E6E3BED2-275D-463E-88EB-5620A4968CF1}">
      <dgm:prSet/>
      <dgm:spPr>
        <a:xfrm rot="5400000">
          <a:off x="1629259" y="953103"/>
          <a:ext cx="347836" cy="417403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FB8DC7CF-263B-471E-84A8-9DDC49E46238}">
      <dgm:prSet phldrT="[Text]" custT="1"/>
      <dgm:spPr>
        <a:xfrm>
          <a:off x="0" y="1393696"/>
          <a:ext cx="3606355" cy="927564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GB" sz="1600" b="1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Rotational Kinematics</a:t>
          </a: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:</a:t>
          </a:r>
        </a:p>
        <a:p>
          <a:pPr>
            <a:buFont typeface="+mj-lt"/>
            <a:buNone/>
          </a:pP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Linked to strain generation within brain tissue</a:t>
          </a:r>
        </a:p>
      </dgm:t>
    </dgm:pt>
    <dgm:pt modelId="{055643C8-4B07-4DD7-AC19-99FF1747040E}" type="parTrans" cxnId="{5EDBDACF-CF08-4721-88EB-FFAC3568DBC1}">
      <dgm:prSet/>
      <dgm:spPr/>
      <dgm:t>
        <a:bodyPr/>
        <a:lstStyle/>
        <a:p>
          <a:endParaRPr lang="en-GB"/>
        </a:p>
      </dgm:t>
    </dgm:pt>
    <dgm:pt modelId="{439A5774-BAE9-4A9F-B625-C87AB5808186}" type="sibTrans" cxnId="{5EDBDACF-CF08-4721-88EB-FFAC3568DBC1}">
      <dgm:prSet/>
      <dgm:spPr>
        <a:xfrm rot="5400000">
          <a:off x="1629259" y="2344450"/>
          <a:ext cx="347836" cy="417403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26106E3F-9C14-4D81-A693-664D7DE5EFFC}">
      <dgm:prSet phldrT="[Text]" custT="1"/>
      <dgm:spPr>
        <a:xfrm>
          <a:off x="0" y="2785043"/>
          <a:ext cx="3606355" cy="1165846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GB" sz="1600" b="1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Combined Kinematics</a:t>
          </a: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:</a:t>
          </a:r>
        </a:p>
        <a:p>
          <a:pPr>
            <a:buFont typeface="+mj-lt"/>
            <a:buNone/>
          </a:pP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Involvement of translational and rotational kinematics to predict injury</a:t>
          </a:r>
          <a:endParaRPr lang="en-GB" sz="16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02BB2C82-5FBA-420C-8980-E83094E25672}" type="parTrans" cxnId="{C1B32185-9A41-442B-BB4C-425A56E228C5}">
      <dgm:prSet/>
      <dgm:spPr/>
      <dgm:t>
        <a:bodyPr/>
        <a:lstStyle/>
        <a:p>
          <a:endParaRPr lang="en-GB"/>
        </a:p>
      </dgm:t>
    </dgm:pt>
    <dgm:pt modelId="{F14D7D1A-344C-42ED-942B-82DE90C68BA1}" type="sibTrans" cxnId="{C1B32185-9A41-442B-BB4C-425A56E228C5}">
      <dgm:prSet/>
      <dgm:spPr/>
      <dgm:t>
        <a:bodyPr/>
        <a:lstStyle/>
        <a:p>
          <a:endParaRPr lang="en-GB"/>
        </a:p>
      </dgm:t>
    </dgm:pt>
    <dgm:pt modelId="{300C7E60-A709-4B5C-ABAD-4D0DDA93236D}" type="pres">
      <dgm:prSet presAssocID="{6033A44F-2750-4BCB-A2D0-B29411389D77}" presName="linearFlow" presStyleCnt="0">
        <dgm:presLayoutVars>
          <dgm:resizeHandles val="exact"/>
        </dgm:presLayoutVars>
      </dgm:prSet>
      <dgm:spPr/>
    </dgm:pt>
    <dgm:pt modelId="{5535EAAC-85B1-4C2E-882A-F855D8E4ADC9}" type="pres">
      <dgm:prSet presAssocID="{532EC4E7-546D-402C-848E-30F2E66C263E}" presName="node" presStyleLbl="node1" presStyleIdx="0" presStyleCnt="3">
        <dgm:presLayoutVars>
          <dgm:bulletEnabled val="1"/>
        </dgm:presLayoutVars>
      </dgm:prSet>
      <dgm:spPr/>
    </dgm:pt>
    <dgm:pt modelId="{0C525B10-2A29-40A2-A768-21B68CAE628B}" type="pres">
      <dgm:prSet presAssocID="{249909C7-E45E-4A65-86D9-2EEDB19DD37D}" presName="sibTrans" presStyleLbl="sibTrans2D1" presStyleIdx="0" presStyleCnt="2"/>
      <dgm:spPr/>
    </dgm:pt>
    <dgm:pt modelId="{74670AF8-8C22-46BE-BA5B-9A010EFA0F3F}" type="pres">
      <dgm:prSet presAssocID="{249909C7-E45E-4A65-86D9-2EEDB19DD37D}" presName="connectorText" presStyleLbl="sibTrans2D1" presStyleIdx="0" presStyleCnt="2"/>
      <dgm:spPr/>
    </dgm:pt>
    <dgm:pt modelId="{F49A6CA2-60EB-4E50-99B7-5E2662394E64}" type="pres">
      <dgm:prSet presAssocID="{FB8DC7CF-263B-471E-84A8-9DDC49E46238}" presName="node" presStyleLbl="node1" presStyleIdx="1" presStyleCnt="3">
        <dgm:presLayoutVars>
          <dgm:bulletEnabled val="1"/>
        </dgm:presLayoutVars>
      </dgm:prSet>
      <dgm:spPr/>
    </dgm:pt>
    <dgm:pt modelId="{5CBF2649-C081-471F-BC89-0E5DACD9C1F3}" type="pres">
      <dgm:prSet presAssocID="{439A5774-BAE9-4A9F-B625-C87AB5808186}" presName="sibTrans" presStyleLbl="sibTrans2D1" presStyleIdx="1" presStyleCnt="2"/>
      <dgm:spPr/>
    </dgm:pt>
    <dgm:pt modelId="{DB05E205-6D62-4EAD-BF21-E730D1199FB6}" type="pres">
      <dgm:prSet presAssocID="{439A5774-BAE9-4A9F-B625-C87AB5808186}" presName="connectorText" presStyleLbl="sibTrans2D1" presStyleIdx="1" presStyleCnt="2"/>
      <dgm:spPr/>
    </dgm:pt>
    <dgm:pt modelId="{F69E02F4-6216-4EBA-98B8-C6CB42A5B236}" type="pres">
      <dgm:prSet presAssocID="{26106E3F-9C14-4D81-A693-664D7DE5EFFC}" presName="node" presStyleLbl="node1" presStyleIdx="2" presStyleCnt="3" custScaleY="125689">
        <dgm:presLayoutVars>
          <dgm:bulletEnabled val="1"/>
        </dgm:presLayoutVars>
      </dgm:prSet>
      <dgm:spPr/>
    </dgm:pt>
  </dgm:ptLst>
  <dgm:cxnLst>
    <dgm:cxn modelId="{CCE13909-C7F3-4512-B251-FDFE352A7CB6}" type="presOf" srcId="{439A5774-BAE9-4A9F-B625-C87AB5808186}" destId="{DB05E205-6D62-4EAD-BF21-E730D1199FB6}" srcOrd="1" destOrd="0" presId="urn:microsoft.com/office/officeart/2005/8/layout/process2"/>
    <dgm:cxn modelId="{F577A50B-BC04-4DDD-B353-149555A82A66}" type="presOf" srcId="{6033A44F-2750-4BCB-A2D0-B29411389D77}" destId="{300C7E60-A709-4B5C-ABAD-4D0DDA93236D}" srcOrd="0" destOrd="0" presId="urn:microsoft.com/office/officeart/2005/8/layout/process2"/>
    <dgm:cxn modelId="{D16DB322-CD30-4F44-853E-FE1091E2238B}" type="presOf" srcId="{26106E3F-9C14-4D81-A693-664D7DE5EFFC}" destId="{F69E02F4-6216-4EBA-98B8-C6CB42A5B236}" srcOrd="0" destOrd="0" presId="urn:microsoft.com/office/officeart/2005/8/layout/process2"/>
    <dgm:cxn modelId="{2EDB5540-D8B4-410A-B014-E185D1EBA2E1}" type="presOf" srcId="{249909C7-E45E-4A65-86D9-2EEDB19DD37D}" destId="{0C525B10-2A29-40A2-A768-21B68CAE628B}" srcOrd="0" destOrd="0" presId="urn:microsoft.com/office/officeart/2005/8/layout/process2"/>
    <dgm:cxn modelId="{C1B32185-9A41-442B-BB4C-425A56E228C5}" srcId="{6033A44F-2750-4BCB-A2D0-B29411389D77}" destId="{26106E3F-9C14-4D81-A693-664D7DE5EFFC}" srcOrd="2" destOrd="0" parTransId="{02BB2C82-5FBA-420C-8980-E83094E25672}" sibTransId="{F14D7D1A-344C-42ED-942B-82DE90C68BA1}"/>
    <dgm:cxn modelId="{1B8A96CB-5299-4EAE-800A-98D8473EB115}" type="presOf" srcId="{532EC4E7-546D-402C-848E-30F2E66C263E}" destId="{5535EAAC-85B1-4C2E-882A-F855D8E4ADC9}" srcOrd="0" destOrd="0" presId="urn:microsoft.com/office/officeart/2005/8/layout/process2"/>
    <dgm:cxn modelId="{5EDBDACF-CF08-4721-88EB-FFAC3568DBC1}" srcId="{6033A44F-2750-4BCB-A2D0-B29411389D77}" destId="{FB8DC7CF-263B-471E-84A8-9DDC49E46238}" srcOrd="1" destOrd="0" parTransId="{055643C8-4B07-4DD7-AC19-99FF1747040E}" sibTransId="{439A5774-BAE9-4A9F-B625-C87AB5808186}"/>
    <dgm:cxn modelId="{EE3706D2-11E0-4E49-95BE-820E2B11DBCC}" type="presOf" srcId="{439A5774-BAE9-4A9F-B625-C87AB5808186}" destId="{5CBF2649-C081-471F-BC89-0E5DACD9C1F3}" srcOrd="0" destOrd="0" presId="urn:microsoft.com/office/officeart/2005/8/layout/process2"/>
    <dgm:cxn modelId="{E6E3BED2-275D-463E-88EB-5620A4968CF1}" srcId="{6033A44F-2750-4BCB-A2D0-B29411389D77}" destId="{532EC4E7-546D-402C-848E-30F2E66C263E}" srcOrd="0" destOrd="0" parTransId="{183ADFDC-A63F-431C-808E-9D7C82CCB8BC}" sibTransId="{249909C7-E45E-4A65-86D9-2EEDB19DD37D}"/>
    <dgm:cxn modelId="{922235F4-8E5D-4E4C-A0DC-5C27E607F693}" type="presOf" srcId="{FB8DC7CF-263B-471E-84A8-9DDC49E46238}" destId="{F49A6CA2-60EB-4E50-99B7-5E2662394E64}" srcOrd="0" destOrd="0" presId="urn:microsoft.com/office/officeart/2005/8/layout/process2"/>
    <dgm:cxn modelId="{94B7D5F9-943F-4E3A-B1E3-E237F952E3FC}" type="presOf" srcId="{249909C7-E45E-4A65-86D9-2EEDB19DD37D}" destId="{74670AF8-8C22-46BE-BA5B-9A010EFA0F3F}" srcOrd="1" destOrd="0" presId="urn:microsoft.com/office/officeart/2005/8/layout/process2"/>
    <dgm:cxn modelId="{49F26FFE-CD0D-4428-9E28-298ADF334018}" type="presParOf" srcId="{300C7E60-A709-4B5C-ABAD-4D0DDA93236D}" destId="{5535EAAC-85B1-4C2E-882A-F855D8E4ADC9}" srcOrd="0" destOrd="0" presId="urn:microsoft.com/office/officeart/2005/8/layout/process2"/>
    <dgm:cxn modelId="{082F4BC4-2D1B-4365-9ED5-8DA64B9AFEA5}" type="presParOf" srcId="{300C7E60-A709-4B5C-ABAD-4D0DDA93236D}" destId="{0C525B10-2A29-40A2-A768-21B68CAE628B}" srcOrd="1" destOrd="0" presId="urn:microsoft.com/office/officeart/2005/8/layout/process2"/>
    <dgm:cxn modelId="{B7DE9A30-DCAC-436E-ABB4-41C81375EC1E}" type="presParOf" srcId="{0C525B10-2A29-40A2-A768-21B68CAE628B}" destId="{74670AF8-8C22-46BE-BA5B-9A010EFA0F3F}" srcOrd="0" destOrd="0" presId="urn:microsoft.com/office/officeart/2005/8/layout/process2"/>
    <dgm:cxn modelId="{FB38E55C-3399-448A-A57F-EC8ACFE7C6C0}" type="presParOf" srcId="{300C7E60-A709-4B5C-ABAD-4D0DDA93236D}" destId="{F49A6CA2-60EB-4E50-99B7-5E2662394E64}" srcOrd="2" destOrd="0" presId="urn:microsoft.com/office/officeart/2005/8/layout/process2"/>
    <dgm:cxn modelId="{11BC2A32-92DE-4C7A-9CD5-E8A6A70AA924}" type="presParOf" srcId="{300C7E60-A709-4B5C-ABAD-4D0DDA93236D}" destId="{5CBF2649-C081-471F-BC89-0E5DACD9C1F3}" srcOrd="3" destOrd="0" presId="urn:microsoft.com/office/officeart/2005/8/layout/process2"/>
    <dgm:cxn modelId="{FC02091F-757B-4F6E-B2C6-D883CFA6DD9E}" type="presParOf" srcId="{5CBF2649-C081-471F-BC89-0E5DACD9C1F3}" destId="{DB05E205-6D62-4EAD-BF21-E730D1199FB6}" srcOrd="0" destOrd="0" presId="urn:microsoft.com/office/officeart/2005/8/layout/process2"/>
    <dgm:cxn modelId="{5250A2AB-9E37-4502-82B9-4E7A9E7361B0}" type="presParOf" srcId="{300C7E60-A709-4B5C-ABAD-4D0DDA93236D}" destId="{F69E02F4-6216-4EBA-98B8-C6CB42A5B23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3A44F-2750-4BCB-A2D0-B29411389D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32EC4E7-546D-402C-848E-30F2E66C263E}">
      <dgm:prSet phldrT="[Text]" custT="1"/>
      <dgm:spPr>
        <a:xfrm>
          <a:off x="41572" y="3749"/>
          <a:ext cx="3822104" cy="955526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GB" sz="1600" b="1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Subject–Specific FE head models:</a:t>
          </a:r>
        </a:p>
        <a:p>
          <a:pPr>
            <a:buFont typeface="+mj-lt"/>
            <a:buNone/>
          </a:pPr>
          <a:r>
            <a:rPr lang="en-GB" sz="16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Tailored FE  head models for individual or average anatomy</a:t>
          </a:r>
        </a:p>
      </dgm:t>
    </dgm:pt>
    <dgm:pt modelId="{183ADFDC-A63F-431C-808E-9D7C82CCB8BC}" type="parTrans" cxnId="{E6E3BED2-275D-463E-88EB-5620A4968CF1}">
      <dgm:prSet/>
      <dgm:spPr/>
      <dgm:t>
        <a:bodyPr/>
        <a:lstStyle/>
        <a:p>
          <a:endParaRPr lang="en-GB"/>
        </a:p>
      </dgm:t>
    </dgm:pt>
    <dgm:pt modelId="{249909C7-E45E-4A65-86D9-2EEDB19DD37D}" type="sibTrans" cxnId="{E6E3BED2-275D-463E-88EB-5620A4968CF1}">
      <dgm:prSet/>
      <dgm:spPr>
        <a:xfrm rot="5400000">
          <a:off x="1773463" y="983164"/>
          <a:ext cx="358322" cy="429986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FB8DC7CF-263B-471E-84A8-9DDC49E46238}">
      <dgm:prSet phldrT="[Text]" custT="1"/>
      <dgm:spPr>
        <a:xfrm>
          <a:off x="41572" y="1437039"/>
          <a:ext cx="3822104" cy="1096599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GB" sz="1600" b="1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Incorporation of Real Experimental Data:</a:t>
          </a:r>
        </a:p>
        <a:p>
          <a:pPr>
            <a:buFont typeface="+mj-lt"/>
            <a:buNone/>
          </a:pP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Transform external head impact kinematics into tissue-level impact responses</a:t>
          </a:r>
        </a:p>
      </dgm:t>
    </dgm:pt>
    <dgm:pt modelId="{055643C8-4B07-4DD7-AC19-99FF1747040E}" type="parTrans" cxnId="{5EDBDACF-CF08-4721-88EB-FFAC3568DBC1}">
      <dgm:prSet/>
      <dgm:spPr/>
      <dgm:t>
        <a:bodyPr/>
        <a:lstStyle/>
        <a:p>
          <a:endParaRPr lang="en-GB"/>
        </a:p>
      </dgm:t>
    </dgm:pt>
    <dgm:pt modelId="{439A5774-BAE9-4A9F-B625-C87AB5808186}" type="sibTrans" cxnId="{5EDBDACF-CF08-4721-88EB-FFAC3568DBC1}">
      <dgm:prSet/>
      <dgm:spPr>
        <a:xfrm rot="5400000">
          <a:off x="1773463" y="2557527"/>
          <a:ext cx="358322" cy="429986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GB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26106E3F-9C14-4D81-A693-664D7DE5EFFC}">
      <dgm:prSet phldrT="[Text]" custT="1"/>
      <dgm:spPr>
        <a:xfrm>
          <a:off x="41572" y="3011402"/>
          <a:ext cx="3822104" cy="938087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Font typeface="+mj-lt"/>
            <a:buNone/>
          </a:pPr>
          <a:r>
            <a:rPr lang="en-GB" sz="1600" b="1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Post–Processing of Injury:</a:t>
          </a:r>
        </a:p>
        <a:p>
          <a:pPr>
            <a:buFont typeface="+mj-lt"/>
            <a:buNone/>
          </a:pPr>
          <a:r>
            <a:rPr lang="en-GB" sz="1600" b="0" i="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Detailed tissue-level analysis of injury such as strain</a:t>
          </a:r>
          <a:endParaRPr lang="en-GB" sz="16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gm:t>
    </dgm:pt>
    <dgm:pt modelId="{02BB2C82-5FBA-420C-8980-E83094E25672}" type="parTrans" cxnId="{C1B32185-9A41-442B-BB4C-425A56E228C5}">
      <dgm:prSet/>
      <dgm:spPr/>
      <dgm:t>
        <a:bodyPr/>
        <a:lstStyle/>
        <a:p>
          <a:endParaRPr lang="en-GB"/>
        </a:p>
      </dgm:t>
    </dgm:pt>
    <dgm:pt modelId="{F14D7D1A-344C-42ED-942B-82DE90C68BA1}" type="sibTrans" cxnId="{C1B32185-9A41-442B-BB4C-425A56E228C5}">
      <dgm:prSet/>
      <dgm:spPr/>
      <dgm:t>
        <a:bodyPr/>
        <a:lstStyle/>
        <a:p>
          <a:endParaRPr lang="en-GB"/>
        </a:p>
      </dgm:t>
    </dgm:pt>
    <dgm:pt modelId="{300C7E60-A709-4B5C-ABAD-4D0DDA93236D}" type="pres">
      <dgm:prSet presAssocID="{6033A44F-2750-4BCB-A2D0-B29411389D77}" presName="linearFlow" presStyleCnt="0">
        <dgm:presLayoutVars>
          <dgm:resizeHandles val="exact"/>
        </dgm:presLayoutVars>
      </dgm:prSet>
      <dgm:spPr/>
    </dgm:pt>
    <dgm:pt modelId="{5535EAAC-85B1-4C2E-882A-F855D8E4ADC9}" type="pres">
      <dgm:prSet presAssocID="{532EC4E7-546D-402C-848E-30F2E66C263E}" presName="node" presStyleLbl="node1" presStyleIdx="0" presStyleCnt="3">
        <dgm:presLayoutVars>
          <dgm:bulletEnabled val="1"/>
        </dgm:presLayoutVars>
      </dgm:prSet>
      <dgm:spPr/>
    </dgm:pt>
    <dgm:pt modelId="{0C525B10-2A29-40A2-A768-21B68CAE628B}" type="pres">
      <dgm:prSet presAssocID="{249909C7-E45E-4A65-86D9-2EEDB19DD37D}" presName="sibTrans" presStyleLbl="sibTrans2D1" presStyleIdx="0" presStyleCnt="2"/>
      <dgm:spPr/>
    </dgm:pt>
    <dgm:pt modelId="{74670AF8-8C22-46BE-BA5B-9A010EFA0F3F}" type="pres">
      <dgm:prSet presAssocID="{249909C7-E45E-4A65-86D9-2EEDB19DD37D}" presName="connectorText" presStyleLbl="sibTrans2D1" presStyleIdx="0" presStyleCnt="2"/>
      <dgm:spPr/>
    </dgm:pt>
    <dgm:pt modelId="{F49A6CA2-60EB-4E50-99B7-5E2662394E64}" type="pres">
      <dgm:prSet presAssocID="{FB8DC7CF-263B-471E-84A8-9DDC49E46238}" presName="node" presStyleLbl="node1" presStyleIdx="1" presStyleCnt="3" custScaleY="114764">
        <dgm:presLayoutVars>
          <dgm:bulletEnabled val="1"/>
        </dgm:presLayoutVars>
      </dgm:prSet>
      <dgm:spPr/>
    </dgm:pt>
    <dgm:pt modelId="{5CBF2649-C081-471F-BC89-0E5DACD9C1F3}" type="pres">
      <dgm:prSet presAssocID="{439A5774-BAE9-4A9F-B625-C87AB5808186}" presName="sibTrans" presStyleLbl="sibTrans2D1" presStyleIdx="1" presStyleCnt="2"/>
      <dgm:spPr/>
    </dgm:pt>
    <dgm:pt modelId="{DB05E205-6D62-4EAD-BF21-E730D1199FB6}" type="pres">
      <dgm:prSet presAssocID="{439A5774-BAE9-4A9F-B625-C87AB5808186}" presName="connectorText" presStyleLbl="sibTrans2D1" presStyleIdx="1" presStyleCnt="2"/>
      <dgm:spPr/>
    </dgm:pt>
    <dgm:pt modelId="{F69E02F4-6216-4EBA-98B8-C6CB42A5B236}" type="pres">
      <dgm:prSet presAssocID="{26106E3F-9C14-4D81-A693-664D7DE5EFFC}" presName="node" presStyleLbl="node1" presStyleIdx="2" presStyleCnt="3" custScaleY="98175">
        <dgm:presLayoutVars>
          <dgm:bulletEnabled val="1"/>
        </dgm:presLayoutVars>
      </dgm:prSet>
      <dgm:spPr/>
    </dgm:pt>
  </dgm:ptLst>
  <dgm:cxnLst>
    <dgm:cxn modelId="{CCE13909-C7F3-4512-B251-FDFE352A7CB6}" type="presOf" srcId="{439A5774-BAE9-4A9F-B625-C87AB5808186}" destId="{DB05E205-6D62-4EAD-BF21-E730D1199FB6}" srcOrd="1" destOrd="0" presId="urn:microsoft.com/office/officeart/2005/8/layout/process2"/>
    <dgm:cxn modelId="{F577A50B-BC04-4DDD-B353-149555A82A66}" type="presOf" srcId="{6033A44F-2750-4BCB-A2D0-B29411389D77}" destId="{300C7E60-A709-4B5C-ABAD-4D0DDA93236D}" srcOrd="0" destOrd="0" presId="urn:microsoft.com/office/officeart/2005/8/layout/process2"/>
    <dgm:cxn modelId="{D16DB322-CD30-4F44-853E-FE1091E2238B}" type="presOf" srcId="{26106E3F-9C14-4D81-A693-664D7DE5EFFC}" destId="{F69E02F4-6216-4EBA-98B8-C6CB42A5B236}" srcOrd="0" destOrd="0" presId="urn:microsoft.com/office/officeart/2005/8/layout/process2"/>
    <dgm:cxn modelId="{2EDB5540-D8B4-410A-B014-E185D1EBA2E1}" type="presOf" srcId="{249909C7-E45E-4A65-86D9-2EEDB19DD37D}" destId="{0C525B10-2A29-40A2-A768-21B68CAE628B}" srcOrd="0" destOrd="0" presId="urn:microsoft.com/office/officeart/2005/8/layout/process2"/>
    <dgm:cxn modelId="{C1B32185-9A41-442B-BB4C-425A56E228C5}" srcId="{6033A44F-2750-4BCB-A2D0-B29411389D77}" destId="{26106E3F-9C14-4D81-A693-664D7DE5EFFC}" srcOrd="2" destOrd="0" parTransId="{02BB2C82-5FBA-420C-8980-E83094E25672}" sibTransId="{F14D7D1A-344C-42ED-942B-82DE90C68BA1}"/>
    <dgm:cxn modelId="{1B8A96CB-5299-4EAE-800A-98D8473EB115}" type="presOf" srcId="{532EC4E7-546D-402C-848E-30F2E66C263E}" destId="{5535EAAC-85B1-4C2E-882A-F855D8E4ADC9}" srcOrd="0" destOrd="0" presId="urn:microsoft.com/office/officeart/2005/8/layout/process2"/>
    <dgm:cxn modelId="{5EDBDACF-CF08-4721-88EB-FFAC3568DBC1}" srcId="{6033A44F-2750-4BCB-A2D0-B29411389D77}" destId="{FB8DC7CF-263B-471E-84A8-9DDC49E46238}" srcOrd="1" destOrd="0" parTransId="{055643C8-4B07-4DD7-AC19-99FF1747040E}" sibTransId="{439A5774-BAE9-4A9F-B625-C87AB5808186}"/>
    <dgm:cxn modelId="{EE3706D2-11E0-4E49-95BE-820E2B11DBCC}" type="presOf" srcId="{439A5774-BAE9-4A9F-B625-C87AB5808186}" destId="{5CBF2649-C081-471F-BC89-0E5DACD9C1F3}" srcOrd="0" destOrd="0" presId="urn:microsoft.com/office/officeart/2005/8/layout/process2"/>
    <dgm:cxn modelId="{E6E3BED2-275D-463E-88EB-5620A4968CF1}" srcId="{6033A44F-2750-4BCB-A2D0-B29411389D77}" destId="{532EC4E7-546D-402C-848E-30F2E66C263E}" srcOrd="0" destOrd="0" parTransId="{183ADFDC-A63F-431C-808E-9D7C82CCB8BC}" sibTransId="{249909C7-E45E-4A65-86D9-2EEDB19DD37D}"/>
    <dgm:cxn modelId="{922235F4-8E5D-4E4C-A0DC-5C27E607F693}" type="presOf" srcId="{FB8DC7CF-263B-471E-84A8-9DDC49E46238}" destId="{F49A6CA2-60EB-4E50-99B7-5E2662394E64}" srcOrd="0" destOrd="0" presId="urn:microsoft.com/office/officeart/2005/8/layout/process2"/>
    <dgm:cxn modelId="{94B7D5F9-943F-4E3A-B1E3-E237F952E3FC}" type="presOf" srcId="{249909C7-E45E-4A65-86D9-2EEDB19DD37D}" destId="{74670AF8-8C22-46BE-BA5B-9A010EFA0F3F}" srcOrd="1" destOrd="0" presId="urn:microsoft.com/office/officeart/2005/8/layout/process2"/>
    <dgm:cxn modelId="{49F26FFE-CD0D-4428-9E28-298ADF334018}" type="presParOf" srcId="{300C7E60-A709-4B5C-ABAD-4D0DDA93236D}" destId="{5535EAAC-85B1-4C2E-882A-F855D8E4ADC9}" srcOrd="0" destOrd="0" presId="urn:microsoft.com/office/officeart/2005/8/layout/process2"/>
    <dgm:cxn modelId="{082F4BC4-2D1B-4365-9ED5-8DA64B9AFEA5}" type="presParOf" srcId="{300C7E60-A709-4B5C-ABAD-4D0DDA93236D}" destId="{0C525B10-2A29-40A2-A768-21B68CAE628B}" srcOrd="1" destOrd="0" presId="urn:microsoft.com/office/officeart/2005/8/layout/process2"/>
    <dgm:cxn modelId="{B7DE9A30-DCAC-436E-ABB4-41C81375EC1E}" type="presParOf" srcId="{0C525B10-2A29-40A2-A768-21B68CAE628B}" destId="{74670AF8-8C22-46BE-BA5B-9A010EFA0F3F}" srcOrd="0" destOrd="0" presId="urn:microsoft.com/office/officeart/2005/8/layout/process2"/>
    <dgm:cxn modelId="{FB38E55C-3399-448A-A57F-EC8ACFE7C6C0}" type="presParOf" srcId="{300C7E60-A709-4B5C-ABAD-4D0DDA93236D}" destId="{F49A6CA2-60EB-4E50-99B7-5E2662394E64}" srcOrd="2" destOrd="0" presId="urn:microsoft.com/office/officeart/2005/8/layout/process2"/>
    <dgm:cxn modelId="{11BC2A32-92DE-4C7A-9CD5-E8A6A70AA924}" type="presParOf" srcId="{300C7E60-A709-4B5C-ABAD-4D0DDA93236D}" destId="{5CBF2649-C081-471F-BC89-0E5DACD9C1F3}" srcOrd="3" destOrd="0" presId="urn:microsoft.com/office/officeart/2005/8/layout/process2"/>
    <dgm:cxn modelId="{FC02091F-757B-4F6E-B2C6-D883CFA6DD9E}" type="presParOf" srcId="{5CBF2649-C081-471F-BC89-0E5DACD9C1F3}" destId="{DB05E205-6D62-4EAD-BF21-E730D1199FB6}" srcOrd="0" destOrd="0" presId="urn:microsoft.com/office/officeart/2005/8/layout/process2"/>
    <dgm:cxn modelId="{5250A2AB-9E37-4502-82B9-4E7A9E7361B0}" type="presParOf" srcId="{300C7E60-A709-4B5C-ABAD-4D0DDA93236D}" destId="{F69E02F4-6216-4EBA-98B8-C6CB42A5B23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52B95-F25C-4CB5-8BC7-466C8C74FFAF}">
      <dsp:nvSpPr>
        <dsp:cNvPr id="0" name=""/>
        <dsp:cNvSpPr/>
      </dsp:nvSpPr>
      <dsp:spPr>
        <a:xfrm>
          <a:off x="0" y="0"/>
          <a:ext cx="8064250" cy="10318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93763" lvl="0" indent="-89376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1: </a:t>
          </a:r>
          <a:r>
            <a:rPr lang="en-IN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Brain Biomechanics: A Strategic Choice for Broad Applications</a:t>
          </a:r>
          <a:endParaRPr lang="en-IN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222" y="30222"/>
        <a:ext cx="6863611" cy="971406"/>
      </dsp:txXfrm>
    </dsp:sp>
    <dsp:sp modelId="{5D218F47-FC96-4282-81C4-524E5A0DBC5B}">
      <dsp:nvSpPr>
        <dsp:cNvPr id="0" name=""/>
        <dsp:cNvSpPr/>
      </dsp:nvSpPr>
      <dsp:spPr>
        <a:xfrm>
          <a:off x="645059" y="1207335"/>
          <a:ext cx="8064250" cy="10318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b="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2: </a:t>
          </a:r>
          <a:r>
            <a:rPr lang="en-US" sz="20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Development 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 </a:t>
          </a:r>
          <a:r>
            <a:rPr lang="en-IN" sz="2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FEHM &amp; its Validation Procedure</a:t>
          </a:r>
          <a:endParaRPr lang="en-IN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5281" y="1237557"/>
        <a:ext cx="6657722" cy="971406"/>
      </dsp:txXfrm>
    </dsp:sp>
    <dsp:sp modelId="{617B9F09-412C-4AE0-BDBF-3AD7970B2281}">
      <dsp:nvSpPr>
        <dsp:cNvPr id="0" name=""/>
        <dsp:cNvSpPr/>
      </dsp:nvSpPr>
      <dsp:spPr>
        <a:xfrm>
          <a:off x="1340681" y="2438918"/>
          <a:ext cx="8064250" cy="10318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93763" lvl="0" indent="-89376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3: </a:t>
          </a:r>
          <a:r>
            <a: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Understanding the Material Laws defining Head Models</a:t>
          </a:r>
          <a:endParaRPr lang="en-IN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0903" y="2469140"/>
        <a:ext cx="6667803" cy="971406"/>
      </dsp:txXfrm>
    </dsp:sp>
    <dsp:sp modelId="{6C796B0C-13C4-4FAA-9239-8E3F049E9CF3}">
      <dsp:nvSpPr>
        <dsp:cNvPr id="0" name=""/>
        <dsp:cNvSpPr/>
      </dsp:nvSpPr>
      <dsp:spPr>
        <a:xfrm>
          <a:off x="2016062" y="3658377"/>
          <a:ext cx="8064250" cy="10318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000" b="0" i="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Phase 4: </a:t>
          </a:r>
          <a:r>
            <a:rPr lang="en-IN" sz="2000" b="0" i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Evaluating the effects of head morphology on brain tissue strains induced by impacts </a:t>
          </a:r>
          <a:endParaRPr lang="en-IN" sz="20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6284" y="3688599"/>
        <a:ext cx="6657722" cy="971406"/>
      </dsp:txXfrm>
    </dsp:sp>
    <dsp:sp modelId="{9C1A847D-32BE-4A77-ABAB-0815F0C76404}">
      <dsp:nvSpPr>
        <dsp:cNvPr id="0" name=""/>
        <dsp:cNvSpPr/>
      </dsp:nvSpPr>
      <dsp:spPr>
        <a:xfrm>
          <a:off x="7393547" y="790303"/>
          <a:ext cx="670702" cy="6707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/>
        </a:p>
      </dsp:txBody>
      <dsp:txXfrm>
        <a:off x="7544455" y="790303"/>
        <a:ext cx="368886" cy="504703"/>
      </dsp:txXfrm>
    </dsp:sp>
    <dsp:sp modelId="{2E700336-4AAC-4963-95BF-288907DD9513}">
      <dsp:nvSpPr>
        <dsp:cNvPr id="0" name=""/>
        <dsp:cNvSpPr/>
      </dsp:nvSpPr>
      <dsp:spPr>
        <a:xfrm>
          <a:off x="8068928" y="2009762"/>
          <a:ext cx="670702" cy="6707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/>
        </a:p>
      </dsp:txBody>
      <dsp:txXfrm>
        <a:off x="8219836" y="2009762"/>
        <a:ext cx="368886" cy="504703"/>
      </dsp:txXfrm>
    </dsp:sp>
    <dsp:sp modelId="{116FDD3E-5191-4E15-B140-B4F444C4C9AE}">
      <dsp:nvSpPr>
        <dsp:cNvPr id="0" name=""/>
        <dsp:cNvSpPr/>
      </dsp:nvSpPr>
      <dsp:spPr>
        <a:xfrm>
          <a:off x="8734229" y="3229221"/>
          <a:ext cx="670702" cy="6707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200" kern="1200"/>
        </a:p>
      </dsp:txBody>
      <dsp:txXfrm>
        <a:off x="8885137" y="3229221"/>
        <a:ext cx="368886" cy="504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5EAAC-85B1-4C2E-882A-F855D8E4ADC9}">
      <dsp:nvSpPr>
        <dsp:cNvPr id="0" name=""/>
        <dsp:cNvSpPr/>
      </dsp:nvSpPr>
      <dsp:spPr>
        <a:xfrm>
          <a:off x="0" y="2350"/>
          <a:ext cx="3606355" cy="927564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1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Translational Kinematics</a:t>
          </a: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Associated with brain motion and ICP due to brain-skull interactions</a:t>
          </a:r>
          <a:endParaRPr lang="en-GB" sz="16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27167" y="29517"/>
        <a:ext cx="3552021" cy="873230"/>
      </dsp:txXfrm>
    </dsp:sp>
    <dsp:sp modelId="{0C525B10-2A29-40A2-A768-21B68CAE628B}">
      <dsp:nvSpPr>
        <dsp:cNvPr id="0" name=""/>
        <dsp:cNvSpPr/>
      </dsp:nvSpPr>
      <dsp:spPr>
        <a:xfrm rot="5400000">
          <a:off x="1629259" y="953103"/>
          <a:ext cx="347836" cy="417403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1677957" y="987887"/>
        <a:ext cx="250441" cy="243485"/>
      </dsp:txXfrm>
    </dsp:sp>
    <dsp:sp modelId="{F49A6CA2-60EB-4E50-99B7-5E2662394E64}">
      <dsp:nvSpPr>
        <dsp:cNvPr id="0" name=""/>
        <dsp:cNvSpPr/>
      </dsp:nvSpPr>
      <dsp:spPr>
        <a:xfrm>
          <a:off x="0" y="1393696"/>
          <a:ext cx="3606355" cy="927564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1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Rotational Kinematics</a:t>
          </a: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Linked to strain generation within brain tissue</a:t>
          </a:r>
        </a:p>
      </dsp:txBody>
      <dsp:txXfrm>
        <a:off x="27167" y="1420863"/>
        <a:ext cx="3552021" cy="873230"/>
      </dsp:txXfrm>
    </dsp:sp>
    <dsp:sp modelId="{5CBF2649-C081-471F-BC89-0E5DACD9C1F3}">
      <dsp:nvSpPr>
        <dsp:cNvPr id="0" name=""/>
        <dsp:cNvSpPr/>
      </dsp:nvSpPr>
      <dsp:spPr>
        <a:xfrm rot="5400000">
          <a:off x="1629259" y="2344450"/>
          <a:ext cx="347836" cy="417403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1677957" y="2379234"/>
        <a:ext cx="250441" cy="243485"/>
      </dsp:txXfrm>
    </dsp:sp>
    <dsp:sp modelId="{F69E02F4-6216-4EBA-98B8-C6CB42A5B236}">
      <dsp:nvSpPr>
        <dsp:cNvPr id="0" name=""/>
        <dsp:cNvSpPr/>
      </dsp:nvSpPr>
      <dsp:spPr>
        <a:xfrm>
          <a:off x="0" y="2785043"/>
          <a:ext cx="3606355" cy="1165846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1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Combined Kinematics</a:t>
          </a: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Involvement of translational and rotational kinematics to predict injury</a:t>
          </a:r>
          <a:endParaRPr lang="en-GB" sz="16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34146" y="2819189"/>
        <a:ext cx="3538063" cy="1097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5EAAC-85B1-4C2E-882A-F855D8E4ADC9}">
      <dsp:nvSpPr>
        <dsp:cNvPr id="0" name=""/>
        <dsp:cNvSpPr/>
      </dsp:nvSpPr>
      <dsp:spPr>
        <a:xfrm>
          <a:off x="41572" y="3749"/>
          <a:ext cx="3822104" cy="955526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1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Subject–Specific FE head models: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Tailored FE  head models for individual or average anatomy</a:t>
          </a:r>
        </a:p>
      </dsp:txBody>
      <dsp:txXfrm>
        <a:off x="69558" y="31735"/>
        <a:ext cx="3766132" cy="899554"/>
      </dsp:txXfrm>
    </dsp:sp>
    <dsp:sp modelId="{0C525B10-2A29-40A2-A768-21B68CAE628B}">
      <dsp:nvSpPr>
        <dsp:cNvPr id="0" name=""/>
        <dsp:cNvSpPr/>
      </dsp:nvSpPr>
      <dsp:spPr>
        <a:xfrm rot="5400000">
          <a:off x="1773463" y="983164"/>
          <a:ext cx="358322" cy="429986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1823629" y="1018996"/>
        <a:ext cx="257992" cy="250825"/>
      </dsp:txXfrm>
    </dsp:sp>
    <dsp:sp modelId="{F49A6CA2-60EB-4E50-99B7-5E2662394E64}">
      <dsp:nvSpPr>
        <dsp:cNvPr id="0" name=""/>
        <dsp:cNvSpPr/>
      </dsp:nvSpPr>
      <dsp:spPr>
        <a:xfrm>
          <a:off x="41572" y="1437039"/>
          <a:ext cx="3822104" cy="1096599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1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Incorporation of Real Experimental Data: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Transform external head impact kinematics into tissue-level impact responses</a:t>
          </a:r>
        </a:p>
      </dsp:txBody>
      <dsp:txXfrm>
        <a:off x="73690" y="1469157"/>
        <a:ext cx="3757868" cy="1032363"/>
      </dsp:txXfrm>
    </dsp:sp>
    <dsp:sp modelId="{5CBF2649-C081-471F-BC89-0E5DACD9C1F3}">
      <dsp:nvSpPr>
        <dsp:cNvPr id="0" name=""/>
        <dsp:cNvSpPr/>
      </dsp:nvSpPr>
      <dsp:spPr>
        <a:xfrm rot="5400000">
          <a:off x="1773463" y="2557527"/>
          <a:ext cx="358322" cy="429986"/>
        </a:xfrm>
        <a:prstGeom prst="rightArrow">
          <a:avLst>
            <a:gd name="adj1" fmla="val 60000"/>
            <a:gd name="adj2" fmla="val 50000"/>
          </a:avLst>
        </a:prstGeom>
        <a:solidFill>
          <a:srgbClr val="15608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 rot="-5400000">
        <a:off x="1823629" y="2593359"/>
        <a:ext cx="257992" cy="250825"/>
      </dsp:txXfrm>
    </dsp:sp>
    <dsp:sp modelId="{F69E02F4-6216-4EBA-98B8-C6CB42A5B236}">
      <dsp:nvSpPr>
        <dsp:cNvPr id="0" name=""/>
        <dsp:cNvSpPr/>
      </dsp:nvSpPr>
      <dsp:spPr>
        <a:xfrm>
          <a:off x="41572" y="3011402"/>
          <a:ext cx="3822104" cy="938087"/>
        </a:xfrm>
        <a:prstGeom prst="roundRect">
          <a:avLst>
            <a:gd name="adj" fmla="val 10000"/>
          </a:avLst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1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Post–Processing of Injury: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600" b="0" i="0" kern="1200" dirty="0">
              <a:solidFill>
                <a:sysClr val="window" lastClr="FFFFFF"/>
              </a:solidFill>
              <a:effectLst/>
              <a:latin typeface="Pretendard JP Variable"/>
              <a:ea typeface="+mn-ea"/>
              <a:cs typeface="+mn-cs"/>
            </a:rPr>
            <a:t>Detailed tissue-level analysis of injury such as strain</a:t>
          </a:r>
          <a:endParaRPr lang="en-GB" sz="1600" kern="1200" dirty="0">
            <a:solidFill>
              <a:sysClr val="window" lastClr="FFFFFF"/>
            </a:solidFill>
            <a:latin typeface="Aptos" panose="02110004020202020204"/>
            <a:ea typeface="+mn-ea"/>
            <a:cs typeface="+mn-cs"/>
          </a:endParaRPr>
        </a:p>
      </dsp:txBody>
      <dsp:txXfrm>
        <a:off x="69048" y="3038878"/>
        <a:ext cx="3767152" cy="883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17132-047A-4C30-97AD-7733762F554B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6B536-9FA3-4940-8C9D-ED9264FA1E7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644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19:46.4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24575,'23'27'0,"-2"1"0,-1 1 0,-2 1 0,30 62 0,29 47 0,-65-121 0,0 0 0,-1 1 0,-1 1 0,0 0 0,-2 0 0,0 1 0,-1 0 0,-2 0 0,0 1 0,-1 0 0,-1-1 0,-1 1 0,-1 1 0,-1-1 0,-1 0 0,-1 0 0,-1 0 0,-6 23 0,0 2-1365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16:32:41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142 696 24575,'-2'-27'0,"-2"0"0,0 1 0,-2-1 0,-1 1 0,-16-41 0,-4-19 0,2 8 0,15 49 0,1-1 0,1 0 0,-5-48 0,9-87-1365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40:00.8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24575,'0'5'0,"5"1"0,1 5 0,5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40:02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1080 1001 24575,'0'114'0,"-5"-1"0,-5 0 0,-30 141 0,33-223 0,-18 73 0,4 0 0,6 2 0,-4 111 0,19-213 0,2 35 0,-2-38 0,0 1 0,0 0 0,0-1 0,1 1 0,-1-1 0,0 1 0,1-1 0,-1 0 0,1 1 0,0-1 0,-1 1 0,1-1 0,0 0 0,0 1 0,0-1 0,0 0 0,0 0 0,1 2 0,-1-3 0,0 0 0,-1 0 0,1-1 0,-1 1 0,1 0 0,-1 0 0,1 0 0,-1-1 0,1 1 0,-1 0 0,1 0 0,-1-1 0,1 1 0,-1 0 0,1-1 0,-1 1 0,1-1 0,-1 1 0,0 0 0,1-1 0,-1 1 0,0-1 0,1 1 0,-1-1 0,0 1 0,0-1 0,1 0 0,-1 1 0,0-1 0,0 1 0,0-1 0,0 1 0,0-1 0,0 0 0,6-19 0,-2 0 0,0 0 0,-2-1 0,1-27 0,0 11 0,21-635 0,-29 494 0,-52-316 0,38 403 0,-52-157 0,53 202 0,-1 0 0,-2 0 0,-3 2 0,-53-76 0,74 114 0,-1 1 0,-1 0 0,1 0 0,-1 0 0,0 0 0,0 1 0,0-1 0,0 1 0,-1 1 0,0-1 0,0 1 0,-11-5 0,13 8 0,1-1 0,-1 1 0,0 0 0,1 0 0,-1 0 0,0 1 0,1-1 0,-1 1 0,1 0 0,-1 0 0,1 0 0,0 1 0,-1-1 0,1 1 0,0-1 0,0 1 0,0 0 0,0 0 0,0 1 0,0-1 0,1 1 0,-1-1 0,1 1 0,-3 4 0,-20 27 0,1 0 0,2 2 0,2 0 0,1 1 0,-26 74 0,26-63 0,-75 207 0,-104 456 0,173-599 0,4 1 0,-5 119 0,23-192 0,3 1 0,2 0 0,1 0 0,2-1 0,2 1 0,1-2 0,3 1 0,1-1 0,20 45 0,-15-48 0,0 0 0,3-2 0,26 37 0,-40-63 0,1 1 0,-1-2 0,1 1 0,1-1 0,-1 0 0,1-1 0,0 0 0,1 0 0,0-1 0,-1 0 0,2 0 0,-1-1 0,0 0 0,1-1 0,0 0 0,0 0 0,18 2 0,6-6 0,-1 0 0,1-3 0,0 0 0,-1-2 0,50-16 0,-48 12 0,75-22 0,-3-5 0,0-5 0,110-62 0,293-191 0,-376 214 0,-43 27 0,-17 12 0,-2-3 0,74-61 0,-111 73-1365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19:52.4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1258 2170 24575,'7'0'0,"0"1"0,0 0 0,0 0 0,0 0 0,0 1 0,0 1 0,0-1 0,0 1 0,-1 0 0,0 0 0,1 1 0,-1 0 0,7 6 0,7 8 0,1 1 0,20 26 0,-24-26 0,36 32 0,-51-49 0,0 0 0,0 0 0,1 0 0,-1-1 0,0 1 0,1-1 0,0 1 0,-1-1 0,1 0 0,0 0 0,-1 0 0,1 0 0,0 0 0,0-1 0,0 1 0,0-1 0,0 0 0,0 0 0,0 0 0,0 0 0,-1 0 0,1-1 0,0 1 0,0-1 0,0 0 0,0 0 0,-1 0 0,6-3 0,-1-1 0,-1-1 0,0 0 0,0 0 0,0-1 0,-1 0 0,0 0 0,0 0 0,6-14 0,60-85 0,-33 50 0,-36 52 0,1 1 0,0-1 0,-1 1 0,1-1 0,0 1 0,0 0 0,1 0 0,-1 0 0,1 0 0,-1 1 0,1-1 0,0 1 0,0 0 0,0 0 0,0 1 0,1-1 0,-1 1 0,0 0 0,8-1 0,-1 2 0,0 0 0,0 1 0,0 1 0,0 0 0,0 0 0,11 5 0,-14-4 0,0 0 0,1-1 0,-1 0 0,0 0 0,0-1 0,1 0 0,-1 0 0,1-1 0,-1 0 0,1-1 0,-1 0 0,1 0 0,15-5 0,-13 1 0,-1-1 0,0 0 0,-1 0 0,0-1 0,0 0 0,0-1 0,12-14 0,-1-2 0,28-42 0,-45 60 0,1-1 0,-1 1 0,0-1 0,0 0 0,-1 0 0,0 0 0,0-1 0,-1 1 0,0 0 0,0-1 0,-1 1 0,0-10 0,-2-10 0,-2 0 0,-7-29 0,5 31 0,1 0 0,0-26 0,4 4 0,2 29 0,-1 1 0,0-1 0,-2 1 0,0-1 0,0 1 0,-2 0 0,0 0 0,-1 0 0,-1 0 0,-10-19 0,-8-2 0,-51-62 0,52 73 0,1-1 0,2-1 0,0-1 0,-18-39 0,32 49 0,0 0 0,1 0 0,1-1 0,-2-38 0,-2-6 0,-4 17 0,8 39 0,1-1 0,1 1 0,0-1 0,0 1 0,1-1 0,0-15 0,1 23 0,1-1 0,-1 0 0,1 0 0,0 0 0,0 1 0,0-1 0,0 1 0,0-1 0,1 1 0,-1-1 0,1 1 0,0 0 0,-1-1 0,1 1 0,0 0 0,0 0 0,1 1 0,-1-1 0,0 0 0,0 1 0,1-1 0,-1 1 0,1 0 0,0 0 0,-1 0 0,1 0 0,3-1 0,-1 1 0,-1 0 0,0 1 0,0-1 0,0 1 0,1 0 0,-1 0 0,0 0 0,0 1 0,1 0 0,-1-1 0,0 1 0,0 1 0,0-1 0,0 1 0,0-1 0,0 1 0,0 0 0,-1 1 0,1-1 0,-1 0 0,5 6 0,7 5 0,-1 1 0,-1 0 0,15 22 0,-23-30 0,-1 0 0,0 0 0,-1 1 0,1-1 0,-1 0 0,-1 1 0,1 0 0,-1 0 0,-1 0 0,1 0 0,0 8 0,0 76 0,-2-33 0,22 158 0,-9-118 0,-1 114 0,-13-181 0,2 0 0,0 0 0,2 0 0,2-1 0,0 1 0,2-1 0,1 0 0,15 34 0,56 87 0,-52-103 0,38 89 0,-33-67 0,-21-49 0,-2 1 0,9 26 0,-16-27 0,-2-21 0,-1 0 0,1 1 0,0-1 0,0 0 0,0 0 0,0 1 0,-1-1 0,1 0 0,0 0 0,0 0 0,-1 1 0,1-1 0,0 0 0,0 0 0,-1 0 0,1 0 0,0 0 0,0 1 0,-1-1 0,1 0 0,0 0 0,-1 0 0,1 0 0,0 0 0,0 0 0,-1 0 0,1 0 0,0 0 0,-1 0 0,1 0 0,0 0 0,-1-1 0,1 1 0,-1 0 0,-1-1 0,1 0 0,-1 0 0,0 0 0,0-1 0,0 1 0,1 0 0,-1-1 0,1 0 0,-1 1 0,1-1 0,-1 0 0,1 0 0,0 1 0,-1-4 0,-9-25 0,1 1 0,2-2 0,1 1 0,-6-62 0,4 26 0,2-2 0,3 1 0,5-72 0,0 46 0,-1 92 0,0-1 0,1 1 0,-1 0 0,0-1 0,0 1 0,-1 0 0,1-1 0,0 1 0,0 0 0,-1-1 0,1 1 0,-1 0 0,1 0 0,-1-1 0,1 1 0,-1 0 0,0 0 0,1 0 0,-1 0 0,0 0 0,0 0 0,0 0 0,0 0 0,0 0 0,0 0 0,0 0 0,0 1 0,-1-1 0,1 0 0,0 1 0,0-1 0,0 1 0,-1-1 0,1 1 0,0 0 0,-1 0 0,1-1 0,0 1 0,-1 0 0,1 0 0,0 0 0,-1 0 0,1 1 0,0-1 0,-1 0 0,-1 1 0,-10 2 0,1 1 0,1 1 0,-1-1 0,-14 9 0,18-9 0,-199 114 0,-40 18 0,-40-18 0,222-89 0,-87 54 0,27-13 0,101-55 0,0 0 0,-33 29 0,44-32 0,-1-1 0,0 0 0,0-1 0,-1-1 0,0 0 0,-1-1 0,1-1 0,-32 10 0,45-16 0,0-1 0,-1 1 0,1-1 0,0 0 0,0 0 0,-1 0 0,1 0 0,0 0 0,0-1 0,-1 1 0,1-1 0,0 1 0,0-1 0,0 0 0,0 0 0,0 0 0,0 0 0,0 0 0,0 0 0,0-1 0,0 1 0,1-1 0,-1 1 0,0-1 0,1 0 0,-1 1 0,1-1 0,0 0 0,0 0 0,0 0 0,0 0 0,0 0 0,0 0 0,0 0 0,1-1 0,-1 1 0,1 0 0,-1 0 0,1-4 0,-2-12 0,0 0 0,1-1 0,2 1 0,1-19 0,0 10 0,-1-1 0,1-1 0,2 1 0,1 0 0,0 1 0,3-1 0,17-44 0,-25 70 0,1 0 0,0 0 0,0 1 0,0-1 0,0 0 0,0 0 0,1 1 0,-1-1 0,0 1 0,1-1 0,-1 1 0,1-1 0,0 1 0,-1 0 0,1 0 0,0 0 0,0 0 0,3-1 0,-4 2 0,0 0 0,1 0 0,-1 0 0,0 0 0,0 0 0,0 0 0,1 1 0,-1-1 0,0 0 0,0 1 0,0-1 0,0 1 0,0 0 0,0-1 0,0 1 0,0 0 0,0-1 0,0 1 0,0 0 0,0 0 0,-1 0 0,1 0 0,0 0 0,0 0 0,-1 0 0,1 0 0,-1 0 0,1 0 0,-1 0 0,1 0 0,-1 1 0,0 0 0,6 14 0,-1-1 0,-1 1 0,-1 0 0,0 1 0,-1-1 0,0 1 0,-2-1 0,0 1 0,-1-1 0,-5 29 0,1-21 0,-1 0 0,-1-1 0,-2 0 0,0 0 0,-1-1 0,-22 35 0,27-50 0,1 0 0,-2-1 0,1 1 0,0-1 0,-1 0 0,0-1 0,-1 1 0,1-1 0,-1-1 0,0 1 0,-1-1 0,1 0 0,0 0 0,-1-1 0,0 0 0,0-1 0,0 0 0,-11 2 0,14-4 0,-1 1 0,0-1 0,1-1 0,-1 1 0,0-1 0,1 0 0,-1 0 0,1 0 0,-1-1 0,1 0 0,0 0 0,-1-1 0,1 1 0,0-1 0,1 0 0,-1 0 0,0-1 0,1 1 0,0-1 0,0 0 0,0 0 0,0-1 0,1 1 0,0-1 0,0 0 0,0 0 0,-3-7 0,-27-62 0,-31-110 0,-21-48 0,-10 1 0,-35-73 0,82 216 0,-31-63 0,60 109 0,-22-75 0,36 98 0,1 1 0,0-1 0,1 0 0,1 0 0,1 0 0,3-34 0,0 39 0,2 0 0,0 0 0,0 0 0,9-17 0,-7 18 0,-1-1 0,0 0 0,-1 0 0,4-21 0,-2-132 0,0-2 0,-3 142 0,1 0 0,1 0 0,1 0 0,13-31 0,-17 51 0,1 0 0,0 0 0,1 1 0,-1-1 0,1 1 0,1 0 0,-1 0 0,1 0 0,0 1 0,0 0 0,1 0 0,-1 0 0,1 1 0,0-1 0,0 1 0,1 1 0,-1-1 0,1 1 0,0 0 0,0 1 0,7-2 0,16-2 0,0 1 0,0 2 0,0 1 0,0 2 0,0 1 0,45 6 0,-53-3 0,-1 0 0,0 2 0,0 0 0,-1 1 0,0 1 0,0 1 0,-1 1 0,0 0 0,31 24 0,-39-23 0,0-1 0,-1 2 0,0-1 0,-1 2 0,0-1 0,-1 1 0,10 20 0,-3 0 0,22 68 0,-33-89-170,-1 1-1,0 0 0,-1 0 1,0 0-1,-1 0 0,-1 0 1,-1 13-1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19:57.3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1311 1192 24575,'-5'0'0,"0"-1"0,0 0 0,0 0 0,0-1 0,0 1 0,-8-6 0,-10-2 0,-243-52 0,163 35 0,75 18 0,-1 1 0,-39-5 0,-302-47 0,96-15 0,271 73 0,0 0 0,0-1 0,0 1 0,0-1 0,1 1 0,-1-1 0,0 0 0,1 0 0,-1 0 0,1 0 0,-1-1 0,1 1 0,0 0 0,0-1 0,0 0 0,1 1 0,-1-1 0,1 0 0,-1 0 0,1 0 0,0 0 0,0 0 0,0-1 0,1 1 0,-1 0 0,1 0 0,-1 0 0,1-1 0,0 1 0,0 0 0,1 0 0,-1-1 0,1 1 0,-1 0 0,1 0 0,3-6 0,0-4 0,1 0 0,0 0 0,1 0 0,1 1 0,0 0 0,1 1 0,14-18 0,-2 9 0,0 1 0,1 0 0,1 2 0,1 1 0,1 1 0,0 0 0,0 2 0,2 1 0,33-11 0,-9 6 0,1 2 0,1 3 0,-1 2 0,55-4 0,-71 13 0,0 1 0,1 1 0,-1 2 0,0 2 0,0 1 0,-1 2 0,0 1 0,0 1 0,-1 2 0,0 2 0,-1 1 0,-1 1 0,53 37 0,-74-45 0,0 1 0,-1 1 0,0-1 0,0 2 0,-1-1 0,0 1 0,-1 0 0,-1 1 0,1-1 0,-2 1 0,0 1 0,0-1 0,-1 1 0,-1-1 0,0 1 0,1 14 0,2 25 0,-2 1 0,-6 88 0,1-92 0,0 28 0,-4 0 0,-27 146 0,-20 82 0,49-293 0,-1 1 0,1-1 0,-2 0 0,0 0 0,0 0 0,-1 0 0,-1-1 0,0 0 0,-13 16 0,6-8 0,2 0 0,-11 21 0,-31 81 0,6 2 0,-61 244 0,94-282 0,-6 126 0,14-116 0,6-92 0,-2-11 0,-1-23 0,3-555-14,49 3-847,118-527 419,-152 1043 442,3 0 0,3 0 0,28-62 0,-48 128 12,0 1-1,0-1 0,1 1 0,-1-1 0,0 1 0,0-1 1,0 1-1,0 0 0,0-1 0,1 1 0,-1-1 1,0 1-1,0 0 0,1-1 0,-1 1 0,0 0 0,0-1 1,1 1-1,-1 0 0,0-1 0,1 1 0,-1 0 0,1 0 1,-1-1-1,0 1 0,1 0 0,-1 0 0,1 0 0,-1 0 1,1 0-1,-1 0 0,0-1 0,1 1 0,-1 0 1,1 0-1,0 0 0,8 17 437,1 38-28,-9-52-440,19 207 47,-8 229 1,-16-196-28,-11 0 0,-77 408 0,34-303 0,47-403 0,-156-613 0,75 402 0,74 224 0,-1 1 0,-1 1 0,-3 1 0,-30-40 0,50 74 0,-1 0 0,0 0 0,0 1 0,-1-1 0,1 1 0,-1 0 0,0 0 0,0 1 0,0-1 0,-1 1 0,1 0 0,-1 1 0,0-1 0,1 1 0,-9-2 0,7 4 0,0-1 0,0 1 0,0 0 0,0 1 0,0 0 0,0 0 0,0 0 0,1 1 0,-1 0 0,0 1 0,1-1 0,-13 8 0,-122 76 0,58-33 0,-15 14 0,65-42 0,-1-2 0,-39 19 0,73-41 0,-1-1 0,0 1 0,1-1 0,-1 1 0,0-1 0,0 0 0,1 1 0,-1-1 0,0 0 0,0 0 0,1 1 0,-1-1 0,0 0 0,0 0 0,0 0 0,1 0 0,-1 0 0,0 0 0,0 0 0,0 0 0,0 0 0,1-1 0,-1 1 0,0 0 0,0 0 0,1-1 0,-1 1 0,0 0 0,0-1 0,1 1 0,-1-1 0,0 1 0,1-1 0,-1 1 0,1-1 0,-1 0 0,1 1 0,-1-1 0,1 0 0,-1 1 0,1-1 0,0 0 0,-1 1 0,1-1 0,0 0 0,-1 0 0,1 0 0,0 1 0,0-1 0,0 0 0,0 0 0,0 0 0,0 1 0,0-1 0,0 0 0,0 0 0,0 0 0,0 1 0,1-1 0,-1 0 0,1-1 0,0-7 0,0 0 0,1 0 0,1 0 0,4-12 0,10-19 0,2 2 0,2 0 0,1 1 0,2 1 0,48-56 0,-29 46 0,2 2 0,2 1 0,66-45 0,36-8 0,294-139 0,-326 178 0,-100 48 0,0 1 0,1 1 0,0 0 0,0 2 0,36-7 0,-41 11 0,0 0 0,0 1 0,0 1 0,0 0 0,0 1 0,0 0 0,-1 1 0,1 0 0,16 8 0,7 4 0,-2 1 0,0 2 0,-1 2 0,-1 1 0,41 35 0,-65-50 0,-1 0 0,0 1 0,-1 0 0,1 1 0,-1-1 0,6 11 0,-12-17 0,1 1 0,0-1 0,0 1 0,-1-1 0,1 1 0,-1-1 0,1 1 0,-1 0 0,0-1 0,1 1 0,-1 0 0,0-1 0,0 1 0,0 0 0,0-1 0,-1 1 0,1 0 0,0-1 0,-1 1 0,1 0 0,-1-1 0,0 1 0,1-1 0,-1 1 0,0-1 0,0 0 0,0 1 0,0-1 0,0 0 0,0 1 0,0-1 0,-1 0 0,1 0 0,0 0 0,-1 0 0,1 0 0,0 0 0,-1-1 0,1 1 0,-1 0 0,0-1 0,1 1 0,-1-1 0,-2 1 0,-28 7 0,0-1 0,-1-1 0,0-2 0,0-1 0,0-2 0,-36-3 0,10 2 0,-948-5 0,998 6 0,-1 0 0,0 0 0,0 1 0,-14 5 0,-21 3 0,44-10 0,0 0 0,0 0 0,0 1 0,0-1 0,0 0 0,0 0 0,-1 0 0,1 0 0,0 0 0,0-1 0,0 1 0,0 0 0,0 0 0,0-1 0,0 1 0,1 0 0,-1-1 0,0 1 0,0-1 0,0 0 0,0 1 0,0-1 0,1 1 0,-1-1 0,0 0 0,0 0 0,1 0 0,-1 1 0,1-1 0,-1 0 0,1 0 0,-1 0 0,1 0 0,-1 0 0,1 0 0,0 0 0,-1 0 0,1 0 0,0 0 0,0 0 0,0 0 0,0 0 0,0 0 0,0 0 0,0 0 0,0-1 0,2-6 0,-1 1 0,1 0 0,0 0 0,0 0 0,6-12 0,13-22 0,3 0 0,0 2 0,52-62 0,107-101 0,-55 65 0,73-96 0,-199 231 0,-1-1 0,1 1 0,-1 0 0,1 0 0,0 0 0,0 1 0,-1-1 0,1 0 0,1 1 0,-1-1 0,0 1 0,0 0 0,0 0 0,1-1 0,-1 2 0,1-1 0,4-1 0,-7 2 0,1 0 0,0 1 0,0-1 0,-1 0 0,1 1 0,0-1 0,0 0 0,-1 1 0,1-1 0,-1 1 0,1-1 0,0 1 0,-1 0 0,1-1 0,-1 1 0,1 0 0,-1-1 0,0 1 0,1 0 0,-1-1 0,1 2 0,7 32 0,-4 19 0,-3 0 0,-6 75 0,-2 34 0,14-56 0,3 1 0,6-2 0,4 0 0,4-1 0,5-2 0,5 0 0,72 151 0,-96-231-195,2 0 0,0 0 0,2-1 0,0-1 0,2 0 0,18 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20:01.7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1074 250 24575,'-1'2'0,"0"0"0,-1 0 0,0 0 0,1-1 0,-1 1 0,0-1 0,0 1 0,0-1 0,0 0 0,0 0 0,0 0 0,0 0 0,0 0 0,0 0 0,-1 0 0,-2 0 0,-5 3 0,-3 2 0,-1-1 0,1 0 0,-1-1 0,0 0 0,0-2 0,-17 2 0,-91 0 0,27-2 0,23 4 0,-279 11 0,326-16 0,1 2 0,-1 0 0,1 2 0,-1 1 0,2 0 0,-1 2 0,-31 15 0,51-20 0,0 0 0,0 1 0,0-1 0,1 1 0,-1 0 0,1 0 0,0 0 0,0 1 0,0-1 0,1 1 0,-1-1 0,1 1 0,0 0 0,1 0 0,-1 0 0,1 0 0,0 0 0,0 0 0,1 1 0,-1-1 0,1 0 0,1 9 0,-1-1 0,1 0 0,0 0 0,1 0 0,0 0 0,1-1 0,1 1 0,0-1 0,6 14 0,13 18 0,2 0 0,2-2 0,49 59 0,-71-96 0,-1 0 0,1 0 0,-1-1 0,2 0 0,-1 0 0,0 0 0,1 0 0,-1-1 0,1 0 0,0 0 0,0-1 0,0 0 0,0 0 0,1 0 0,-1-1 0,1 1 0,6-1 0,-2-1 0,-1-1 0,1-1 0,-1 1 0,0-2 0,0 1 0,0-1 0,0-1 0,0 0 0,-1 0 0,11-7 0,28-17 0,-1-3 0,-2-1 0,-1-2 0,40-42 0,-7-2 0,71-92 0,-6-27 0,-140 195 0,-1-1 0,1 1 0,-1 0 0,1 0 0,0 0 0,0 0 0,0 1 0,0-1 0,0 0 0,4-1 0,-6 3 0,1 0 0,-1 0 0,0 0 0,1 0 0,-1 0 0,1 0 0,-1 0 0,0 0 0,1 0 0,-1 0 0,1 0 0,-1 0 0,0 0 0,1 0 0,-1 0 0,1 0 0,-1 1 0,0-1 0,1 0 0,-1 0 0,0 1 0,1-1 0,-1 0 0,0 0 0,1 1 0,-1-1 0,0 0 0,0 1 0,1-1 0,-1 0 0,0 1 0,0-1 0,1 0 0,-1 1 0,0-1 0,0 1 0,2 7 0,-1 0 0,1 0 0,-2-1 0,1 1 0,-1 12 0,-1 63 0,23 590 0,-21-657 0,-1-11 0,0 1 0,1-1 0,-1 0 0,1 1 0,0-1 0,0 0 0,1 1 0,-1-1 0,5 9 0,-5-14 0,0-1 0,-1 1 0,1 0 0,0-1 0,-1 1 0,1-1 0,-1 1 0,1-1 0,-1 1 0,1-1 0,-1 1 0,0-1 0,1 0 0,-1 1 0,0-1 0,1 1 0,-1-1 0,0 0 0,0 1 0,1-1 0,-1 0 0,0 1 0,0-1 0,0 0 0,0 0 0,0 1 0,0-1 0,0 0 0,0 0 0,6-39 0,3-64 0,-6 41 0,2 0 0,63-677 0,-58 672 0,-5 51 0,-2 17 0,0 29 0,-10 311 0,-1-184 0,-28 629 0,35-768 0,0-5 0,0-1 0,1 1 0,0 0 0,3 13 0,-3-25 0,0 0 0,0-1 0,0 1 0,0 0 0,1 0 0,-1 0 0,0 0 0,0 0 0,0 0 0,0 0 0,0 0 0,1 0 0,-1 0 0,0 0 0,0 0 0,0 0 0,0 0 0,0 0 0,1 0 0,-1 0 0,0 0 0,0 0 0,0 0 0,0 0 0,1 0 0,-1 0 0,0 0 0,0 0 0,0 0 0,0 0 0,0 1 0,0-1 0,1 0 0,-1 0 0,0 0 0,0 0 0,0 0 0,0 0 0,0 1 0,0-1 0,0 0 0,0 0 0,0 0 0,1 0 0,-1 0 0,0 1 0,0-1 0,0 0 0,0 0 0,0 0 0,0 0 0,0 0 0,0 1 0,4-19 0,12-191 0,-7 52 0,5 12 0,-14 145 0,0 0 0,0 0 0,0 0 0,0 0 0,0 0 0,0 0 0,0 1 0,0-1 0,0 0 0,0 0 0,1 0 0,-1 0 0,0 0 0,0 0 0,0 0 0,0 0 0,0 0 0,0 0 0,0 0 0,0 0 0,0 0 0,0 0 0,0 0 0,0 0 0,0 0 0,1 0 0,-1 0 0,0 0 0,0 0 0,0 0 0,0 0 0,0 0 0,0 0 0,0 0 0,0 0 0,0 0 0,0 0 0,0 0 0,0 0 0,1 0 0,-1 0 0,0 0 0,4 16 0,4 23 0,4 32 0,-1-16 0,-2 1 0,2 109 0,-21-233 0,-66-811 0,75 863 0,1 17 0,-1 25 0,1-20 0,-18 337 0,5-152 0,5-20 0,-13 187 0,9-247 0,-29 128 0,25-191 0,16-48 0,-1 1 0,1-1 0,0 1 0,0-1 0,-1 1 0,1-1 0,0 1 0,-1-1 0,1 1 0,0-1 0,-1 0 0,1 1 0,0-1 0,-1 0 0,1 1 0,-1-1 0,1 0 0,-1 1 0,1-1 0,-1 0 0,1 0 0,-1 0 0,1 0 0,-1 1 0,1-1 0,-1 0 0,0 0 0,1 0 0,-1 0 0,1 0 0,-1 0 0,1 0 0,-1 0 0,1-1 0,-1 1 0,1 0 0,-1 0 0,1 0 0,-1-1 0,1 1 0,-1 0 0,1 0 0,-1-1 0,1 1 0,-1 0 0,1-1 0,0 1 0,-1-1 0,1 1 0,0 0 0,-1-1 0,1 1 0,-1-2 0,-15-30 0,-4-44 9,2 0 0,-13-150 0,10 61-1401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20:06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0 24575,'-3'1'0,"1"-1"0,-1 1 0,1 0 0,-1-1 0,1 1 0,0 0 0,-1 1 0,1-1 0,0 0 0,0 1 0,0-1 0,0 1 0,0 0 0,0-1 0,1 1 0,-1 0 0,-2 4 0,-25 40 0,24-39 0,-25 44 0,8-16 0,-19 42 0,35-64 0,1 1 0,1-1 0,0 1 0,0 0 0,1 0 0,1 0 0,0 16 0,1-15 0,2 0 0,0 0 0,0 1 0,1-1 0,1 0 0,1-1 0,0 1 0,1 0 0,1-1 0,0 0 0,0 0 0,2-1 0,0 0 0,0 0 0,13 14 0,5 12 0,-18-25 0,1-1 0,0 1 0,1-2 0,14 15 0,-22-24 0,0-1 0,1 0 0,-1 0 0,0 0 0,1-1 0,0 1 0,-1-1 0,1 1 0,0-1 0,0 0 0,0 0 0,0 0 0,0 0 0,0-1 0,0 1 0,0-1 0,0 0 0,0 0 0,1 0 0,-1 0 0,0 0 0,0-1 0,0 1 0,0-1 0,0 0 0,0 0 0,3-2 0,-2 1 0,-1 0 0,0 0 0,1 0 0,-1-1 0,0 1 0,-1-1 0,1 0 0,0 0 0,-1 0 0,1 0 0,-1-1 0,0 1 0,0-1 0,0 1 0,-1-1 0,3-6 0,0-6 0,1-1 0,2-28 0,-2 8 0,59-234 0,-63 266 0,0 0 0,0 0 0,0-1 0,-1 1 0,1-1 0,-1 1 0,-1-1 0,1 1 0,-1 0 0,0-1 0,0 1 0,-1 0 0,1 0 0,-1 0 0,0 0 0,-1 0 0,1 0 0,-1 0 0,0 1 0,-4-6 0,2 5 0,-1 0 0,0 0 0,0 0 0,0 1 0,-1 0 0,1 0 0,-1 1 0,0 0 0,0 0 0,0 0 0,0 1 0,-1 0 0,1 1 0,-9-2 0,-135-24-1365,123 26-5461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19:38.1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2535 24575,'-2'-16'0,"-1"0"0,0 1 0,-1-1 0,0 1 0,-2 0 0,1 0 0,-15-24 0,-12-37 0,15 25 0,7 25 0,2 0 0,0-2 0,2 1 0,0 0 0,-1-40 0,4 26 0,-1 0 0,-2 0 0,-2 0 0,-16-47 0,15 60 0,2 10 0,1-1 0,1 1 0,1-1 0,1 0 0,-2-27 0,3 5 0,-9-45 0,-3-38 0,11 89 0,-8-44 0,5 45 0,-2-47 0,8 57 0,-2 7 0,2 1 0,0-1 0,0 1 0,2-1 0,0 1 0,1 0 0,0 0 0,12-31 0,-4 26 0,-2-1 0,0 0 0,-1 0 0,-1-1 0,-1 0 0,-1 0 0,-2-1 0,3-39 0,-7-1 0,-17-116 0,12 104 0,6 63 0,0-1 0,-1 0 0,0 0 0,-1 1 0,-1-1 0,0 1 0,-1-1 0,-1 1 0,-11-24 0,1 16 0,-1 0 0,-1 1 0,-1 1 0,-20-18 0,-27-28 0,26 12 0,39 53 0,0 0 0,0 0 0,0 0 0,0 0 0,0 0 0,0 0 0,0 0 0,0 0 0,0 0 0,0 0 0,0 1 0,0-1 0,0 0 0,0 0 0,0 0 0,0 0 0,0 0 0,0 0 0,0 0 0,0 0 0,0 0 0,0 1 0,0-1 0,0 0 0,0 0 0,0 0 0,0 0 0,0 0 0,0 0 0,0 0 0,0 0 0,0 0 0,0 0 0,0 1 0,-1-1 0,1 0 0,0 0 0,0 0 0,0 0 0,0 0 0,0 0 0,0 0 0,0 0 0,0 0 0,0 0 0,0 0 0,-1 0 0,1 0 0,0 0 0,0 0 0,0 0 0,0 0 0,0 0 0,0 0 0,0 0 0,0 0 0,0 0 0,-1 0 0,1 0 0,0 0 0,0 0 0,4 16 0,8 19 0,15 37 0,35 146 0,-45-147 0,-6-28 0,-2 1 0,-2 0 0,-2 1 0,-1 57 0,-5 428-1365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19:40.8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255 1363 24575,'1'6'0,"0"0"0,0 0 0,0 0 0,1 0 0,4 9 0,4 20 0,-8-16 0,-1 0 0,-2-1 0,1 1 0,-2 0 0,-1-1 0,-6 25 0,4-20 0,1 0 0,1 1 0,-1 38 0,7-18 0,0-18 0,-2 1 0,-3 27 0,2-54 0,0 0 0,1 1 0,-1-1 0,0 1 0,0-1 0,0 0 0,0 1 0,0-1 0,0 0 0,0 1 0,-1-1 0,1 1 0,0-1 0,0 0 0,0 1 0,0-1 0,0 0 0,-1 1 0,1-1 0,0 0 0,0 1 0,0-1 0,-1 0 0,1 1 0,0-1 0,-1 0 0,1 0 0,0 1 0,-1-1 0,1 0 0,0 0 0,-1 0 0,1 1 0,0-1 0,-1 0 0,1 0 0,0 0 0,-1 0 0,-12-11 0,-10-25 0,6-3 0,2-2 0,2 1 0,2-2 0,-8-53 0,2 17 0,-34-201 0,49 257 0,2-1 0,0 1 0,1-1 0,9-43 0,1-39 0,-11-509 0,-3 577 0,-2 0 0,-1 1 0,-1-1 0,-3 1 0,-14-39 0,0 1 0,16 50-1365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20:11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1 271 24575,'0'-5'0,"0"-6"0,5-2 0,1-2 0,0-10 0,4 1 0,0-1 0,2-5 0,1-3 0,2 4 0,7 3 0,6 5 0,2 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12:20:14.6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1 24575,'-10'18'0,"-2"17"0,11-34 0,-27 125 0,27-111 0,-1 1 0,2 0 0,0-1 0,1 1 0,0 0 0,5 19 0,-2-15 0,-2 1 0,0 0 0,-1 0 0,-1 0 0,-1 1 0,-1-1 0,-6 27 0,4 34 0,4-63 0,-1-1 0,0 1 0,-6 29 0,6-49 0,1 1 0,0 0 0,0-1 0,0 1 0,-1-1 0,1 1 0,0 0 0,0-1 0,-1 1 0,1-1 0,0 1 0,-1 0 0,1 0 0,0-1 0,-1 1 0,1 0 0,-1-1 0,1 1 0,-1 0 0,1 0 0,0 0 0,-1 0 0,1-1 0,-1 1 0,1 0 0,-1 0 0,1 0 0,-1 0 0,1 0 0,-1 0 0,1 0 0,0 0 0,-1 0 0,1 1 0,-1-1 0,1 0 0,-1 0 0,1 0 0,-1 0 0,1 1 0,0-1 0,-1 0 0,1 0 0,-1 1 0,1-1 0,0 0 0,-1 1 0,1-1 0,0 0 0,0 1 0,-1-1 0,1 0 0,0 1 0,0-1 0,-1 1 0,1-1 0,0 1 0,0-1 0,0 0 0,0 1 0,0-1 0,0 1 0,-1 0 0,-14-40 0,0-34 0,3-2 0,3 1 0,3-137 0,6 192 0,-1-7 0,2-1 0,1 1 0,1 0 0,10-44 0,-13 69 0,1 0 0,-1-1 0,0 1 0,0 0 0,1 0 0,-1 0 0,1 0 0,-1 0 0,1-1 0,-1 1 0,1 0 0,0 0 0,0 1 0,-1-1 0,1 0 0,0 0 0,0 0 0,0 0 0,2-1 0,-3 3 0,1-1 0,0 0 0,-1 0 0,1 0 0,0 1 0,-1-1 0,1 0 0,-1 0 0,1 1 0,-1-1 0,1 1 0,0-1 0,-1 0 0,1 1 0,-1-1 0,0 1 0,1-1 0,-1 1 0,1 0 0,-1-1 0,0 1 0,1-1 0,-1 1 0,0 1 0,18 52 0,15 179 0,8 32 0,-19-156 0,24 85 0,-36-167 0,1-1 0,2 0 0,1-1 0,29 42 0,5 7 0,-38-50-1365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DE886-1573-40AC-9E09-050F9AC625A5}" type="datetimeFigureOut">
              <a:rPr lang="it-IT" smtClean="0"/>
              <a:t>13/11/2024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491ED-56D3-4375-977F-FA3F9F1C0D1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1564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26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60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4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59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08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38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66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98A6E1-DC11-C213-C49B-4CE1A884E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6C5EF09-4C5E-B147-BEF8-8B66FFFEA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774B46-543F-F0B0-1410-BF1E7177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1F3B55-F3E2-1A2D-7FD6-BEC64BE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2C70-ACDC-D114-6B42-27BE4C25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78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it-IT" altLang="it-IT" sz="24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Immagine 6">
            <a:extLst>
              <a:ext uri="{FF2B5EF4-FFF2-40B4-BE49-F238E27FC236}">
                <a16:creationId xmlns:a16="http://schemas.microsoft.com/office/drawing/2014/main" id="{7A2A5C85-D8F9-95C2-D93A-D6AAA8D012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397" y="1159933"/>
            <a:ext cx="4709206" cy="21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E965153-D1B8-47F9-ECA7-A02B3757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593" y="3285951"/>
            <a:ext cx="9096815" cy="1290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1D13A2E7-1F45-2252-AAE6-76F193D9D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5526" y="4741032"/>
            <a:ext cx="6320949" cy="7580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69349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B4D642F2-5021-578D-0B5A-F0C9826C5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-1" y="0"/>
            <a:ext cx="12192001" cy="1138767"/>
          </a:xfrm>
          <a:prstGeom prst="rect">
            <a:avLst/>
          </a:prstGeom>
          <a:solidFill>
            <a:srgbClr val="AA0004"/>
          </a:solidFill>
          <a:ln w="9525">
            <a:noFill/>
            <a:miter lim="800000"/>
            <a:headEnd/>
            <a:tailEnd/>
          </a:ln>
        </p:spPr>
        <p:txBody>
          <a:bodyPr wrap="none" lIns="72000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3A4080AB-402D-FB91-8F6E-E1F4FB36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727" y="268794"/>
            <a:ext cx="7956958" cy="657540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 hasCustomPrompt="1"/>
          </p:nvPr>
        </p:nvSpPr>
        <p:spPr>
          <a:xfrm>
            <a:off x="1083344" y="1776251"/>
            <a:ext cx="9995988" cy="433158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it-IT" dirty="0"/>
              <a:t>Inserire testo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1A703DA-C362-E452-CF6A-3D365299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00" y="147563"/>
            <a:ext cx="1885998" cy="843049"/>
          </a:xfrm>
          <a:prstGeom prst="rect">
            <a:avLst/>
          </a:prstGeom>
        </p:spPr>
      </p:pic>
      <p:pic>
        <p:nvPicPr>
          <p:cNvPr id="2050" name="Picture 2" descr="CISAS &quot;G.Colombo&quot; | CISAS &quot;G.Colombo&quot;">
            <a:extLst>
              <a:ext uri="{FF2B5EF4-FFF2-40B4-BE49-F238E27FC236}">
                <a16:creationId xmlns:a16="http://schemas.microsoft.com/office/drawing/2014/main" id="{C11BB1CF-E596-8D4D-788A-C32EF71F93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966" y="204516"/>
            <a:ext cx="1257753" cy="78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953EA-3FD3-4CC0-9377-B302B48C383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6C8C-E268-405E-BBB4-60DA1770ED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BD7C3-B3A4-45CD-A414-3E83D0E42D0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808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83B4F46-4564-BD98-9A70-890134ABAB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A0004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dirty="0">
              <a:solidFill>
                <a:schemeClr val="bg1"/>
              </a:solidFill>
            </a:endParaRPr>
          </a:p>
        </p:txBody>
      </p:sp>
      <p:pic>
        <p:nvPicPr>
          <p:cNvPr id="8" name="Immagine 6">
            <a:extLst>
              <a:ext uri="{FF2B5EF4-FFF2-40B4-BE49-F238E27FC236}">
                <a16:creationId xmlns:a16="http://schemas.microsoft.com/office/drawing/2014/main" id="{38BF697F-4C3F-B44D-F6C6-3D1E0DC619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1098" y="2269067"/>
            <a:ext cx="5189805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62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70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AF1E064-B2C2-874C-937C-6765BA1AE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0"/>
            <a:ext cx="12192000" cy="68580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>
              <a:solidFill>
                <a:schemeClr val="bg1"/>
              </a:solidFill>
            </a:endParaRPr>
          </a:p>
        </p:txBody>
      </p:sp>
      <p:pic>
        <p:nvPicPr>
          <p:cNvPr id="5" name="Immagin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89" y="4748045"/>
            <a:ext cx="4600419" cy="12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58735" y="1082655"/>
            <a:ext cx="10363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458791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4047A-B666-F86F-B8A9-A5F34AF4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8FCFA-D7EE-6569-C9F5-1A2DB702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3E32-9831-41EF-1FAB-C2DE6106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55725-73BF-54EC-788F-F15ED4ED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50BA2-EDCC-B29C-82C2-B6D8D48C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8128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5DFA-148F-E177-0F11-781E64E5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91106-2946-6D90-5F17-1DD1FB6E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39D93-8EC1-8C7D-9564-4C14C942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7D51-FC02-ED74-5211-CF80051D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D8A8F-044A-5426-4711-C1CF68E4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12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B0E4-BD97-5278-C9D4-7A20324A4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FBF12-C939-E73D-7147-8D3651EAE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0E68F-E38A-FFFD-75A6-4819798EC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44CBE-19E5-67A3-0101-EEEB3DAD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5EC5-4B2B-9C67-858A-6B7476E0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746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C5A8-BD27-0B2B-C306-9C4F6EC1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D64-F34D-F02B-72A2-B5B928A86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D38BA-AE4C-E9FA-F330-0DE4D10D8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FC44E-01CC-43C4-C081-4FEA3C1D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380F7-4788-8A2E-0DF9-106D9A0C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EABEE-A4C1-5351-3640-B9671A25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3167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1580-EBC1-7A68-5EA5-AFC9B45B0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8278E-051E-88C9-3C63-28017DAC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CA9AA-3563-076F-CA52-D8EF538B0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9E872-ABD3-B042-C2B9-FEA86E390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9A808-B819-4B85-D25F-0A96AD6F5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F957C-6D5C-E71D-F4DB-5D13726F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59DAB-7519-E2B8-68A1-6E491C0A3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CE732-9B74-9682-9665-D0BE2F88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916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2635D8-CCDF-6D38-8F13-A179A41E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434A56-224E-D866-A28F-911AF1B32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2815B5-BA9F-4BC1-142B-FB146E55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639FF7-9837-5485-22E6-98359CE2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BA95AF-CF08-9540-8958-30ECAA2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609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12C7-5324-15D7-AAC0-E8E7F9DC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C1B2A-D219-8573-0ADD-440B3D77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B4741-CA3F-FEC7-13EB-826F6D32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07401-256E-1043-D96E-E50FAD07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10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C36C28-36AC-7DDA-03CE-0E2F8FEB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810BE-3D64-F67E-DD66-95782FD6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2DDBA-4294-A971-6BFA-21B0A832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033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259F-3DFB-FEF2-FB88-213F569D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1E64B-D17B-4137-7FBD-076AF1DB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F7720-566F-C026-D3E5-359844189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FDFEF-9A04-D974-94FA-CFA35DB0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09266-B856-5FC7-09F8-37AB5ADB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2CD33-F8B7-7B30-3703-68F723F2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4088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8EFB-ACE0-8905-F0EA-9E6BEF02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3F64F-BCD4-9508-8D48-C799FC8E4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46ADF-12EA-149A-ED96-61629E4D8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ED245-2A37-FFED-C6B2-543B5CA5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0686A-36CF-5950-2CBD-D1ECFEE4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CB7C3-1921-546F-E617-6F8C790A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8414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AB1C4-0489-D7D3-AEA9-630642F72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6167D-E9EE-9783-A849-6102E5D1C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93ED2-C333-8DB5-8C97-55CCBB6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B03A0-857D-5FA9-6CDA-9C03C691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A3316-4AB9-1F92-E696-EC89926B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694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10C64E-BBFF-7345-0A23-F6FF56588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7D8FF-B747-AAA4-9853-D28FA112D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8AE92-7EE5-5677-2EEE-1B427EA6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DFF45-C4DB-6058-B247-8C7F869C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0D38E-442E-4D3D-94EC-3F53A3FE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59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09B05C-6215-0CBC-7B82-45F3AB91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BDA081-A4AC-23E8-A80B-BB3EDFA4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D27AD-7692-29FD-138C-8E2D277B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FA7B6A-8E96-4A22-AC28-CC5D4A5F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1F665B-5DD5-68C7-A7BF-2101FC91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7E8C6D-2746-FE8C-D954-F04A0892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C4DAC7-51DC-0512-D3C5-636DA9B67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DC77EFD-F6AD-7E4A-2466-734F7D9F8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F64D86-9423-4050-EABD-82F754AC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1F5BF3C-0092-1DEB-DF7D-873B0ECF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1891FFC-8CE4-A06C-6922-845EBB33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0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1E9C76-ADD7-91FE-76C9-8E59F946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A3DAC0-0839-47EF-03C6-93B46E1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AAB33E-3013-3EE2-4E41-A18D1471D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8BE1D0-E709-E1B6-7882-A7C1F3F84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67025A-7024-FF82-2CD9-A169C692D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294965E-60D1-02D6-7D5B-78FA5B51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85446E-D0C3-EB44-D741-898EA10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CEDB29-873E-5535-846B-35B3DC357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89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31BEB9-DC85-61DC-2E70-EECA8826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84C7E1-3A6B-9BF3-9D7E-B84FBB4E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4B297B-6060-AC1C-692E-69C528C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C92E7EA-01EC-8DA9-0AD8-097FF79E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9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D660FF-A924-B2C4-5D36-2548BC1C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8134CA-4890-3AD2-BFC1-635593B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59B0E4-734C-4FB1-ABD0-43EBCEE4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20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AA02DE-EF25-8A34-A17C-9CF1E538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EDFA90-A16F-D126-B45F-FA7913A1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7362F2-2D07-BADC-9028-5FF264BBC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C2D8-244A-8B91-1324-66BF5F72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F98A4E-3799-1101-A9C0-EA1E537A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56DED9-3158-0431-69E5-757400DB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3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70726-1E27-AA9F-3B2E-692DBC81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A53B16-4FDD-45A1-11E9-42FB6DC88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74E34-1E69-D976-B1C5-8499B3A1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9DC378-0820-E023-FD20-90E7E384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4F833C-9ED4-C074-2B18-A66A6F9C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D7FED-89C8-E0C9-1D82-94824333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50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8C73D6B-3B98-0B4D-3839-170A9073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212E685-16F2-CD57-8F24-94C80A592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F94EB-D8FF-46BD-0EB1-02B9720A4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E05C7A-E8F9-1686-FBF1-6D0625EB7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7E8887-8F71-A9F3-4692-499C4365B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3EDDF-5A9A-47DE-A5A9-DE053ED61E9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5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9" r:id="rId11"/>
    <p:sldLayoutId id="2147483658" r:id="rId12"/>
    <p:sldLayoutId id="2147483698" r:id="rId13"/>
    <p:sldLayoutId id="214748371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6D1FA-5793-C5EA-E217-B9200D4B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5C676-F8D4-305B-DC81-8FBB3F1A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399A-D845-7FE5-A5B9-325A0068D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Karan Gupta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8A424-11E4-5A09-46F6-F4D6D9BE2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Computational investigation of brain mechanics under impacts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F8287-8B49-998B-55C4-389516782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8C322-F9D5-495B-88CC-CCD1EDD655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26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3" Type="http://schemas.openxmlformats.org/officeDocument/2006/relationships/customXml" Target="../ink/ink1.xml"/><Relationship Id="rId21" Type="http://schemas.openxmlformats.org/officeDocument/2006/relationships/image" Target="../media/image14.png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ustomXml" Target="../ink/ink1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3BCC0F1E-640C-24AD-1066-5DC497A1E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663" y="2822081"/>
            <a:ext cx="9000067" cy="296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32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it-IT" sz="3200" dirty="0">
                <a:solidFill>
                  <a:schemeClr val="bg1"/>
                </a:solidFill>
              </a:rPr>
              <a:t>Computational Investigation of Brain Mechanics under Impacts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000" b="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000" b="0" dirty="0">
                <a:solidFill>
                  <a:schemeClr val="bg1"/>
                </a:solidFill>
              </a:rPr>
              <a:t>Karan Gupta   -   37th Cycle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it-IT" sz="2000" b="0" dirty="0">
                <a:solidFill>
                  <a:schemeClr val="bg1"/>
                </a:solidFill>
              </a:rPr>
              <a:t>Supervisor: Prof. Ugo Galvanetto, Co-Supervisor: Prof. Piero Pavan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it-IT" sz="2000" b="0" dirty="0">
                <a:solidFill>
                  <a:schemeClr val="bg1"/>
                </a:solidFill>
              </a:rPr>
              <a:t>PhD Course in Science, Technologies and Measurements for Space</a:t>
            </a:r>
            <a:endParaRPr lang="en-US" altLang="it-IT" sz="2000" b="0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GB" altLang="it-IT" sz="2000" b="0" dirty="0">
                <a:solidFill>
                  <a:schemeClr val="bg1"/>
                </a:solidFill>
              </a:rPr>
              <a:t>Admission to the thesis evaluation procedure </a:t>
            </a:r>
            <a:r>
              <a:rPr lang="it-IT" altLang="it-IT" sz="2000" b="0" dirty="0">
                <a:solidFill>
                  <a:schemeClr val="bg1"/>
                </a:solidFill>
              </a:rPr>
              <a:t>-  13/11/2024</a:t>
            </a:r>
            <a:endParaRPr lang="en-US" altLang="it-IT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246B9-B870-A864-3990-AFA0E1660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6933-3C53-6638-ECE1-28C7FDC13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dirty="0"/>
              <a:t>UNIPD Head Models: Anthropometry Comparison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7253-2507-6048-1FA4-4EBDA10155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23C6C-928E-8D19-BE93-6D0FE5AFFD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89928" y="6465000"/>
            <a:ext cx="472440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0467C-2209-3775-9A1D-DC52A10C17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10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175674-89BE-4768-7A4E-2B009626C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09" y="1174747"/>
            <a:ext cx="4071803" cy="39915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4A32DB-4B9A-096B-2EE2-D6569C978AAF}"/>
              </a:ext>
            </a:extLst>
          </p:cNvPr>
          <p:cNvSpPr txBox="1"/>
          <p:nvPr/>
        </p:nvSpPr>
        <p:spPr>
          <a:xfrm>
            <a:off x="1913338" y="1163035"/>
            <a:ext cx="1713823" cy="27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Adult Male (35 yrs)</a:t>
            </a:r>
            <a:endParaRPr lang="en-GB" sz="1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EB383-8750-7826-7459-168983F2C8F1}"/>
              </a:ext>
            </a:extLst>
          </p:cNvPr>
          <p:cNvSpPr txBox="1"/>
          <p:nvPr/>
        </p:nvSpPr>
        <p:spPr>
          <a:xfrm>
            <a:off x="1758048" y="2641384"/>
            <a:ext cx="1989857" cy="27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Adult Female (32 yrs)</a:t>
            </a:r>
            <a:endParaRPr lang="en-GB" sz="1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D8B98F-9190-911F-E30C-657CBF5B570B}"/>
              </a:ext>
            </a:extLst>
          </p:cNvPr>
          <p:cNvSpPr txBox="1"/>
          <p:nvPr/>
        </p:nvSpPr>
        <p:spPr>
          <a:xfrm>
            <a:off x="1858408" y="4029441"/>
            <a:ext cx="2162175" cy="27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Young Male (</a:t>
            </a:r>
            <a:r>
              <a:rPr lang="en-US" sz="11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yrs)</a:t>
            </a:r>
            <a:endParaRPr lang="en-GB" sz="11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2D7FD3F-58A2-F933-89F2-1DC10952C516}"/>
              </a:ext>
            </a:extLst>
          </p:cNvPr>
          <p:cNvSpPr/>
          <p:nvPr/>
        </p:nvSpPr>
        <p:spPr>
          <a:xfrm>
            <a:off x="2102641" y="1657079"/>
            <a:ext cx="828675" cy="327910"/>
          </a:xfrm>
          <a:prstGeom prst="rightArrow">
            <a:avLst/>
          </a:prstGeom>
          <a:solidFill>
            <a:srgbClr val="8D8D8D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3248471-0BAF-B3B5-A515-78C225B9AC85}"/>
              </a:ext>
            </a:extLst>
          </p:cNvPr>
          <p:cNvSpPr/>
          <p:nvPr/>
        </p:nvSpPr>
        <p:spPr>
          <a:xfrm>
            <a:off x="2021964" y="3119462"/>
            <a:ext cx="944387" cy="327910"/>
          </a:xfrm>
          <a:prstGeom prst="rightArrow">
            <a:avLst/>
          </a:prstGeom>
          <a:solidFill>
            <a:srgbClr val="00E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43AADD6-BF44-B5FA-BCB9-924D2E092A5E}"/>
              </a:ext>
            </a:extLst>
          </p:cNvPr>
          <p:cNvSpPr/>
          <p:nvPr/>
        </p:nvSpPr>
        <p:spPr>
          <a:xfrm>
            <a:off x="2021964" y="4419608"/>
            <a:ext cx="1042989" cy="327910"/>
          </a:xfrm>
          <a:prstGeom prst="rightArrow">
            <a:avLst/>
          </a:prstGeom>
          <a:solidFill>
            <a:srgbClr val="ECAA82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EB1015A-0375-87AA-618E-7DCD868919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272515"/>
              </p:ext>
            </p:extLst>
          </p:nvPr>
        </p:nvGraphicFramePr>
        <p:xfrm>
          <a:off x="4743990" y="1413099"/>
          <a:ext cx="6943729" cy="512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862FD8-3501-8DBB-1131-353AEE156D85}"/>
              </a:ext>
            </a:extLst>
          </p:cNvPr>
          <p:cNvCxnSpPr/>
          <p:nvPr/>
        </p:nvCxnSpPr>
        <p:spPr>
          <a:xfrm>
            <a:off x="3271655" y="5259521"/>
            <a:ext cx="9525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DB4784-997A-02D0-BCD6-AF9C78422A0F}"/>
              </a:ext>
            </a:extLst>
          </p:cNvPr>
          <p:cNvSpPr txBox="1"/>
          <p:nvPr/>
        </p:nvSpPr>
        <p:spPr>
          <a:xfrm>
            <a:off x="3207022" y="5259521"/>
            <a:ext cx="107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 </a:t>
            </a:r>
            <a:r>
              <a:rPr lang="en-GB" sz="1100" b="1" dirty="0">
                <a:solidFill>
                  <a:prstClr val="black"/>
                </a:solidFill>
                <a:latin typeface="Arial" panose="020B0604020202020204"/>
              </a:rPr>
              <a:t>Leng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95386-C10A-171A-6D7A-F2288AC59A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133" y="4936378"/>
            <a:ext cx="773070" cy="11252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624EE6-23B0-345F-2692-8115F594DC14}"/>
              </a:ext>
            </a:extLst>
          </p:cNvPr>
          <p:cNvCxnSpPr>
            <a:cxnSpLocks/>
          </p:cNvCxnSpPr>
          <p:nvPr/>
        </p:nvCxnSpPr>
        <p:spPr>
          <a:xfrm>
            <a:off x="2013851" y="6112762"/>
            <a:ext cx="822352" cy="68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EEC8C99-A40D-57B5-A378-555D7E5FF4B0}"/>
              </a:ext>
            </a:extLst>
          </p:cNvPr>
          <p:cNvSpPr txBox="1"/>
          <p:nvPr/>
        </p:nvSpPr>
        <p:spPr>
          <a:xfrm>
            <a:off x="1958376" y="6094740"/>
            <a:ext cx="107156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 Wi</a:t>
            </a:r>
            <a:r>
              <a:rPr lang="en-GB" sz="1100" b="1" dirty="0">
                <a:solidFill>
                  <a:prstClr val="black"/>
                </a:solidFill>
                <a:latin typeface="Arial" panose="020B0604020202020204"/>
              </a:rPr>
              <a:t>dt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 </a:t>
            </a:r>
          </a:p>
        </p:txBody>
      </p:sp>
    </p:spTree>
    <p:extLst>
      <p:ext uri="{BB962C8B-B14F-4D97-AF65-F5344CB8AC3E}">
        <p14:creationId xmlns:p14="http://schemas.microsoft.com/office/powerpoint/2010/main" val="960870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EE0C0-AE45-861A-0008-30BC95BFE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6EF2-7FEB-B932-5828-89FD65C1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dirty="0"/>
              <a:t>UNIPD Head Models: Morphometry Comparison</a:t>
            </a:r>
            <a:endParaRPr lang="en-GB" sz="4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B1F97-A514-3163-EB4C-2BC95E53D4F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Karan Gupta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A87F4-93F0-0E6B-9999-27B5409A1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10025" y="6356349"/>
            <a:ext cx="4459791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EC13-1EDF-00AB-72D5-E1D928F5B0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11</a:t>
            </a:fld>
            <a:endParaRPr lang="it-IT"/>
          </a:p>
        </p:txBody>
      </p:sp>
      <p:pic>
        <p:nvPicPr>
          <p:cNvPr id="7" name="Picture 6" descr="A collage of different colored brain parts&#10;&#10;Description automatically generated">
            <a:extLst>
              <a:ext uri="{FF2B5EF4-FFF2-40B4-BE49-F238E27FC236}">
                <a16:creationId xmlns:a16="http://schemas.microsoft.com/office/drawing/2014/main" id="{C848327C-1705-3AAE-04CF-09D854DD3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1" y="1463143"/>
            <a:ext cx="5437312" cy="3838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942E5A-76D4-4A53-34C0-15F5DAC4C7DD}"/>
              </a:ext>
            </a:extLst>
          </p:cNvPr>
          <p:cNvSpPr txBox="1"/>
          <p:nvPr/>
        </p:nvSpPr>
        <p:spPr>
          <a:xfrm>
            <a:off x="716466" y="5408089"/>
            <a:ext cx="6096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effectLst/>
                <a:ea typeface="Times New Roman" panose="02020603050405020304" pitchFamily="18" charset="0"/>
              </a:rPr>
              <a:t>General section (a), coronal (b), sagittal (c), and axial (d) views</a:t>
            </a:r>
            <a:endParaRPr lang="en-GB" sz="15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DB918A3-8524-0113-DB38-BC5373066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32966"/>
              </p:ext>
            </p:extLst>
          </p:nvPr>
        </p:nvGraphicFramePr>
        <p:xfrm>
          <a:off x="6012001" y="1630471"/>
          <a:ext cx="5626188" cy="453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878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5558D-187B-7888-87E0-D853A736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1F6D-7484-87B8-DE05-C95CD459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Brain Injury Indicators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A7AF2-8445-0C74-5814-AD34F965AB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61645-9082-C1AA-25B2-23A889C1B9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57611" y="6345793"/>
            <a:ext cx="4714875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1D39-B10E-D09E-BA41-0BBD223A4F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12</a:t>
            </a:fld>
            <a:endParaRPr lang="it-IT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4C9EDF-E33C-DC24-7D4F-5C6BFD7369FD}"/>
              </a:ext>
            </a:extLst>
          </p:cNvPr>
          <p:cNvGrpSpPr/>
          <p:nvPr/>
        </p:nvGrpSpPr>
        <p:grpSpPr>
          <a:xfrm>
            <a:off x="375243" y="1368349"/>
            <a:ext cx="5630929" cy="4804487"/>
            <a:chOff x="375243" y="1368349"/>
            <a:chExt cx="5630929" cy="4804487"/>
          </a:xfrm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D70FFF2A-75F8-5C0B-9E20-F51CEA322784}"/>
                </a:ext>
              </a:extLst>
            </p:cNvPr>
            <p:cNvSpPr/>
            <p:nvPr/>
          </p:nvSpPr>
          <p:spPr>
            <a:xfrm>
              <a:off x="4234625" y="2704067"/>
              <a:ext cx="1771547" cy="1726046"/>
            </a:xfrm>
            <a:custGeom>
              <a:avLst/>
              <a:gdLst>
                <a:gd name="connsiteX0" fmla="*/ 0 w 1726045"/>
                <a:gd name="connsiteY0" fmla="*/ 604116 h 1771546"/>
                <a:gd name="connsiteX1" fmla="*/ 863023 w 1726045"/>
                <a:gd name="connsiteY1" fmla="*/ 0 h 1771546"/>
                <a:gd name="connsiteX2" fmla="*/ 1726045 w 1726045"/>
                <a:gd name="connsiteY2" fmla="*/ 604116 h 1771546"/>
                <a:gd name="connsiteX3" fmla="*/ 1294534 w 1726045"/>
                <a:gd name="connsiteY3" fmla="*/ 604116 h 1771546"/>
                <a:gd name="connsiteX4" fmla="*/ 1294534 w 1726045"/>
                <a:gd name="connsiteY4" fmla="*/ 1771546 h 1771546"/>
                <a:gd name="connsiteX5" fmla="*/ 431511 w 1726045"/>
                <a:gd name="connsiteY5" fmla="*/ 1771546 h 1771546"/>
                <a:gd name="connsiteX6" fmla="*/ 431511 w 1726045"/>
                <a:gd name="connsiteY6" fmla="*/ 604116 h 1771546"/>
                <a:gd name="connsiteX7" fmla="*/ 0 w 1726045"/>
                <a:gd name="connsiteY7" fmla="*/ 604116 h 177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6045" h="1771546">
                  <a:moveTo>
                    <a:pt x="588600" y="1771545"/>
                  </a:moveTo>
                  <a:lnTo>
                    <a:pt x="0" y="885772"/>
                  </a:lnTo>
                  <a:lnTo>
                    <a:pt x="588600" y="1"/>
                  </a:lnTo>
                  <a:lnTo>
                    <a:pt x="588600" y="442886"/>
                  </a:lnTo>
                  <a:lnTo>
                    <a:pt x="1726045" y="442887"/>
                  </a:lnTo>
                  <a:lnTo>
                    <a:pt x="1726045" y="1328660"/>
                  </a:lnTo>
                  <a:lnTo>
                    <a:pt x="588600" y="1328660"/>
                  </a:lnTo>
                  <a:lnTo>
                    <a:pt x="588600" y="1771545"/>
                  </a:lnTo>
                  <a:close/>
                </a:path>
              </a:pathLst>
            </a:custGeom>
            <a:solidFill>
              <a:srgbClr val="156082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401626" tIns="531079" rIns="99568" bIns="53108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Analytical Approach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EB3D90-5726-D091-E004-89A6700BE1EA}"/>
                </a:ext>
              </a:extLst>
            </p:cNvPr>
            <p:cNvGrpSpPr/>
            <p:nvPr/>
          </p:nvGrpSpPr>
          <p:grpSpPr>
            <a:xfrm>
              <a:off x="375243" y="1368349"/>
              <a:ext cx="4053882" cy="4804487"/>
              <a:chOff x="103841" y="1163176"/>
              <a:chExt cx="4053882" cy="4804487"/>
            </a:xfrm>
          </p:grpSpPr>
          <p:graphicFrame>
            <p:nvGraphicFramePr>
              <p:cNvPr id="15" name="Diagram 14">
                <a:extLst>
                  <a:ext uri="{FF2B5EF4-FFF2-40B4-BE49-F238E27FC236}">
                    <a16:creationId xmlns:a16="http://schemas.microsoft.com/office/drawing/2014/main" id="{B2470803-F617-2F84-EB80-192AC9AB1DD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99360858"/>
                  </p:ext>
                </p:extLst>
              </p:nvPr>
            </p:nvGraphicFramePr>
            <p:xfrm>
              <a:off x="214373" y="2014423"/>
              <a:ext cx="3606355" cy="39532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9B5322-EBD6-9FE4-17F3-8D0EFA54F94C}"/>
                  </a:ext>
                </a:extLst>
              </p:cNvPr>
              <p:cNvSpPr txBox="1"/>
              <p:nvPr/>
            </p:nvSpPr>
            <p:spPr>
              <a:xfrm>
                <a:off x="103841" y="1163176"/>
                <a:ext cx="405388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Global Kinematics-Based Indicators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06E510D-C4DD-2363-D952-2019FED67E18}"/>
              </a:ext>
            </a:extLst>
          </p:cNvPr>
          <p:cNvGrpSpPr/>
          <p:nvPr/>
        </p:nvGrpSpPr>
        <p:grpSpPr>
          <a:xfrm>
            <a:off x="6374476" y="1386069"/>
            <a:ext cx="5628018" cy="4771839"/>
            <a:chOff x="6263944" y="1342946"/>
            <a:chExt cx="5628018" cy="477183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9824256-8000-1531-7FB4-97A26B89CE9F}"/>
                </a:ext>
              </a:extLst>
            </p:cNvPr>
            <p:cNvGrpSpPr/>
            <p:nvPr/>
          </p:nvGrpSpPr>
          <p:grpSpPr>
            <a:xfrm>
              <a:off x="6263944" y="1690688"/>
              <a:ext cx="5442281" cy="4424097"/>
              <a:chOff x="6263944" y="1690688"/>
              <a:chExt cx="5442281" cy="4424097"/>
            </a:xfrm>
          </p:grpSpPr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9D794908-8BFA-C194-C3F6-9EFEF9A174E4}"/>
                  </a:ext>
                </a:extLst>
              </p:cNvPr>
              <p:cNvSpPr/>
              <p:nvPr/>
            </p:nvSpPr>
            <p:spPr>
              <a:xfrm>
                <a:off x="6263944" y="2684619"/>
                <a:ext cx="1696148" cy="1773358"/>
              </a:xfrm>
              <a:custGeom>
                <a:avLst/>
                <a:gdLst>
                  <a:gd name="connsiteX0" fmla="*/ 0 w 1773358"/>
                  <a:gd name="connsiteY0" fmla="*/ 593652 h 1696148"/>
                  <a:gd name="connsiteX1" fmla="*/ 886679 w 1773358"/>
                  <a:gd name="connsiteY1" fmla="*/ 0 h 1696148"/>
                  <a:gd name="connsiteX2" fmla="*/ 1773358 w 1773358"/>
                  <a:gd name="connsiteY2" fmla="*/ 593652 h 1696148"/>
                  <a:gd name="connsiteX3" fmla="*/ 1330019 w 1773358"/>
                  <a:gd name="connsiteY3" fmla="*/ 593652 h 1696148"/>
                  <a:gd name="connsiteX4" fmla="*/ 1330019 w 1773358"/>
                  <a:gd name="connsiteY4" fmla="*/ 1696148 h 1696148"/>
                  <a:gd name="connsiteX5" fmla="*/ 443340 w 1773358"/>
                  <a:gd name="connsiteY5" fmla="*/ 1696148 h 1696148"/>
                  <a:gd name="connsiteX6" fmla="*/ 443340 w 1773358"/>
                  <a:gd name="connsiteY6" fmla="*/ 593652 h 1696148"/>
                  <a:gd name="connsiteX7" fmla="*/ 0 w 1773358"/>
                  <a:gd name="connsiteY7" fmla="*/ 593652 h 169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73358" h="1696148">
                    <a:moveTo>
                      <a:pt x="1152682" y="0"/>
                    </a:moveTo>
                    <a:lnTo>
                      <a:pt x="1773358" y="848074"/>
                    </a:lnTo>
                    <a:lnTo>
                      <a:pt x="1152682" y="1696148"/>
                    </a:lnTo>
                    <a:lnTo>
                      <a:pt x="1152682" y="1272111"/>
                    </a:lnTo>
                    <a:lnTo>
                      <a:pt x="0" y="1272111"/>
                    </a:lnTo>
                    <a:lnTo>
                      <a:pt x="0" y="424037"/>
                    </a:lnTo>
                    <a:lnTo>
                      <a:pt x="1152682" y="424037"/>
                    </a:lnTo>
                    <a:lnTo>
                      <a:pt x="1152682" y="0"/>
                    </a:lnTo>
                    <a:close/>
                  </a:path>
                </a:pathLst>
              </a:custGeom>
              <a:solidFill>
                <a:srgbClr val="156082">
                  <a:hueOff val="0"/>
                  <a:satOff val="0"/>
                  <a:lumOff val="0"/>
                  <a:alphaOff val="0"/>
                </a:srgbClr>
              </a:solidFill>
              <a:ln w="1905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99569" tIns="542908" rIns="396393" bIns="542907" numCol="1" spcCol="1270" anchor="ctr" anchorCtr="0">
                <a:noAutofit/>
              </a:bodyPr>
              <a:lstStyle/>
              <a:p>
                <a:pPr marL="0" marR="0" lvl="0" indent="0" algn="ctr" defTabSz="6223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Computational Approach</a:t>
                </a: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0" name="Content Placeholder 6">
                <a:extLst>
                  <a:ext uri="{FF2B5EF4-FFF2-40B4-BE49-F238E27FC236}">
                    <a16:creationId xmlns:a16="http://schemas.microsoft.com/office/drawing/2014/main" id="{6337BA98-77D9-0B93-7EF9-7759EF6E33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72451" y="1690688"/>
                <a:ext cx="3533774" cy="44240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F231A6A-E408-22BE-C3BF-B823AA849193}"/>
                </a:ext>
              </a:extLst>
            </p:cNvPr>
            <p:cNvGrpSpPr/>
            <p:nvPr/>
          </p:nvGrpSpPr>
          <p:grpSpPr>
            <a:xfrm>
              <a:off x="7882827" y="1342946"/>
              <a:ext cx="4009135" cy="4726310"/>
              <a:chOff x="8068565" y="1153046"/>
              <a:chExt cx="4009135" cy="472631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47EFC24-83BF-0F4B-0283-57F48F9F2C1D}"/>
                  </a:ext>
                </a:extLst>
              </p:cNvPr>
              <p:cNvSpPr txBox="1"/>
              <p:nvPr/>
            </p:nvSpPr>
            <p:spPr>
              <a:xfrm>
                <a:off x="8068565" y="1153046"/>
                <a:ext cx="397768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</a:rPr>
                  <a:t>Tissue Level-Based Injury Indicators</a:t>
                </a:r>
              </a:p>
            </p:txBody>
          </p:sp>
          <p:graphicFrame>
            <p:nvGraphicFramePr>
              <p:cNvPr id="28" name="Diagram 27">
                <a:extLst>
                  <a:ext uri="{FF2B5EF4-FFF2-40B4-BE49-F238E27FC236}">
                    <a16:creationId xmlns:a16="http://schemas.microsoft.com/office/drawing/2014/main" id="{15E4E113-E7EC-C4FC-112D-658E88E3D88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81487705"/>
                  </p:ext>
                </p:extLst>
              </p:nvPr>
            </p:nvGraphicFramePr>
            <p:xfrm>
              <a:off x="8172451" y="1926116"/>
              <a:ext cx="3905249" cy="395324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0202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1D91-7D19-B46B-ADD4-62F2E1D92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27" y="305149"/>
            <a:ext cx="7956958" cy="657540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Methodology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9C033-07DF-15C9-A367-203681DE7A1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960C5-24D3-7217-AB8C-94D8B616A4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599" y="6356350"/>
            <a:ext cx="5019675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91DA3-81FE-9B3A-373D-F524EB5572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13</a:t>
            </a:fld>
            <a:endParaRPr lang="it-IT"/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F0C1DE46-1913-90B3-1AB3-5DE04360F935}"/>
              </a:ext>
            </a:extLst>
          </p:cNvPr>
          <p:cNvSpPr/>
          <p:nvPr/>
        </p:nvSpPr>
        <p:spPr>
          <a:xfrm>
            <a:off x="2865611" y="1676922"/>
            <a:ext cx="6060839" cy="1003617"/>
          </a:xfrm>
          <a:custGeom>
            <a:avLst/>
            <a:gdLst>
              <a:gd name="connsiteX0" fmla="*/ 0 w 6060839"/>
              <a:gd name="connsiteY0" fmla="*/ 100362 h 1003617"/>
              <a:gd name="connsiteX1" fmla="*/ 100362 w 6060839"/>
              <a:gd name="connsiteY1" fmla="*/ 0 h 1003617"/>
              <a:gd name="connsiteX2" fmla="*/ 5960477 w 6060839"/>
              <a:gd name="connsiteY2" fmla="*/ 0 h 1003617"/>
              <a:gd name="connsiteX3" fmla="*/ 6060839 w 6060839"/>
              <a:gd name="connsiteY3" fmla="*/ 100362 h 1003617"/>
              <a:gd name="connsiteX4" fmla="*/ 6060839 w 6060839"/>
              <a:gd name="connsiteY4" fmla="*/ 903255 h 1003617"/>
              <a:gd name="connsiteX5" fmla="*/ 5960477 w 6060839"/>
              <a:gd name="connsiteY5" fmla="*/ 1003617 h 1003617"/>
              <a:gd name="connsiteX6" fmla="*/ 100362 w 6060839"/>
              <a:gd name="connsiteY6" fmla="*/ 1003617 h 1003617"/>
              <a:gd name="connsiteX7" fmla="*/ 0 w 6060839"/>
              <a:gd name="connsiteY7" fmla="*/ 903255 h 1003617"/>
              <a:gd name="connsiteX8" fmla="*/ 0 w 6060839"/>
              <a:gd name="connsiteY8" fmla="*/ 100362 h 100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839" h="1003617">
                <a:moveTo>
                  <a:pt x="0" y="100362"/>
                </a:moveTo>
                <a:cubicBezTo>
                  <a:pt x="0" y="44934"/>
                  <a:pt x="44934" y="0"/>
                  <a:pt x="100362" y="0"/>
                </a:cubicBezTo>
                <a:lnTo>
                  <a:pt x="5960477" y="0"/>
                </a:lnTo>
                <a:cubicBezTo>
                  <a:pt x="6015905" y="0"/>
                  <a:pt x="6060839" y="44934"/>
                  <a:pt x="6060839" y="100362"/>
                </a:cubicBezTo>
                <a:lnTo>
                  <a:pt x="6060839" y="903255"/>
                </a:lnTo>
                <a:cubicBezTo>
                  <a:pt x="6060839" y="958683"/>
                  <a:pt x="6015905" y="1003617"/>
                  <a:pt x="5960477" y="1003617"/>
                </a:cubicBezTo>
                <a:lnTo>
                  <a:pt x="100362" y="1003617"/>
                </a:lnTo>
                <a:cubicBezTo>
                  <a:pt x="44934" y="1003617"/>
                  <a:pt x="0" y="958683"/>
                  <a:pt x="0" y="903255"/>
                </a:cubicBezTo>
                <a:lnTo>
                  <a:pt x="0" y="10036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795" tIns="181795" rIns="181795" bIns="181795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4000" b="1" kern="1200" dirty="0"/>
              <a:t>Research Methodology</a:t>
            </a:r>
            <a:endParaRPr lang="en-GB" sz="4000" kern="1200" dirty="0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FA692492-CF5D-8375-6CA8-646A614798CA}"/>
              </a:ext>
            </a:extLst>
          </p:cNvPr>
          <p:cNvSpPr/>
          <p:nvPr/>
        </p:nvSpPr>
        <p:spPr>
          <a:xfrm>
            <a:off x="1335071" y="2848982"/>
            <a:ext cx="2140864" cy="3088529"/>
          </a:xfrm>
          <a:custGeom>
            <a:avLst/>
            <a:gdLst>
              <a:gd name="connsiteX0" fmla="*/ 0 w 2140864"/>
              <a:gd name="connsiteY0" fmla="*/ 214086 h 3088529"/>
              <a:gd name="connsiteX1" fmla="*/ 214086 w 2140864"/>
              <a:gd name="connsiteY1" fmla="*/ 0 h 3088529"/>
              <a:gd name="connsiteX2" fmla="*/ 1926778 w 2140864"/>
              <a:gd name="connsiteY2" fmla="*/ 0 h 3088529"/>
              <a:gd name="connsiteX3" fmla="*/ 2140864 w 2140864"/>
              <a:gd name="connsiteY3" fmla="*/ 214086 h 3088529"/>
              <a:gd name="connsiteX4" fmla="*/ 2140864 w 2140864"/>
              <a:gd name="connsiteY4" fmla="*/ 2874443 h 3088529"/>
              <a:gd name="connsiteX5" fmla="*/ 1926778 w 2140864"/>
              <a:gd name="connsiteY5" fmla="*/ 3088529 h 3088529"/>
              <a:gd name="connsiteX6" fmla="*/ 214086 w 2140864"/>
              <a:gd name="connsiteY6" fmla="*/ 3088529 h 3088529"/>
              <a:gd name="connsiteX7" fmla="*/ 0 w 2140864"/>
              <a:gd name="connsiteY7" fmla="*/ 2874443 h 3088529"/>
              <a:gd name="connsiteX8" fmla="*/ 0 w 2140864"/>
              <a:gd name="connsiteY8" fmla="*/ 214086 h 3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864" h="3088529">
                <a:moveTo>
                  <a:pt x="0" y="214086"/>
                </a:moveTo>
                <a:cubicBezTo>
                  <a:pt x="0" y="95850"/>
                  <a:pt x="95850" y="0"/>
                  <a:pt x="214086" y="0"/>
                </a:cubicBezTo>
                <a:lnTo>
                  <a:pt x="1926778" y="0"/>
                </a:lnTo>
                <a:cubicBezTo>
                  <a:pt x="2045014" y="0"/>
                  <a:pt x="2140864" y="95850"/>
                  <a:pt x="2140864" y="214086"/>
                </a:cubicBezTo>
                <a:lnTo>
                  <a:pt x="2140864" y="2874443"/>
                </a:lnTo>
                <a:cubicBezTo>
                  <a:pt x="2140864" y="2992679"/>
                  <a:pt x="2045014" y="3088529"/>
                  <a:pt x="1926778" y="3088529"/>
                </a:cubicBezTo>
                <a:lnTo>
                  <a:pt x="214086" y="3088529"/>
                </a:lnTo>
                <a:cubicBezTo>
                  <a:pt x="95850" y="3088529"/>
                  <a:pt x="0" y="2992679"/>
                  <a:pt x="0" y="2874443"/>
                </a:cubicBezTo>
                <a:lnTo>
                  <a:pt x="0" y="214086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94" tIns="135094" rIns="135094" bIns="135094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b="1" u="none" kern="1200" dirty="0">
                <a:solidFill>
                  <a:schemeClr val="tx1"/>
                </a:solidFill>
              </a:rPr>
              <a:t>Loading Conditions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900" b="1" u="sng" kern="1200" dirty="0">
              <a:solidFill>
                <a:schemeClr val="tx1"/>
              </a:solidFill>
            </a:endParaRP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</a:rPr>
              <a:t>Translation (3 DOF)</a:t>
            </a: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</a:rPr>
              <a:t>Rotational (3 DOF)</a:t>
            </a: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</a:rPr>
              <a:t>Combined (6 DOF)</a:t>
            </a:r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C10E28E1-7EAF-048B-A700-686C65A6DF8E}"/>
              </a:ext>
            </a:extLst>
          </p:cNvPr>
          <p:cNvSpPr/>
          <p:nvPr/>
        </p:nvSpPr>
        <p:spPr>
          <a:xfrm>
            <a:off x="3657240" y="2873660"/>
            <a:ext cx="2140864" cy="3088529"/>
          </a:xfrm>
          <a:custGeom>
            <a:avLst/>
            <a:gdLst>
              <a:gd name="connsiteX0" fmla="*/ 0 w 2140864"/>
              <a:gd name="connsiteY0" fmla="*/ 214086 h 3088529"/>
              <a:gd name="connsiteX1" fmla="*/ 214086 w 2140864"/>
              <a:gd name="connsiteY1" fmla="*/ 0 h 3088529"/>
              <a:gd name="connsiteX2" fmla="*/ 1926778 w 2140864"/>
              <a:gd name="connsiteY2" fmla="*/ 0 h 3088529"/>
              <a:gd name="connsiteX3" fmla="*/ 2140864 w 2140864"/>
              <a:gd name="connsiteY3" fmla="*/ 214086 h 3088529"/>
              <a:gd name="connsiteX4" fmla="*/ 2140864 w 2140864"/>
              <a:gd name="connsiteY4" fmla="*/ 2874443 h 3088529"/>
              <a:gd name="connsiteX5" fmla="*/ 1926778 w 2140864"/>
              <a:gd name="connsiteY5" fmla="*/ 3088529 h 3088529"/>
              <a:gd name="connsiteX6" fmla="*/ 214086 w 2140864"/>
              <a:gd name="connsiteY6" fmla="*/ 3088529 h 3088529"/>
              <a:gd name="connsiteX7" fmla="*/ 0 w 2140864"/>
              <a:gd name="connsiteY7" fmla="*/ 2874443 h 3088529"/>
              <a:gd name="connsiteX8" fmla="*/ 0 w 2140864"/>
              <a:gd name="connsiteY8" fmla="*/ 214086 h 3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864" h="3088529">
                <a:moveTo>
                  <a:pt x="0" y="214086"/>
                </a:moveTo>
                <a:cubicBezTo>
                  <a:pt x="0" y="95850"/>
                  <a:pt x="95850" y="0"/>
                  <a:pt x="214086" y="0"/>
                </a:cubicBezTo>
                <a:lnTo>
                  <a:pt x="1926778" y="0"/>
                </a:lnTo>
                <a:cubicBezTo>
                  <a:pt x="2045014" y="0"/>
                  <a:pt x="2140864" y="95850"/>
                  <a:pt x="2140864" y="214086"/>
                </a:cubicBezTo>
                <a:lnTo>
                  <a:pt x="2140864" y="2874443"/>
                </a:lnTo>
                <a:cubicBezTo>
                  <a:pt x="2140864" y="2992679"/>
                  <a:pt x="2045014" y="3088529"/>
                  <a:pt x="1926778" y="3088529"/>
                </a:cubicBezTo>
                <a:lnTo>
                  <a:pt x="214086" y="3088529"/>
                </a:lnTo>
                <a:cubicBezTo>
                  <a:pt x="95850" y="3088529"/>
                  <a:pt x="0" y="2992679"/>
                  <a:pt x="0" y="2874443"/>
                </a:cubicBezTo>
                <a:lnTo>
                  <a:pt x="0" y="214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94" tIns="135094" rIns="135094" bIns="135094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b="1" kern="1200" dirty="0">
                <a:solidFill>
                  <a:schemeClr val="tx1"/>
                </a:solidFill>
              </a:rPr>
              <a:t>Load Curve Development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900" b="1" kern="1200" dirty="0">
              <a:solidFill>
                <a:schemeClr val="tx1"/>
              </a:solidFill>
            </a:endParaRP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0" kern="1200" dirty="0">
                <a:solidFill>
                  <a:schemeClr val="tx1"/>
                </a:solidFill>
              </a:rPr>
              <a:t>MATLAB script was designed to generate 3 DOF kinematic profile</a:t>
            </a:r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E883FA9C-2F31-F724-1772-04B13821E15B}"/>
              </a:ext>
            </a:extLst>
          </p:cNvPr>
          <p:cNvSpPr/>
          <p:nvPr/>
        </p:nvSpPr>
        <p:spPr>
          <a:xfrm>
            <a:off x="5977937" y="2873660"/>
            <a:ext cx="2140864" cy="3088529"/>
          </a:xfrm>
          <a:custGeom>
            <a:avLst/>
            <a:gdLst>
              <a:gd name="connsiteX0" fmla="*/ 0 w 2140864"/>
              <a:gd name="connsiteY0" fmla="*/ 214086 h 3088529"/>
              <a:gd name="connsiteX1" fmla="*/ 214086 w 2140864"/>
              <a:gd name="connsiteY1" fmla="*/ 0 h 3088529"/>
              <a:gd name="connsiteX2" fmla="*/ 1926778 w 2140864"/>
              <a:gd name="connsiteY2" fmla="*/ 0 h 3088529"/>
              <a:gd name="connsiteX3" fmla="*/ 2140864 w 2140864"/>
              <a:gd name="connsiteY3" fmla="*/ 214086 h 3088529"/>
              <a:gd name="connsiteX4" fmla="*/ 2140864 w 2140864"/>
              <a:gd name="connsiteY4" fmla="*/ 2874443 h 3088529"/>
              <a:gd name="connsiteX5" fmla="*/ 1926778 w 2140864"/>
              <a:gd name="connsiteY5" fmla="*/ 3088529 h 3088529"/>
              <a:gd name="connsiteX6" fmla="*/ 214086 w 2140864"/>
              <a:gd name="connsiteY6" fmla="*/ 3088529 h 3088529"/>
              <a:gd name="connsiteX7" fmla="*/ 0 w 2140864"/>
              <a:gd name="connsiteY7" fmla="*/ 2874443 h 3088529"/>
              <a:gd name="connsiteX8" fmla="*/ 0 w 2140864"/>
              <a:gd name="connsiteY8" fmla="*/ 214086 h 3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864" h="3088529">
                <a:moveTo>
                  <a:pt x="0" y="214086"/>
                </a:moveTo>
                <a:cubicBezTo>
                  <a:pt x="0" y="95850"/>
                  <a:pt x="95850" y="0"/>
                  <a:pt x="214086" y="0"/>
                </a:cubicBezTo>
                <a:lnTo>
                  <a:pt x="1926778" y="0"/>
                </a:lnTo>
                <a:cubicBezTo>
                  <a:pt x="2045014" y="0"/>
                  <a:pt x="2140864" y="95850"/>
                  <a:pt x="2140864" y="214086"/>
                </a:cubicBezTo>
                <a:lnTo>
                  <a:pt x="2140864" y="2874443"/>
                </a:lnTo>
                <a:cubicBezTo>
                  <a:pt x="2140864" y="2992679"/>
                  <a:pt x="2045014" y="3088529"/>
                  <a:pt x="1926778" y="3088529"/>
                </a:cubicBezTo>
                <a:lnTo>
                  <a:pt x="214086" y="3088529"/>
                </a:lnTo>
                <a:cubicBezTo>
                  <a:pt x="95850" y="3088529"/>
                  <a:pt x="0" y="2992679"/>
                  <a:pt x="0" y="2874443"/>
                </a:cubicBezTo>
                <a:lnTo>
                  <a:pt x="0" y="21408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94" tIns="135094" rIns="135094" bIns="135094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b="1" kern="1200" dirty="0">
                <a:solidFill>
                  <a:schemeClr val="tx1"/>
                </a:solidFill>
              </a:rPr>
              <a:t>Directional Implementation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900" kern="1200" dirty="0">
              <a:solidFill>
                <a:schemeClr val="tx1"/>
              </a:solidFill>
            </a:endParaRP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</a:rPr>
              <a:t>Each loading condition applied independently along each axis</a:t>
            </a:r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9EC81A4E-2E03-668A-180C-495ABC72DC6A}"/>
              </a:ext>
            </a:extLst>
          </p:cNvPr>
          <p:cNvSpPr/>
          <p:nvPr/>
        </p:nvSpPr>
        <p:spPr>
          <a:xfrm>
            <a:off x="8300106" y="2874643"/>
            <a:ext cx="2140864" cy="3088529"/>
          </a:xfrm>
          <a:custGeom>
            <a:avLst/>
            <a:gdLst>
              <a:gd name="connsiteX0" fmla="*/ 0 w 2140864"/>
              <a:gd name="connsiteY0" fmla="*/ 214086 h 3088529"/>
              <a:gd name="connsiteX1" fmla="*/ 214086 w 2140864"/>
              <a:gd name="connsiteY1" fmla="*/ 0 h 3088529"/>
              <a:gd name="connsiteX2" fmla="*/ 1926778 w 2140864"/>
              <a:gd name="connsiteY2" fmla="*/ 0 h 3088529"/>
              <a:gd name="connsiteX3" fmla="*/ 2140864 w 2140864"/>
              <a:gd name="connsiteY3" fmla="*/ 214086 h 3088529"/>
              <a:gd name="connsiteX4" fmla="*/ 2140864 w 2140864"/>
              <a:gd name="connsiteY4" fmla="*/ 2874443 h 3088529"/>
              <a:gd name="connsiteX5" fmla="*/ 1926778 w 2140864"/>
              <a:gd name="connsiteY5" fmla="*/ 3088529 h 3088529"/>
              <a:gd name="connsiteX6" fmla="*/ 214086 w 2140864"/>
              <a:gd name="connsiteY6" fmla="*/ 3088529 h 3088529"/>
              <a:gd name="connsiteX7" fmla="*/ 0 w 2140864"/>
              <a:gd name="connsiteY7" fmla="*/ 2874443 h 3088529"/>
              <a:gd name="connsiteX8" fmla="*/ 0 w 2140864"/>
              <a:gd name="connsiteY8" fmla="*/ 214086 h 308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0864" h="3088529">
                <a:moveTo>
                  <a:pt x="0" y="214086"/>
                </a:moveTo>
                <a:cubicBezTo>
                  <a:pt x="0" y="95850"/>
                  <a:pt x="95850" y="0"/>
                  <a:pt x="214086" y="0"/>
                </a:cubicBezTo>
                <a:lnTo>
                  <a:pt x="1926778" y="0"/>
                </a:lnTo>
                <a:cubicBezTo>
                  <a:pt x="2045014" y="0"/>
                  <a:pt x="2140864" y="95850"/>
                  <a:pt x="2140864" y="214086"/>
                </a:cubicBezTo>
                <a:lnTo>
                  <a:pt x="2140864" y="2874443"/>
                </a:lnTo>
                <a:cubicBezTo>
                  <a:pt x="2140864" y="2992679"/>
                  <a:pt x="2045014" y="3088529"/>
                  <a:pt x="1926778" y="3088529"/>
                </a:cubicBezTo>
                <a:lnTo>
                  <a:pt x="214086" y="3088529"/>
                </a:lnTo>
                <a:cubicBezTo>
                  <a:pt x="95850" y="3088529"/>
                  <a:pt x="0" y="2992679"/>
                  <a:pt x="0" y="2874443"/>
                </a:cubicBezTo>
                <a:lnTo>
                  <a:pt x="0" y="2140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5094" tIns="135094" rIns="135094" bIns="135094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900" b="1" kern="1200" dirty="0">
              <a:solidFill>
                <a:schemeClr val="tx1"/>
              </a:solidFill>
            </a:endParaRP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900" b="1" kern="1200" dirty="0">
                <a:solidFill>
                  <a:schemeClr val="tx1"/>
                </a:solidFill>
              </a:rPr>
              <a:t>Model Evaluations</a:t>
            </a:r>
          </a:p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600" b="1" kern="1200" dirty="0">
              <a:solidFill>
                <a:schemeClr val="tx1"/>
              </a:solidFill>
            </a:endParaRPr>
          </a:p>
          <a:p>
            <a:pPr marL="0" lvl="0" indent="0" algn="l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</a:rPr>
              <a:t>Each model (Adult Male, Adult Female, Young Male) strain outcomes were compared </a:t>
            </a:r>
          </a:p>
        </p:txBody>
      </p:sp>
    </p:spTree>
    <p:extLst>
      <p:ext uri="{BB962C8B-B14F-4D97-AF65-F5344CB8AC3E}">
        <p14:creationId xmlns:p14="http://schemas.microsoft.com/office/powerpoint/2010/main" val="27971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3A0A-F337-1E9B-EFFC-34BAEA5C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60785"/>
            <a:ext cx="7956958" cy="657540"/>
          </a:xfrm>
        </p:spPr>
        <p:txBody>
          <a:bodyPr>
            <a:noAutofit/>
          </a:bodyPr>
          <a:lstStyle/>
          <a:p>
            <a:pPr algn="ctr"/>
            <a:r>
              <a:rPr lang="en-IN" sz="2800" dirty="0"/>
              <a:t>Loading Condition (Case 1) </a:t>
            </a: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79BAA-FFE7-B9D8-8BA5-710D27F2E7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90098-EF79-9A1C-C2B3-DA69719129C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64463" y="6369050"/>
            <a:ext cx="457200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B40C1-1068-9F87-10A3-C6A7EB4E43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14</a:t>
            </a:fld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5B4F9-5991-737D-1637-E16E0A15B48D}"/>
              </a:ext>
            </a:extLst>
          </p:cNvPr>
          <p:cNvSpPr txBox="1"/>
          <p:nvPr/>
        </p:nvSpPr>
        <p:spPr>
          <a:xfrm>
            <a:off x="2209800" y="1404217"/>
            <a:ext cx="3109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/>
              <a:t>Pure Translation</a:t>
            </a:r>
            <a:endParaRPr lang="en-GB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13331B-E055-7352-43D4-556FAE8D5395}"/>
                  </a:ext>
                </a:extLst>
              </p:cNvPr>
              <p:cNvSpPr txBox="1"/>
              <p:nvPr/>
            </p:nvSpPr>
            <p:spPr>
              <a:xfrm>
                <a:off x="727297" y="2275014"/>
                <a:ext cx="5911627" cy="3829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We account for the </a:t>
                </a:r>
                <a:r>
                  <a:rPr lang="en-GB" b="1" dirty="0"/>
                  <a:t>HIC</a:t>
                </a:r>
                <a:r>
                  <a:rPr lang="en-GB" dirty="0"/>
                  <a:t> kinematic metric to develop input loading conditions.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HIC formula is used to evaluate the potential for head injury.</a:t>
                </a:r>
              </a:p>
              <a:p>
                <a:endParaRPr lang="en-IN" sz="11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𝑯𝑰𝑪</m:t>
                      </m:r>
                      <m:r>
                        <a:rPr lang="en-GB" sz="1400" b="1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𝒎𝒂𝒙</m:t>
                          </m:r>
                        </m:e>
                        <m:lim>
                          <m:sSub>
                            <m:sSubPr>
                              <m:ctrlP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lim>
                      </m:limLow>
                      <m:r>
                        <a:rPr lang="en-GB" sz="1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 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sz="1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GB" sz="1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den>
                                  </m:f>
                                  <m:nary>
                                    <m:naryPr>
                                      <m:limLoc m:val="undOvr"/>
                                      <m:grow m:val="on"/>
                                      <m:ctrlPr>
                                        <a:rPr lang="en-GB" sz="1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en-GB" sz="1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GB" sz="1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 </m:t>
                                      </m:r>
                                    </m:e>
                                  </m:nary>
                                  <m:r>
                                    <a:rPr lang="en-GB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∥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GB" sz="1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1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lang="en-GB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GB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𝒕</m:t>
                                  </m:r>
                                  <m:r>
                                    <a:rPr lang="en-GB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)∥</m:t>
                                  </m:r>
                                  <m:r>
                                    <a:rPr lang="en-GB" sz="1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𝒅𝒕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sup>
                          </m:sSup>
                          <m: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GB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sz="1100" b="1" dirty="0"/>
              </a:p>
              <a:p>
                <a:endParaRPr lang="en-GB" sz="1100" b="1" dirty="0"/>
              </a:p>
              <a:p>
                <a:r>
                  <a:rPr lang="en-GB" sz="1600" b="1" dirty="0"/>
                  <a:t>Output Data</a:t>
                </a:r>
                <a:r>
                  <a:rPr lang="en-GB" sz="1600" dirty="0"/>
                  <a:t>:</a:t>
                </a:r>
              </a:p>
              <a:p>
                <a:endParaRPr lang="en-GB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dirty="0"/>
                  <a:t>Targeted HIC value for 15 </a:t>
                </a:r>
                <a:r>
                  <a:rPr lang="en-GB" dirty="0" err="1"/>
                  <a:t>ms</a:t>
                </a:r>
                <a:r>
                  <a:rPr lang="en-GB" dirty="0"/>
                  <a:t>: </a:t>
                </a:r>
                <a:r>
                  <a:rPr lang="en-GB" b="1" dirty="0"/>
                  <a:t>680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dirty="0"/>
                  <a:t>Peak acceleration: </a:t>
                </a:r>
                <a:r>
                  <a:rPr lang="en-GB" b="1" dirty="0"/>
                  <a:t>120g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GB" dirty="0"/>
                  <a:t>Applied to each anatomical direction of head models </a:t>
                </a:r>
                <a:r>
                  <a:rPr lang="en-GB" b="1" dirty="0"/>
                  <a:t>(X, Y, Z)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13331B-E055-7352-43D4-556FAE8D5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7" y="2275014"/>
                <a:ext cx="5911627" cy="3829318"/>
              </a:xfrm>
              <a:prstGeom prst="rect">
                <a:avLst/>
              </a:prstGeom>
              <a:blipFill>
                <a:blip r:embed="rId2"/>
                <a:stretch>
                  <a:fillRect l="-619" t="-796" b="-2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250653B-1F92-8D0E-6593-347608DC5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439" y="1418477"/>
            <a:ext cx="1423319" cy="2001745"/>
          </a:xfrm>
          <a:prstGeom prst="rect">
            <a:avLst/>
          </a:prstGeom>
        </p:spPr>
      </p:pic>
      <p:pic>
        <p:nvPicPr>
          <p:cNvPr id="12" name="Picture 11" descr="A red line graph with text&#10;&#10;Description automatically generated">
            <a:extLst>
              <a:ext uri="{FF2B5EF4-FFF2-40B4-BE49-F238E27FC236}">
                <a16:creationId xmlns:a16="http://schemas.microsoft.com/office/drawing/2014/main" id="{6BE0A121-9E7C-3802-AF1C-ECB607718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42" y="3534466"/>
            <a:ext cx="4052570" cy="270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E8042-F5EB-F8D5-5909-D10063B5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E056C-ACB9-5903-1DF1-678E2959E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Loading Condition (Case 2) 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85730-FB74-E0E7-BA9E-76B3A0969B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2C266-76D6-6880-E5C4-DBF7684942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43216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50344-6854-7445-35DC-146174FAC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15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4">
                <a:extLst>
                  <a:ext uri="{FF2B5EF4-FFF2-40B4-BE49-F238E27FC236}">
                    <a16:creationId xmlns:a16="http://schemas.microsoft.com/office/drawing/2014/main" id="{04F012F2-8316-F852-7CFA-DBA4E72515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3364" y="2227784"/>
                <a:ext cx="6136074" cy="387926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To define pure rotational impacts, we utilized the concept of 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BrIC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developed by NHTSA.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BrIC formula used to address diffuse axonal injury.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IN" sz="12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𝑩𝒓𝑰𝑪</m:t>
                      </m:r>
                      <m:r>
                        <a:rPr kumimoji="0" lang="en-GB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GB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GB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𝒙𝑪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GB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GB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GB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𝒚𝑪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GB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GB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GB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GB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ysClr val="windowText" lastClr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GB" sz="1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ysClr val="windowText" lastClr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𝝎</m:t>
                                          </m:r>
                                        </m:e>
                                        <m:sub>
                                          <m:r>
                                            <a:rPr kumimoji="0" lang="en-GB" sz="14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ysClr val="windowText" lastClr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𝒛𝑪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GB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ysClr val="windowText" lastClr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br>
                  <a:rPr kumimoji="0" lang="en-GB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</a:b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Output Data: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The critical maximum rotational velocities in each direction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𝝎</m:t>
                        </m:r>
                      </m:e>
                      <m:sub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𝒙𝑪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𝝎</m:t>
                        </m:r>
                      </m:e>
                      <m:sub>
                        <m:r>
                          <a:rPr kumimoji="0" lang="en-I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𝝎</m:t>
                        </m:r>
                      </m:e>
                      <m:sub>
                        <m:r>
                          <a:rPr kumimoji="0" lang="en-I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𝒛</m:t>
                        </m:r>
                        <m:r>
                          <a:rPr kumimoji="0" lang="en-GB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) were taken from the BrIC paper.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Accordingly, we calculated the maximum rotational velocities as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66.3, 53.8,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and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41.50 rad/s </a:t>
                </a: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in each direction to achieve a BrIC value of</a:t>
                </a: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0.55.</a:t>
                </a:r>
              </a:p>
            </p:txBody>
          </p:sp>
        </mc:Choice>
        <mc:Fallback xmlns="">
          <p:sp>
            <p:nvSpPr>
              <p:cNvPr id="8" name="Content Placeholder 24">
                <a:extLst>
                  <a:ext uri="{FF2B5EF4-FFF2-40B4-BE49-F238E27FC236}">
                    <a16:creationId xmlns:a16="http://schemas.microsoft.com/office/drawing/2014/main" id="{04F012F2-8316-F852-7CFA-DBA4E7251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64" y="2227784"/>
                <a:ext cx="6136074" cy="3879267"/>
              </a:xfrm>
              <a:prstGeom prst="rect">
                <a:avLst/>
              </a:prstGeom>
              <a:blipFill>
                <a:blip r:embed="rId2"/>
                <a:stretch>
                  <a:fillRect l="-794" t="-1413" r="-596" b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894FB803-13AB-738D-1785-6DF89786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71" y="2517890"/>
            <a:ext cx="4598602" cy="27384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90FE6-A65B-894D-5653-052A97EF69BE}"/>
              </a:ext>
            </a:extLst>
          </p:cNvPr>
          <p:cNvSpPr txBox="1"/>
          <p:nvPr/>
        </p:nvSpPr>
        <p:spPr>
          <a:xfrm>
            <a:off x="2231153" y="1455265"/>
            <a:ext cx="27004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Pure Rotational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3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BE02F-0FFB-50BA-E677-6BA6F0E76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ED40B-072E-42D8-27FA-BD5C1655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Loading Condition (Case 3) 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A924D-EFE6-D463-E474-A1E8C7D27D8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B42D-49F5-73D8-F3B6-FB1F5CC414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482402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E57C6-F712-C1B9-EFE4-FA60F9C0D4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16</a:t>
            </a:fld>
            <a:endParaRPr lang="it-IT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4E4E59B-FBD8-378F-9B9C-DA2B42AD5E50}"/>
              </a:ext>
            </a:extLst>
          </p:cNvPr>
          <p:cNvSpPr txBox="1">
            <a:spLocks/>
          </p:cNvSpPr>
          <p:nvPr/>
        </p:nvSpPr>
        <p:spPr>
          <a:xfrm>
            <a:off x="1197968" y="1577316"/>
            <a:ext cx="6198665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b="1" dirty="0"/>
              <a:t>Combined Translation-Rotational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72B4D5-105E-7EC2-F2C3-AE7FBBD3BE29}"/>
              </a:ext>
            </a:extLst>
          </p:cNvPr>
          <p:cNvSpPr txBox="1"/>
          <p:nvPr/>
        </p:nvSpPr>
        <p:spPr>
          <a:xfrm>
            <a:off x="962580" y="2606520"/>
            <a:ext cx="553402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To investigate the effects of combined kinematics, we considered real experimental test data from Hardy’s experiment (C383-T1).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The experiment involved a deceleration test with a cadaveric head striking a fixed, inclined acrylic block with an impact speed of 3 m/s.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The data was applied to head models to evaluate the combined effects of translation and rotation on head injury potential.</a:t>
            </a:r>
          </a:p>
        </p:txBody>
      </p:sp>
      <p:pic>
        <p:nvPicPr>
          <p:cNvPr id="10" name="Picture 9" descr="A graph of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8C708EC4-3E7F-80B0-37F6-EDB919F70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760" y="1360234"/>
            <a:ext cx="3432272" cy="2421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4BC511-8CB4-2247-983B-102F29F9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995" y="3891109"/>
            <a:ext cx="3781425" cy="23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25976-7382-E660-8AF9-70D5D29DB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E523-3680-B01A-E35D-95A1610F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Results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D9CAD-C720-4E96-51B4-3DFC7DA5D6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IN" dirty="0"/>
          </a:p>
          <a:p>
            <a:endParaRPr lang="en-IN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94837-D42D-941D-D09B-0B814EB9E0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9A51E-6F67-070B-78E2-AD655D11A15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BDDBB-7EC5-DC2B-6803-03A98256FA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17</a:t>
            </a:fld>
            <a:endParaRPr lang="it-I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2F93F5-439E-AB44-0B2F-0EECFEA54690}"/>
              </a:ext>
            </a:extLst>
          </p:cNvPr>
          <p:cNvGrpSpPr/>
          <p:nvPr/>
        </p:nvGrpSpPr>
        <p:grpSpPr>
          <a:xfrm>
            <a:off x="761999" y="1527739"/>
            <a:ext cx="10734675" cy="1656145"/>
            <a:chOff x="761999" y="1527739"/>
            <a:chExt cx="10734675" cy="1656145"/>
          </a:xfrm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35B201B0-187D-8DB1-AC6B-B2453D0B0188}"/>
                </a:ext>
              </a:extLst>
            </p:cNvPr>
            <p:cNvSpPr/>
            <p:nvPr/>
          </p:nvSpPr>
          <p:spPr>
            <a:xfrm>
              <a:off x="761999" y="1528965"/>
              <a:ext cx="1158444" cy="1654919"/>
            </a:xfrm>
            <a:custGeom>
              <a:avLst/>
              <a:gdLst>
                <a:gd name="connsiteX0" fmla="*/ 0 w 1654918"/>
                <a:gd name="connsiteY0" fmla="*/ 0 h 1158443"/>
                <a:gd name="connsiteX1" fmla="*/ 1075697 w 1654918"/>
                <a:gd name="connsiteY1" fmla="*/ 0 h 1158443"/>
                <a:gd name="connsiteX2" fmla="*/ 1654918 w 1654918"/>
                <a:gd name="connsiteY2" fmla="*/ 579222 h 1158443"/>
                <a:gd name="connsiteX3" fmla="*/ 1075697 w 1654918"/>
                <a:gd name="connsiteY3" fmla="*/ 1158443 h 1158443"/>
                <a:gd name="connsiteX4" fmla="*/ 0 w 1654918"/>
                <a:gd name="connsiteY4" fmla="*/ 1158443 h 1158443"/>
                <a:gd name="connsiteX5" fmla="*/ 579222 w 1654918"/>
                <a:gd name="connsiteY5" fmla="*/ 579222 h 1158443"/>
                <a:gd name="connsiteX6" fmla="*/ 0 w 1654918"/>
                <a:gd name="connsiteY6" fmla="*/ 0 h 115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4918" h="1158443">
                  <a:moveTo>
                    <a:pt x="1654917" y="0"/>
                  </a:moveTo>
                  <a:lnTo>
                    <a:pt x="1654917" y="752988"/>
                  </a:lnTo>
                  <a:lnTo>
                    <a:pt x="827458" y="1158443"/>
                  </a:lnTo>
                  <a:lnTo>
                    <a:pt x="1" y="752988"/>
                  </a:lnTo>
                  <a:lnTo>
                    <a:pt x="1" y="0"/>
                  </a:lnTo>
                  <a:lnTo>
                    <a:pt x="827458" y="405456"/>
                  </a:lnTo>
                  <a:lnTo>
                    <a:pt x="1654917" y="0"/>
                  </a:lnTo>
                  <a:close/>
                </a:path>
              </a:pathLst>
            </a:custGeom>
            <a:solidFill>
              <a:srgbClr val="76D3E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587478" rIns="8255" bIns="58747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300" b="1" kern="1200" dirty="0">
                  <a:solidFill>
                    <a:schemeClr val="tx1"/>
                  </a:solidFill>
                </a:rPr>
                <a:t>Comparative Analysis</a:t>
              </a:r>
              <a:endParaRPr lang="en-GB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590CDBFA-BE92-A0EE-CD64-1ED4D29837A3}"/>
                </a:ext>
              </a:extLst>
            </p:cNvPr>
            <p:cNvSpPr/>
            <p:nvPr/>
          </p:nvSpPr>
          <p:spPr>
            <a:xfrm>
              <a:off x="1920441" y="1527739"/>
              <a:ext cx="9576233" cy="1075698"/>
            </a:xfrm>
            <a:custGeom>
              <a:avLst/>
              <a:gdLst>
                <a:gd name="connsiteX0" fmla="*/ 179286 w 1075697"/>
                <a:gd name="connsiteY0" fmla="*/ 0 h 9576232"/>
                <a:gd name="connsiteX1" fmla="*/ 896411 w 1075697"/>
                <a:gd name="connsiteY1" fmla="*/ 0 h 9576232"/>
                <a:gd name="connsiteX2" fmla="*/ 1075697 w 1075697"/>
                <a:gd name="connsiteY2" fmla="*/ 179286 h 9576232"/>
                <a:gd name="connsiteX3" fmla="*/ 1075697 w 1075697"/>
                <a:gd name="connsiteY3" fmla="*/ 9576232 h 9576232"/>
                <a:gd name="connsiteX4" fmla="*/ 1075697 w 1075697"/>
                <a:gd name="connsiteY4" fmla="*/ 9576232 h 9576232"/>
                <a:gd name="connsiteX5" fmla="*/ 0 w 1075697"/>
                <a:gd name="connsiteY5" fmla="*/ 9576232 h 9576232"/>
                <a:gd name="connsiteX6" fmla="*/ 0 w 1075697"/>
                <a:gd name="connsiteY6" fmla="*/ 9576232 h 9576232"/>
                <a:gd name="connsiteX7" fmla="*/ 0 w 1075697"/>
                <a:gd name="connsiteY7" fmla="*/ 179286 h 9576232"/>
                <a:gd name="connsiteX8" fmla="*/ 179286 w 1075697"/>
                <a:gd name="connsiteY8" fmla="*/ 0 h 95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697" h="9576232">
                  <a:moveTo>
                    <a:pt x="1075697" y="1596070"/>
                  </a:moveTo>
                  <a:lnTo>
                    <a:pt x="1075697" y="7980162"/>
                  </a:lnTo>
                  <a:cubicBezTo>
                    <a:pt x="1075697" y="8861645"/>
                    <a:pt x="1066680" y="9576228"/>
                    <a:pt x="1055558" y="9576228"/>
                  </a:cubicBezTo>
                  <a:lnTo>
                    <a:pt x="0" y="9576228"/>
                  </a:lnTo>
                  <a:lnTo>
                    <a:pt x="0" y="95762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55558" y="4"/>
                  </a:lnTo>
                  <a:cubicBezTo>
                    <a:pt x="1066680" y="4"/>
                    <a:pt x="1075697" y="714587"/>
                    <a:pt x="1075697" y="15960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62671" rIns="62671" bIns="62672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600" kern="1200" dirty="0"/>
                <a:t>Total of 42 simulations were accomplished (21 in +</a:t>
              </a:r>
              <a:r>
                <a:rPr lang="en-IN" sz="1600" kern="1200" dirty="0" err="1"/>
                <a:t>ve</a:t>
              </a:r>
              <a:r>
                <a:rPr lang="en-IN" sz="1600" kern="1200" dirty="0"/>
                <a:t> anatomical direction).</a:t>
              </a:r>
              <a:endParaRPr lang="en-GB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600" kern="1200" dirty="0"/>
                <a:t>Two Tissue based metrics were accounted MPS (maximum elongation along principal axis) and SS (maximum distortional deformation).</a:t>
              </a:r>
              <a:endParaRPr lang="en-GB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600" kern="1200" dirty="0"/>
                <a:t>Fortran script was developed to account the maximum values for the entire time history of analysis.</a:t>
              </a:r>
              <a:endParaRPr lang="en-GB" sz="16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A4DB77-79D5-83CF-B81F-42EA9FA9203F}"/>
              </a:ext>
            </a:extLst>
          </p:cNvPr>
          <p:cNvGrpSpPr/>
          <p:nvPr/>
        </p:nvGrpSpPr>
        <p:grpSpPr>
          <a:xfrm>
            <a:off x="761999" y="2990327"/>
            <a:ext cx="10734675" cy="1654919"/>
            <a:chOff x="761999" y="2990327"/>
            <a:chExt cx="10734675" cy="1654919"/>
          </a:xfrm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12A2A7C6-0715-FC34-FF42-B8742572BA20}"/>
                </a:ext>
              </a:extLst>
            </p:cNvPr>
            <p:cNvSpPr/>
            <p:nvPr/>
          </p:nvSpPr>
          <p:spPr>
            <a:xfrm>
              <a:off x="761999" y="2990327"/>
              <a:ext cx="1158444" cy="1654919"/>
            </a:xfrm>
            <a:custGeom>
              <a:avLst/>
              <a:gdLst>
                <a:gd name="connsiteX0" fmla="*/ 0 w 1654918"/>
                <a:gd name="connsiteY0" fmla="*/ 0 h 1158443"/>
                <a:gd name="connsiteX1" fmla="*/ 1075697 w 1654918"/>
                <a:gd name="connsiteY1" fmla="*/ 0 h 1158443"/>
                <a:gd name="connsiteX2" fmla="*/ 1654918 w 1654918"/>
                <a:gd name="connsiteY2" fmla="*/ 579222 h 1158443"/>
                <a:gd name="connsiteX3" fmla="*/ 1075697 w 1654918"/>
                <a:gd name="connsiteY3" fmla="*/ 1158443 h 1158443"/>
                <a:gd name="connsiteX4" fmla="*/ 0 w 1654918"/>
                <a:gd name="connsiteY4" fmla="*/ 1158443 h 1158443"/>
                <a:gd name="connsiteX5" fmla="*/ 579222 w 1654918"/>
                <a:gd name="connsiteY5" fmla="*/ 579222 h 1158443"/>
                <a:gd name="connsiteX6" fmla="*/ 0 w 1654918"/>
                <a:gd name="connsiteY6" fmla="*/ 0 h 115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4918" h="1158443">
                  <a:moveTo>
                    <a:pt x="1654917" y="0"/>
                  </a:moveTo>
                  <a:lnTo>
                    <a:pt x="1654917" y="752988"/>
                  </a:lnTo>
                  <a:lnTo>
                    <a:pt x="827458" y="1158443"/>
                  </a:lnTo>
                  <a:lnTo>
                    <a:pt x="1" y="752988"/>
                  </a:lnTo>
                  <a:lnTo>
                    <a:pt x="1" y="0"/>
                  </a:lnTo>
                  <a:lnTo>
                    <a:pt x="827458" y="405456"/>
                  </a:lnTo>
                  <a:lnTo>
                    <a:pt x="1654917" y="0"/>
                  </a:lnTo>
                  <a:close/>
                </a:path>
              </a:pathLst>
            </a:custGeom>
            <a:solidFill>
              <a:srgbClr val="E195F9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587478" rIns="8255" bIns="58747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300" b="1" kern="1200" dirty="0">
                  <a:solidFill>
                    <a:schemeClr val="tx1"/>
                  </a:solidFill>
                </a:rPr>
                <a:t>Strain Analysis</a:t>
              </a:r>
              <a:endParaRPr lang="en-GB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DFB6692C-2A57-5958-AB74-B19B72022E74}"/>
                </a:ext>
              </a:extLst>
            </p:cNvPr>
            <p:cNvSpPr/>
            <p:nvPr/>
          </p:nvSpPr>
          <p:spPr>
            <a:xfrm>
              <a:off x="1920441" y="2990328"/>
              <a:ext cx="9576233" cy="1075698"/>
            </a:xfrm>
            <a:custGeom>
              <a:avLst/>
              <a:gdLst>
                <a:gd name="connsiteX0" fmla="*/ 179286 w 1075697"/>
                <a:gd name="connsiteY0" fmla="*/ 0 h 9576232"/>
                <a:gd name="connsiteX1" fmla="*/ 896411 w 1075697"/>
                <a:gd name="connsiteY1" fmla="*/ 0 h 9576232"/>
                <a:gd name="connsiteX2" fmla="*/ 1075697 w 1075697"/>
                <a:gd name="connsiteY2" fmla="*/ 179286 h 9576232"/>
                <a:gd name="connsiteX3" fmla="*/ 1075697 w 1075697"/>
                <a:gd name="connsiteY3" fmla="*/ 9576232 h 9576232"/>
                <a:gd name="connsiteX4" fmla="*/ 1075697 w 1075697"/>
                <a:gd name="connsiteY4" fmla="*/ 9576232 h 9576232"/>
                <a:gd name="connsiteX5" fmla="*/ 0 w 1075697"/>
                <a:gd name="connsiteY5" fmla="*/ 9576232 h 9576232"/>
                <a:gd name="connsiteX6" fmla="*/ 0 w 1075697"/>
                <a:gd name="connsiteY6" fmla="*/ 9576232 h 9576232"/>
                <a:gd name="connsiteX7" fmla="*/ 0 w 1075697"/>
                <a:gd name="connsiteY7" fmla="*/ 179286 h 9576232"/>
                <a:gd name="connsiteX8" fmla="*/ 179286 w 1075697"/>
                <a:gd name="connsiteY8" fmla="*/ 0 h 95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697" h="9576232">
                  <a:moveTo>
                    <a:pt x="1075697" y="1596070"/>
                  </a:moveTo>
                  <a:lnTo>
                    <a:pt x="1075697" y="7980162"/>
                  </a:lnTo>
                  <a:cubicBezTo>
                    <a:pt x="1075697" y="8861645"/>
                    <a:pt x="1066680" y="9576228"/>
                    <a:pt x="1055558" y="9576228"/>
                  </a:cubicBezTo>
                  <a:lnTo>
                    <a:pt x="0" y="9576228"/>
                  </a:lnTo>
                  <a:lnTo>
                    <a:pt x="0" y="95762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55558" y="4"/>
                  </a:lnTo>
                  <a:cubicBezTo>
                    <a:pt x="1066680" y="4"/>
                    <a:pt x="1075697" y="714587"/>
                    <a:pt x="1075697" y="15960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62671" rIns="62671" bIns="62672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600" kern="1200" dirty="0"/>
                <a:t>Emphasize on WM and GM that </a:t>
              </a:r>
              <a:r>
                <a:rPr lang="en-GB" sz="1600" kern="1200" dirty="0"/>
                <a:t>comprise most of the brain volume subject to potential injury.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kern="1200" dirty="0"/>
                <a:t>95th percentile of brain tissue were analysed, since top 5% of values may not account the overall response of strain behaviour.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EB352-55D5-AD5A-6640-DDB2FFF47F54}"/>
              </a:ext>
            </a:extLst>
          </p:cNvPr>
          <p:cNvGrpSpPr/>
          <p:nvPr/>
        </p:nvGrpSpPr>
        <p:grpSpPr>
          <a:xfrm>
            <a:off x="790925" y="4451690"/>
            <a:ext cx="10705749" cy="1655730"/>
            <a:chOff x="790925" y="4451690"/>
            <a:chExt cx="10705749" cy="1655730"/>
          </a:xfrm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E84D49C-BE3E-70DF-D0B4-5E7F9CEDEE79}"/>
                </a:ext>
              </a:extLst>
            </p:cNvPr>
            <p:cNvSpPr/>
            <p:nvPr/>
          </p:nvSpPr>
          <p:spPr>
            <a:xfrm>
              <a:off x="790925" y="4452501"/>
              <a:ext cx="1158444" cy="1654919"/>
            </a:xfrm>
            <a:custGeom>
              <a:avLst/>
              <a:gdLst>
                <a:gd name="connsiteX0" fmla="*/ 0 w 1654918"/>
                <a:gd name="connsiteY0" fmla="*/ 0 h 1158443"/>
                <a:gd name="connsiteX1" fmla="*/ 1075697 w 1654918"/>
                <a:gd name="connsiteY1" fmla="*/ 0 h 1158443"/>
                <a:gd name="connsiteX2" fmla="*/ 1654918 w 1654918"/>
                <a:gd name="connsiteY2" fmla="*/ 579222 h 1158443"/>
                <a:gd name="connsiteX3" fmla="*/ 1075697 w 1654918"/>
                <a:gd name="connsiteY3" fmla="*/ 1158443 h 1158443"/>
                <a:gd name="connsiteX4" fmla="*/ 0 w 1654918"/>
                <a:gd name="connsiteY4" fmla="*/ 1158443 h 1158443"/>
                <a:gd name="connsiteX5" fmla="*/ 579222 w 1654918"/>
                <a:gd name="connsiteY5" fmla="*/ 579222 h 1158443"/>
                <a:gd name="connsiteX6" fmla="*/ 0 w 1654918"/>
                <a:gd name="connsiteY6" fmla="*/ 0 h 115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4918" h="1158443">
                  <a:moveTo>
                    <a:pt x="1654917" y="0"/>
                  </a:moveTo>
                  <a:lnTo>
                    <a:pt x="1654917" y="752988"/>
                  </a:lnTo>
                  <a:lnTo>
                    <a:pt x="827458" y="1158443"/>
                  </a:lnTo>
                  <a:lnTo>
                    <a:pt x="1" y="752988"/>
                  </a:lnTo>
                  <a:lnTo>
                    <a:pt x="1" y="0"/>
                  </a:lnTo>
                  <a:lnTo>
                    <a:pt x="827458" y="405456"/>
                  </a:lnTo>
                  <a:lnTo>
                    <a:pt x="1654917" y="0"/>
                  </a:lnTo>
                  <a:close/>
                </a:path>
              </a:pathLst>
            </a:custGeom>
            <a:solidFill>
              <a:srgbClr val="AFE961"/>
            </a:solidFill>
            <a:ln>
              <a:solidFill>
                <a:srgbClr val="AFE96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587478" rIns="8255" bIns="58747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300" b="1" kern="1200" dirty="0">
                  <a:solidFill>
                    <a:schemeClr val="tx1"/>
                  </a:solidFill>
                </a:rPr>
                <a:t>Morphological Differences</a:t>
              </a:r>
              <a:endParaRPr lang="en-GB" sz="13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834B65AA-83BF-C3DD-9BC0-BAB4B917C90A}"/>
                </a:ext>
              </a:extLst>
            </p:cNvPr>
            <p:cNvSpPr/>
            <p:nvPr/>
          </p:nvSpPr>
          <p:spPr>
            <a:xfrm>
              <a:off x="1920441" y="4451690"/>
              <a:ext cx="9576233" cy="1075698"/>
            </a:xfrm>
            <a:custGeom>
              <a:avLst/>
              <a:gdLst>
                <a:gd name="connsiteX0" fmla="*/ 179286 w 1075697"/>
                <a:gd name="connsiteY0" fmla="*/ 0 h 9576232"/>
                <a:gd name="connsiteX1" fmla="*/ 896411 w 1075697"/>
                <a:gd name="connsiteY1" fmla="*/ 0 h 9576232"/>
                <a:gd name="connsiteX2" fmla="*/ 1075697 w 1075697"/>
                <a:gd name="connsiteY2" fmla="*/ 179286 h 9576232"/>
                <a:gd name="connsiteX3" fmla="*/ 1075697 w 1075697"/>
                <a:gd name="connsiteY3" fmla="*/ 9576232 h 9576232"/>
                <a:gd name="connsiteX4" fmla="*/ 1075697 w 1075697"/>
                <a:gd name="connsiteY4" fmla="*/ 9576232 h 9576232"/>
                <a:gd name="connsiteX5" fmla="*/ 0 w 1075697"/>
                <a:gd name="connsiteY5" fmla="*/ 9576232 h 9576232"/>
                <a:gd name="connsiteX6" fmla="*/ 0 w 1075697"/>
                <a:gd name="connsiteY6" fmla="*/ 9576232 h 9576232"/>
                <a:gd name="connsiteX7" fmla="*/ 0 w 1075697"/>
                <a:gd name="connsiteY7" fmla="*/ 179286 h 9576232"/>
                <a:gd name="connsiteX8" fmla="*/ 179286 w 1075697"/>
                <a:gd name="connsiteY8" fmla="*/ 0 h 957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5697" h="9576232">
                  <a:moveTo>
                    <a:pt x="1075697" y="1596070"/>
                  </a:moveTo>
                  <a:lnTo>
                    <a:pt x="1075697" y="7980162"/>
                  </a:lnTo>
                  <a:cubicBezTo>
                    <a:pt x="1075697" y="8861645"/>
                    <a:pt x="1066680" y="9576228"/>
                    <a:pt x="1055558" y="9576228"/>
                  </a:cubicBezTo>
                  <a:lnTo>
                    <a:pt x="0" y="9576228"/>
                  </a:lnTo>
                  <a:lnTo>
                    <a:pt x="0" y="9576228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55558" y="4"/>
                  </a:lnTo>
                  <a:cubicBezTo>
                    <a:pt x="1066680" y="4"/>
                    <a:pt x="1075697" y="714587"/>
                    <a:pt x="1075697" y="159607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62671" rIns="62671" bIns="62672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IN" sz="1600" kern="1200" dirty="0"/>
                <a:t>Four physical attributes were accounted to state the morphological comparison.</a:t>
              </a:r>
              <a:endParaRPr lang="en-GB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kern="1200" dirty="0"/>
                <a:t>All the findings are consistent with prior research on the role of brain morphology in injury susceptibility.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6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9930D-7EBB-1DE9-CEA0-EA8B6D6AA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ABCB-1D70-7936-16AA-1C4E83D9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dirty="0"/>
              <a:t>Result: </a:t>
            </a:r>
            <a:r>
              <a:rPr lang="en-GB" sz="2800" dirty="0"/>
              <a:t>Loading conditions based on translational accelerations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6DD-4EC2-3C92-F46E-B8F44E52A3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2C26-47AA-0B9B-24D3-65A75387213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81400" y="6369050"/>
            <a:ext cx="4733925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CDE2B-EC93-3E64-62E3-3A3BAE2A3F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18</a:t>
            </a:fld>
            <a:endParaRPr lang="it-IT"/>
          </a:p>
        </p:txBody>
      </p:sp>
      <p:pic>
        <p:nvPicPr>
          <p:cNvPr id="3" name="Picture 2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49D001A4-6B1E-4B29-1B0F-338A3721D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0" y="1639824"/>
            <a:ext cx="3665582" cy="3990337"/>
          </a:xfrm>
          <a:prstGeom prst="rect">
            <a:avLst/>
          </a:prstGeom>
        </p:spPr>
      </p:pic>
      <p:pic>
        <p:nvPicPr>
          <p:cNvPr id="8" name="Picture 7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C0B7C6E0-F50E-4B5E-2410-4031E84D8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19" y="1639824"/>
            <a:ext cx="3802516" cy="3990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EF0AB-E6C2-7BD4-4313-A0250DC4E25D}"/>
              </a:ext>
            </a:extLst>
          </p:cNvPr>
          <p:cNvSpPr txBox="1"/>
          <p:nvPr/>
        </p:nvSpPr>
        <p:spPr>
          <a:xfrm>
            <a:off x="4603139" y="2203831"/>
            <a:ext cx="29481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Peak strain variability addressing the existence of Morphological differences among the three head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Addressing the Vulnerability of impact direction across three anatomical axis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12439F-0BFD-6EDD-735A-40131911B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139" y="5428025"/>
            <a:ext cx="3219899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0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5EB14-E2E0-BC93-72B5-ECCAB456C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3F23-58FD-3BD8-5280-EBE8040BC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dirty="0"/>
              <a:t>Result: </a:t>
            </a:r>
            <a:r>
              <a:rPr lang="en-GB" sz="2800" dirty="0"/>
              <a:t>Loading conditions based on rotational velocity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D49DD-705D-82E0-147D-E5E68EAF66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ED253-2B72-A315-3454-D9B61EC0619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81400" y="6369050"/>
            <a:ext cx="4733925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FAE4D-5152-BE11-29FE-EF54B5469B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19</a:t>
            </a:fld>
            <a:endParaRPr lang="it-IT"/>
          </a:p>
        </p:txBody>
      </p:sp>
      <p:pic>
        <p:nvPicPr>
          <p:cNvPr id="7" name="Picture 6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D542D9E2-7537-3F47-EA04-8730ECD2A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02" y="1738902"/>
            <a:ext cx="3809498" cy="4042956"/>
          </a:xfrm>
          <a:prstGeom prst="rect">
            <a:avLst/>
          </a:prstGeom>
        </p:spPr>
      </p:pic>
      <p:pic>
        <p:nvPicPr>
          <p:cNvPr id="9" name="Picture 8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33F70425-42A1-9226-97CF-60DCC8E0C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1758578"/>
            <a:ext cx="3660613" cy="40429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F71DD0-E8A8-BAB4-DA01-B6E51AA27D88}"/>
              </a:ext>
            </a:extLst>
          </p:cNvPr>
          <p:cNvSpPr txBox="1"/>
          <p:nvPr/>
        </p:nvSpPr>
        <p:spPr>
          <a:xfrm>
            <a:off x="4474289" y="2216531"/>
            <a:ext cx="29481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Peak strain variability addressing the existence of Morphological differences among the three head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Addressing the Vulnerability of impact direction across three anatomical axis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CF4453-8131-80E9-7BD3-0CA400554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50" y="5420481"/>
            <a:ext cx="3219899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F2AB-FF0E-D0D7-FD90-461C920A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Research Objective</a:t>
            </a:r>
            <a:endParaRPr lang="en-GB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A51B5-593A-8958-E036-11BCCDF1EE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Karan Gupta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AA13C-516D-2E26-7AC5-870BC453AB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422112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AB3A-2A9D-DA7B-9D1A-AFEDA39BE8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2</a:t>
            </a:fld>
            <a:endParaRPr lang="it-I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3E9DA-7F3A-7E04-0AA4-F3BF557760DA}"/>
              </a:ext>
            </a:extLst>
          </p:cNvPr>
          <p:cNvSpPr txBox="1"/>
          <p:nvPr/>
        </p:nvSpPr>
        <p:spPr>
          <a:xfrm>
            <a:off x="634690" y="1568150"/>
            <a:ext cx="107191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6200" indent="-1346200" algn="just">
              <a:spcAft>
                <a:spcPts val="200"/>
              </a:spcAft>
            </a:pPr>
            <a:r>
              <a:rPr lang="en-GB" sz="2000" b="1" dirty="0"/>
              <a:t>Objective</a:t>
            </a:r>
            <a:r>
              <a:rPr lang="en-GB" b="1" dirty="0"/>
              <a:t>: </a:t>
            </a:r>
            <a:r>
              <a:rPr lang="en-GB" dirty="0"/>
              <a:t>Understand and develop subject-specific head models incorporating age and gender variations to recognize how morphological differences affect strains induced by impact cases.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44C03-4A21-EB05-7ACD-BDD953AEFE7D}"/>
              </a:ext>
            </a:extLst>
          </p:cNvPr>
          <p:cNvSpPr txBox="1"/>
          <p:nvPr/>
        </p:nvSpPr>
        <p:spPr>
          <a:xfrm>
            <a:off x="615877" y="2827257"/>
            <a:ext cx="111637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0450" indent="-2330450" algn="just"/>
            <a:r>
              <a:rPr lang="en-GB" b="1" dirty="0"/>
              <a:t> Problem Statement: </a:t>
            </a:r>
            <a:r>
              <a:rPr lang="en-GB" dirty="0"/>
              <a:t>Existing head models uses a “</a:t>
            </a:r>
            <a:r>
              <a:rPr lang="en-GB" i="1" dirty="0"/>
              <a:t>One-size-fits to all </a:t>
            </a:r>
            <a:r>
              <a:rPr lang="en-GB" dirty="0"/>
              <a:t>” approach, which limits accuracy in:</a:t>
            </a:r>
          </a:p>
          <a:p>
            <a:pPr marL="2330450" indent="-2330450" algn="just"/>
            <a:endParaRPr lang="en-GB" sz="1050" dirty="0"/>
          </a:p>
          <a:p>
            <a:pPr marL="2420938" indent="-450850" algn="just">
              <a:spcAft>
                <a:spcPts val="300"/>
              </a:spcAft>
              <a:buFont typeface="+mj-lt"/>
              <a:buAutoNum type="arabicPeriod"/>
            </a:pPr>
            <a:r>
              <a:rPr lang="en-GB" dirty="0"/>
              <a:t>Predicting precise brain injury.</a:t>
            </a:r>
          </a:p>
          <a:p>
            <a:pPr marL="2420938" indent="-450850" algn="just">
              <a:spcAft>
                <a:spcPts val="300"/>
              </a:spcAft>
              <a:buFont typeface="+mj-lt"/>
              <a:buAutoNum type="arabicPeriod"/>
            </a:pPr>
            <a:r>
              <a:rPr lang="en-GB" dirty="0"/>
              <a:t>Designing personalized protective equipment's (helmets, sports equipment).</a:t>
            </a:r>
          </a:p>
          <a:p>
            <a:pPr marL="2420938" indent="-450850" algn="just">
              <a:spcAft>
                <a:spcPts val="300"/>
              </a:spcAft>
              <a:buFont typeface="+mj-lt"/>
              <a:buAutoNum type="arabicPeriod"/>
            </a:pPr>
            <a:r>
              <a:rPr lang="en-GB" dirty="0"/>
              <a:t>Accident reconstruction for reliable injury outcomes.</a:t>
            </a:r>
          </a:p>
          <a:p>
            <a:pPr marL="2330450" indent="-2330450"/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BA6BD-A74F-A1B9-A941-13727E5A2929}"/>
              </a:ext>
            </a:extLst>
          </p:cNvPr>
          <p:cNvSpPr txBox="1"/>
          <p:nvPr/>
        </p:nvSpPr>
        <p:spPr>
          <a:xfrm>
            <a:off x="615877" y="4391365"/>
            <a:ext cx="10719110" cy="1564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Our Approach: </a:t>
            </a:r>
            <a:r>
              <a:rPr lang="en-GB" dirty="0"/>
              <a:t>We follow a systematic approach, where we account to:</a:t>
            </a:r>
            <a:endParaRPr lang="en-GB" b="1" dirty="0"/>
          </a:p>
          <a:p>
            <a:pPr marL="2420938" indent="-4508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Develop individualized head models using advanced meshing approach.</a:t>
            </a:r>
          </a:p>
          <a:p>
            <a:pPr marL="2420938" indent="-4508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Use tissue-based injury indicators instead of traditional kinematic indicators.</a:t>
            </a:r>
          </a:p>
          <a:p>
            <a:pPr marL="2420938" indent="-45085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Analysed key physical attributes to understand injury outcome in detail.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6095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9930B-E408-4F65-C8B0-26DB1C0E4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4122-F36D-0909-DF20-6C43BE6D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dirty="0"/>
              <a:t>Result: </a:t>
            </a:r>
            <a:r>
              <a:rPr lang="en-GB" sz="2800" dirty="0"/>
              <a:t>Loading conditions based on combined accelerations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6A1D9-284D-00A0-B82D-EBCAA538CA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8C7A-D45A-D04D-61AC-55BB0419F7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581400" y="6369050"/>
            <a:ext cx="4733925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0D790-F4D7-75EB-0E17-ED49F7D048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20</a:t>
            </a:fld>
            <a:endParaRPr lang="it-IT"/>
          </a:p>
        </p:txBody>
      </p:sp>
      <p:pic>
        <p:nvPicPr>
          <p:cNvPr id="10" name="Picture 9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5CB84B49-5507-9A13-6859-9C3D8F45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24" y="1777063"/>
            <a:ext cx="3433187" cy="3918521"/>
          </a:xfrm>
          <a:prstGeom prst="rect">
            <a:avLst/>
          </a:prstGeom>
        </p:spPr>
      </p:pic>
      <p:pic>
        <p:nvPicPr>
          <p:cNvPr id="11" name="Picture 10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022035B6-6CA1-5672-43B2-BF5B41828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68" y="1821130"/>
            <a:ext cx="3548429" cy="3830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68C179-0A03-DDA1-5CD7-F34D0CB21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211" y="5517757"/>
            <a:ext cx="3219899" cy="381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808E0D-AB34-0F30-FCD0-FA2A9929A722}"/>
              </a:ext>
            </a:extLst>
          </p:cNvPr>
          <p:cNvSpPr txBox="1"/>
          <p:nvPr/>
        </p:nvSpPr>
        <p:spPr>
          <a:xfrm>
            <a:off x="4278467" y="2041703"/>
            <a:ext cx="29481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Strain outcomes from the real experimental loading condition.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prstClr val="black"/>
                </a:solidFill>
                <a:latin typeface="Aptos" panose="02110004020202020204"/>
              </a:rPr>
              <a:t>Peak strain variability addressing the existence of Morphological differences among the three head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53480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D03AD-8750-95D3-2BFA-91C8A724E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A3C2-2E3B-A566-1037-7C774638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Result: </a:t>
            </a:r>
            <a:r>
              <a:rPr lang="en-GB" sz="3200" dirty="0"/>
              <a:t>Strain Variability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1DC5-2410-0EE8-1850-F9CBD2ACEC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E2A51-AC8B-3B0F-C6EA-78CD9EC0342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30F73-E4D5-0755-7BE1-16E7F94FFB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21</a:t>
            </a:fld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20715-6739-057B-F479-F788E9C20B7A}"/>
              </a:ext>
            </a:extLst>
          </p:cNvPr>
          <p:cNvSpPr txBox="1"/>
          <p:nvPr/>
        </p:nvSpPr>
        <p:spPr>
          <a:xfrm>
            <a:off x="1060803" y="5461997"/>
            <a:ext cx="10527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Contour plot of MPS for male (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), female (b), and young male (</a:t>
            </a: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FE head model for the combined loading condition C383-T1.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496A05-78FE-2126-1FD3-177FD82A3D42}"/>
              </a:ext>
            </a:extLst>
          </p:cNvPr>
          <p:cNvSpPr txBox="1"/>
          <p:nvPr/>
        </p:nvSpPr>
        <p:spPr>
          <a:xfrm>
            <a:off x="2594986" y="1576597"/>
            <a:ext cx="7865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prstClr val="black"/>
                </a:solidFill>
                <a:latin typeface="Aptos" panose="02110004020202020204"/>
              </a:rPr>
              <a:t>Diverse strain localization due to difference in head morphology</a:t>
            </a:r>
            <a:endParaRPr lang="en-GB" dirty="0">
              <a:solidFill>
                <a:prstClr val="black"/>
              </a:solidFill>
              <a:latin typeface="Aptos" panose="02110004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70356-F8CA-266E-25A6-32A42099D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677" y="2296403"/>
            <a:ext cx="3486637" cy="2781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F87F8-2F7C-1792-A51E-1DF7C4C6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5" y="2286876"/>
            <a:ext cx="3124636" cy="2791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37432A-DB46-9D82-0331-6FF0F45C8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750" y="2343870"/>
            <a:ext cx="3067478" cy="2762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C8ACDB-7691-4687-84DC-52CADC19FB53}"/>
              </a:ext>
            </a:extLst>
          </p:cNvPr>
          <p:cNvSpPr txBox="1"/>
          <p:nvPr/>
        </p:nvSpPr>
        <p:spPr>
          <a:xfrm>
            <a:off x="1746796" y="4754556"/>
            <a:ext cx="713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endParaRPr lang="en-GB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C8197F-1B7F-85E5-DC4E-4321F7D75CB6}"/>
              </a:ext>
            </a:extLst>
          </p:cNvPr>
          <p:cNvSpPr txBox="1"/>
          <p:nvPr/>
        </p:nvSpPr>
        <p:spPr>
          <a:xfrm>
            <a:off x="5561758" y="4754556"/>
            <a:ext cx="534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(b)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8180E-7794-AFEB-F104-2B1A50428BBD}"/>
              </a:ext>
            </a:extLst>
          </p:cNvPr>
          <p:cNvSpPr txBox="1"/>
          <p:nvPr/>
        </p:nvSpPr>
        <p:spPr>
          <a:xfrm>
            <a:off x="9197832" y="4756801"/>
            <a:ext cx="534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(c)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43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B6EA9-0AC2-867D-F933-2CB16889A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B0AB-37AA-975E-F167-FCE0F15D5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b="1" kern="1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Result: Brain Volume vs Strain Outcome </a:t>
            </a:r>
            <a:endParaRPr lang="en-GB" sz="5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F2971-A158-41BF-1C1E-884282A65DD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3CE4-1C1E-4069-E04B-FBE020FBAA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48124" y="6356349"/>
            <a:ext cx="4638675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4AA96-A209-431B-8AFF-9182425EEE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22</a:t>
            </a:fld>
            <a:endParaRPr lang="it-IT"/>
          </a:p>
        </p:txBody>
      </p:sp>
      <p:pic>
        <p:nvPicPr>
          <p:cNvPr id="7" name="Picture 6" descr="A group of graphs with numbers&#10;&#10;Description automatically generated">
            <a:extLst>
              <a:ext uri="{FF2B5EF4-FFF2-40B4-BE49-F238E27FC236}">
                <a16:creationId xmlns:a16="http://schemas.microsoft.com/office/drawing/2014/main" id="{53C727E8-E3F9-805A-AC00-C9D322AF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702" y="1725186"/>
            <a:ext cx="7678294" cy="4570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6006CE-891B-D072-8A7D-2C9257D5AEE3}"/>
              </a:ext>
            </a:extLst>
          </p:cNvPr>
          <p:cNvSpPr txBox="1"/>
          <p:nvPr/>
        </p:nvSpPr>
        <p:spPr>
          <a:xfrm>
            <a:off x="198642" y="2341660"/>
            <a:ext cx="24028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consistent linear relationship between brain volume, and strain metrics MPS and SS.</a:t>
            </a: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solidFill>
                <a:prstClr val="black"/>
              </a:solidFill>
              <a:latin typeface="Aptos" panose="02110004020202020204"/>
            </a:endParaRPr>
          </a:p>
          <a:p>
            <a:endParaRPr lang="en-GB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DBCD4C-404F-8E7D-3E38-403DCBF60FE0}"/>
              </a:ext>
            </a:extLst>
          </p:cNvPr>
          <p:cNvSpPr txBox="1"/>
          <p:nvPr/>
        </p:nvSpPr>
        <p:spPr>
          <a:xfrm>
            <a:off x="2681702" y="1325479"/>
            <a:ext cx="2371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ranslational </a:t>
            </a:r>
            <a:r>
              <a:rPr lang="en-GB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mpact 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7F91C7-1C5C-A380-8A19-77908ABB4288}"/>
              </a:ext>
            </a:extLst>
          </p:cNvPr>
          <p:cNvSpPr txBox="1"/>
          <p:nvPr/>
        </p:nvSpPr>
        <p:spPr>
          <a:xfrm>
            <a:off x="5536022" y="1310250"/>
            <a:ext cx="2117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Rotational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mpact </a:t>
            </a:r>
            <a:endParaRPr lang="en-GB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B5A16-9411-D287-B551-C93B97DFFC7D}"/>
              </a:ext>
            </a:extLst>
          </p:cNvPr>
          <p:cNvSpPr txBox="1"/>
          <p:nvPr/>
        </p:nvSpPr>
        <p:spPr>
          <a:xfrm>
            <a:off x="7870371" y="1156604"/>
            <a:ext cx="2569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Combined Translation and Rotational Impact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25832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5E45-654F-422D-A70D-0A4E0804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Research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BF653-2DE5-434B-92F8-0891DDCF39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762" y="1514168"/>
            <a:ext cx="7262988" cy="4975122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IN" sz="2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Importance of Tissue-based injury metrics</a:t>
            </a:r>
            <a:endParaRPr lang="en-IN" sz="2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r>
              <a:rPr lang="en-IN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tissue-based metrics in safety regulations to account </a:t>
            </a:r>
            <a:r>
              <a:rPr lang="en-IN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IN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realistic strain outcome, strain threshold, particularly in ECE 22.06, where HIC and </a:t>
            </a:r>
            <a:r>
              <a:rPr lang="en-IN" sz="2000" b="0" i="0" dirty="0" err="1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BrIC</a:t>
            </a:r>
            <a:r>
              <a:rPr lang="en-IN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defined as a threshold for helmet acceptance criteria.</a:t>
            </a:r>
          </a:p>
          <a:p>
            <a:pPr marL="457200" lvl="1" indent="0" algn="l">
              <a:buNone/>
            </a:pPr>
            <a:endParaRPr lang="en-IN" sz="20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en-IN" sz="2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Helmet &amp; PPE Design</a:t>
            </a:r>
            <a:endParaRPr lang="en-IN" sz="2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r>
              <a:rPr lang="en-IN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individualized personal protective devices accounting the head morphology and the strain outcomes.</a:t>
            </a:r>
          </a:p>
          <a:p>
            <a:pPr marL="457200" lvl="1" indent="0" algn="l">
              <a:buNone/>
            </a:pPr>
            <a:endParaRPr lang="en-IN" sz="2000" b="1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 algn="l">
              <a:buNone/>
            </a:pPr>
            <a:r>
              <a:rPr lang="en-IN" sz="2400" b="1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Biomedical &amp; Clinical Use</a:t>
            </a:r>
            <a:endParaRPr lang="en-IN" sz="2400" b="0" i="0" dirty="0">
              <a:solidFill>
                <a:srgbClr val="37415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r>
              <a:rPr lang="en-IN" sz="2000" b="0" i="0" dirty="0">
                <a:solidFill>
                  <a:srgbClr val="374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applications of these models extend to biomedical research, aiding in surgical procedure and treatment planning</a:t>
            </a:r>
            <a:r>
              <a:rPr lang="en-IN" sz="2000" dirty="0">
                <a:solidFill>
                  <a:srgbClr val="3741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8FD3D-4032-45C7-8E10-91B071D54F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23</a:t>
            </a:fld>
            <a:endParaRPr lang="it-IT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3FC377-EB17-449F-A3AB-217A15BE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400" y="4753544"/>
            <a:ext cx="1533770" cy="147282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7474E5-F7C2-C51F-6891-ED5A6605C9D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CB9FA7-F5D5-ACA2-A54E-015E6D33D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9993" y="6489290"/>
            <a:ext cx="4848225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800CE0-ED3A-4D07-A2D7-F21BCE60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250534"/>
            <a:ext cx="3109228" cy="3057808"/>
          </a:xfrm>
          <a:prstGeom prst="rect">
            <a:avLst/>
          </a:prstGeom>
        </p:spPr>
      </p:pic>
      <p:pic>
        <p:nvPicPr>
          <p:cNvPr id="8194" name="Picture 2" descr="MT STREETFIGHTER FULL FACE OFF ROAD SKULL MOTORCYCLE MOTORBIKE HELMET MATT  GREEN – Nightingales">
            <a:extLst>
              <a:ext uri="{FF2B5EF4-FFF2-40B4-BE49-F238E27FC236}">
                <a16:creationId xmlns:a16="http://schemas.microsoft.com/office/drawing/2014/main" id="{AB56423B-C845-0FE7-E3E2-F327534E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49" y="4345374"/>
            <a:ext cx="1636980" cy="163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7 2.0 COLLEGIATE HELMET">
            <a:extLst>
              <a:ext uri="{FF2B5EF4-FFF2-40B4-BE49-F238E27FC236}">
                <a16:creationId xmlns:a16="http://schemas.microsoft.com/office/drawing/2014/main" id="{3E8DE1F8-918B-6B01-BCBF-341BFC82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81" y="4669574"/>
            <a:ext cx="2680123" cy="229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28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B2823-C538-EC70-C1D7-56608A3CE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5EE5-F6E6-B2F5-53C7-B8C93197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E8EB-3213-063C-B951-FF5A6E61BA8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73E6-87E3-04B4-7B86-0BE22F5828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65124"/>
            <a:ext cx="4618896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C3F72-B1A9-24C4-380C-E73702F318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24</a:t>
            </a:fld>
            <a:endParaRPr lang="it-I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361910-2055-602A-086F-AFFA6A957BBF}"/>
              </a:ext>
            </a:extLst>
          </p:cNvPr>
          <p:cNvGrpSpPr/>
          <p:nvPr/>
        </p:nvGrpSpPr>
        <p:grpSpPr>
          <a:xfrm>
            <a:off x="1030491" y="1450176"/>
            <a:ext cx="2546839" cy="4707643"/>
            <a:chOff x="5468704" y="1820323"/>
            <a:chExt cx="2546839" cy="23763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F5C10F6-2DBB-359A-E2F2-6EB74915845A}"/>
                </a:ext>
              </a:extLst>
            </p:cNvPr>
            <p:cNvGrpSpPr/>
            <p:nvPr/>
          </p:nvGrpSpPr>
          <p:grpSpPr>
            <a:xfrm>
              <a:off x="5468704" y="1820323"/>
              <a:ext cx="2546839" cy="462049"/>
              <a:chOff x="-70339" y="1408834"/>
              <a:chExt cx="2546839" cy="46204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3FBDC9-953F-CD06-6FAB-35E2F5B206A9}"/>
                  </a:ext>
                </a:extLst>
              </p:cNvPr>
              <p:cNvSpPr/>
              <p:nvPr/>
            </p:nvSpPr>
            <p:spPr>
              <a:xfrm>
                <a:off x="0" y="1408834"/>
                <a:ext cx="2476500" cy="43332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245B1A-C50B-F4E4-24D8-7AC6C542BCE6}"/>
                  </a:ext>
                </a:extLst>
              </p:cNvPr>
              <p:cNvSpPr txBox="1"/>
              <p:nvPr/>
            </p:nvSpPr>
            <p:spPr>
              <a:xfrm>
                <a:off x="-70339" y="1408835"/>
                <a:ext cx="2476500" cy="4620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85344" rIns="149352" bIns="85344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sz="2100" kern="1200" dirty="0"/>
                  <a:t>Computational Head Model</a:t>
                </a:r>
                <a:endParaRPr lang="en-GB" sz="2100" kern="1200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2DD125-59D2-3054-0120-C58273B42259}"/>
                </a:ext>
              </a:extLst>
            </p:cNvPr>
            <p:cNvSpPr/>
            <p:nvPr/>
          </p:nvSpPr>
          <p:spPr>
            <a:xfrm>
              <a:off x="5539043" y="2253644"/>
              <a:ext cx="2476500" cy="194301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F888291-4847-845A-7FB1-1E8A6A18BE45}"/>
              </a:ext>
            </a:extLst>
          </p:cNvPr>
          <p:cNvSpPr txBox="1"/>
          <p:nvPr/>
        </p:nvSpPr>
        <p:spPr>
          <a:xfrm>
            <a:off x="1100831" y="2539299"/>
            <a:ext cx="24765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Accomplished the development procedure of three distinct finite element head models.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Addressed the advanced meshing techniques to ensure precise anatomical representation.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71D46AE-7A94-E0C2-8B9E-70C85C9680E3}"/>
              </a:ext>
            </a:extLst>
          </p:cNvPr>
          <p:cNvGrpSpPr/>
          <p:nvPr/>
        </p:nvGrpSpPr>
        <p:grpSpPr>
          <a:xfrm>
            <a:off x="4857750" y="1442048"/>
            <a:ext cx="2476500" cy="4725191"/>
            <a:chOff x="5539043" y="1811465"/>
            <a:chExt cx="2476500" cy="238519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20AA107-3A7A-E727-22F0-2A427F36D214}"/>
                </a:ext>
              </a:extLst>
            </p:cNvPr>
            <p:cNvGrpSpPr/>
            <p:nvPr/>
          </p:nvGrpSpPr>
          <p:grpSpPr>
            <a:xfrm>
              <a:off x="5539043" y="1811465"/>
              <a:ext cx="2476500" cy="462048"/>
              <a:chOff x="0" y="1399976"/>
              <a:chExt cx="2476500" cy="46204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6D1D7C-E946-F8F8-9DC5-8BAD9B1D242F}"/>
                  </a:ext>
                </a:extLst>
              </p:cNvPr>
              <p:cNvSpPr/>
              <p:nvPr/>
            </p:nvSpPr>
            <p:spPr>
              <a:xfrm>
                <a:off x="0" y="1408834"/>
                <a:ext cx="2476500" cy="43332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8312B00-5CE7-53E0-7CEF-A433F43B6397}"/>
                  </a:ext>
                </a:extLst>
              </p:cNvPr>
              <p:cNvSpPr txBox="1"/>
              <p:nvPr/>
            </p:nvSpPr>
            <p:spPr>
              <a:xfrm>
                <a:off x="0" y="1399976"/>
                <a:ext cx="2476500" cy="4620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85344" rIns="149352" bIns="85344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sz="2100" kern="1200" dirty="0"/>
                  <a:t>Head Morphology</a:t>
                </a:r>
                <a:endParaRPr lang="en-GB" sz="2100" kern="1200" dirty="0"/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A6E2791-557A-9B23-AEFA-FF715DB0BF72}"/>
                </a:ext>
              </a:extLst>
            </p:cNvPr>
            <p:cNvSpPr/>
            <p:nvPr/>
          </p:nvSpPr>
          <p:spPr>
            <a:xfrm>
              <a:off x="5539043" y="2253644"/>
              <a:ext cx="2476500" cy="194301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B02B8BB-1DE4-CAEE-A8F1-7CB821300930}"/>
              </a:ext>
            </a:extLst>
          </p:cNvPr>
          <p:cNvSpPr txBox="1"/>
          <p:nvPr/>
        </p:nvSpPr>
        <p:spPr>
          <a:xfrm>
            <a:off x="4857750" y="2349807"/>
            <a:ext cx="25014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Development of lo</a:t>
            </a:r>
            <a:r>
              <a:rPr lang="en-US" altLang="en-US" sz="1600" dirty="0">
                <a:latin typeface="Arial" panose="020B0604020202020204" pitchFamily="34" charset="0"/>
              </a:rPr>
              <a:t>ading curve based on kinematic- based metrics.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Addressing the morphological variations among head models, through tissue - based metrics.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Evaluated the </a:t>
            </a:r>
            <a:r>
              <a:rPr lang="en-US" altLang="en-US" sz="1600" dirty="0">
                <a:latin typeface="Arial" panose="020B0604020202020204" pitchFamily="34" charset="0"/>
              </a:rPr>
              <a:t>consequence of impact direction.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9210731-6CC5-9309-2286-7E1732C29C60}"/>
              </a:ext>
            </a:extLst>
          </p:cNvPr>
          <p:cNvGrpSpPr/>
          <p:nvPr/>
        </p:nvGrpSpPr>
        <p:grpSpPr>
          <a:xfrm>
            <a:off x="8514697" y="1454147"/>
            <a:ext cx="2594359" cy="4716417"/>
            <a:chOff x="5421184" y="1815894"/>
            <a:chExt cx="2594359" cy="2380765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2FB4858-2BB1-483E-19FC-69E936143468}"/>
                </a:ext>
              </a:extLst>
            </p:cNvPr>
            <p:cNvGrpSpPr/>
            <p:nvPr/>
          </p:nvGrpSpPr>
          <p:grpSpPr>
            <a:xfrm>
              <a:off x="5421184" y="1815894"/>
              <a:ext cx="2594359" cy="462048"/>
              <a:chOff x="-117859" y="1404405"/>
              <a:chExt cx="2594359" cy="46204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47FC431-F4A5-1A85-BFAD-54A337E67FBB}"/>
                  </a:ext>
                </a:extLst>
              </p:cNvPr>
              <p:cNvSpPr/>
              <p:nvPr/>
            </p:nvSpPr>
            <p:spPr>
              <a:xfrm>
                <a:off x="0" y="1408834"/>
                <a:ext cx="2476500" cy="433321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BD8D84-7129-CC4C-4E02-147A883AA1D1}"/>
                  </a:ext>
                </a:extLst>
              </p:cNvPr>
              <p:cNvSpPr txBox="1"/>
              <p:nvPr/>
            </p:nvSpPr>
            <p:spPr>
              <a:xfrm>
                <a:off x="-117859" y="1404405"/>
                <a:ext cx="2476500" cy="4620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9352" tIns="85344" rIns="149352" bIns="85344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IN" sz="2100" kern="1200" dirty="0"/>
                  <a:t>Future Works</a:t>
                </a:r>
                <a:endParaRPr lang="en-GB" sz="2100" kern="1200" dirty="0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DA59C24-5067-3C97-9AEE-587C51707E9C}"/>
                </a:ext>
              </a:extLst>
            </p:cNvPr>
            <p:cNvSpPr/>
            <p:nvPr/>
          </p:nvSpPr>
          <p:spPr>
            <a:xfrm>
              <a:off x="5539043" y="2253644"/>
              <a:ext cx="2476500" cy="194301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D958622-C42C-0FF1-1C62-7EEE2B5C3AB8}"/>
              </a:ext>
            </a:extLst>
          </p:cNvPr>
          <p:cNvSpPr txBox="1"/>
          <p:nvPr/>
        </p:nvSpPr>
        <p:spPr>
          <a:xfrm>
            <a:off x="8657496" y="2507138"/>
            <a:ext cx="228246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of new impact cases and  loading conditions.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600" dirty="0">
                <a:latin typeface="Arial" panose="020B0604020202020204" pitchFamily="34" charset="0"/>
              </a:rPr>
              <a:t>Development of new subject specific head models.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altLang="en-US" sz="1600" dirty="0">
                <a:latin typeface="Arial" panose="020B0604020202020204" pitchFamily="34" charset="0"/>
              </a:rPr>
              <a:t>Incorporation of ML algorithms to streamline the mesh morphing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2500493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Conferences and Papers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1083344" y="1776251"/>
            <a:ext cx="10518722" cy="4331586"/>
          </a:xfrm>
        </p:spPr>
        <p:txBody>
          <a:bodyPr>
            <a:normAutofit fontScale="77500" lnSpcReduction="20000"/>
          </a:bodyPr>
          <a:lstStyle/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Piero G. Pavan, Mohammed Nasim, Veronica Brasco, Silvia Spadoni, Francesco Paoloni, Domenico D'Avella, Siamak Farajzadeh Khosroshahi, Niccolò de Cesare, </a:t>
            </a: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 Gupta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Ugo Galvanetto. ‘Development of detailed finite element models for in silico analyses of brain impact dynamics’, a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ccepted for publication </a:t>
            </a:r>
            <a:r>
              <a:rPr lang="en-I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Computer Methods and Programs in Biomedicine - Elsevier - Sep 11, 2022.</a:t>
            </a: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IN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 Gupta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Silvia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Spadoni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Piero G. Pavan, Ugo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Galvanetto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‘Evaluation of the effects of head morphology on the strain of brain tissue induced by impacts’, </a:t>
            </a:r>
            <a:r>
              <a:rPr lang="en-GB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under progress”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GB" sz="1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 Gupta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Piero Pavan, Ugo </a:t>
            </a:r>
            <a:r>
              <a:rPr lang="en-GB" sz="19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Galvanetto</a:t>
            </a:r>
            <a:r>
              <a:rPr lang="en-GB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‘Effects of Head Morphology on Brain Strains Due to Impacts: A Numerical Approach’, </a:t>
            </a:r>
            <a:r>
              <a:rPr lang="en-GB" sz="19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Twelfth International Conference on Engineering Computational Technology in Prague, Czech Republic. </a:t>
            </a: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Karan Gupta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3D brain model for prediction of TBI and its surgical approaches,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FNIP day </a:t>
            </a: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“International Symposium on Neuroscience and Microscopy”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Padova, Department of Biomedical Science.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FNIP day – 29 September 2022.</a:t>
            </a: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HPCSIM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of High-Performance Computing in Modelling and Simulation </a:t>
            </a:r>
            <a:r>
              <a:rPr lang="en-I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14</a:t>
            </a:r>
            <a:r>
              <a:rPr lang="en-IN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15</a:t>
            </a:r>
            <a:r>
              <a:rPr lang="en-IN" sz="19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 </a:t>
            </a:r>
            <a:r>
              <a:rPr lang="en-IN" sz="19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IN" sz="1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the most recent methodologies available to accelerate simulation software on massively parallel platforms &amp; the potential of HPC in real world application.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 algn="just">
              <a:lnSpc>
                <a:spcPct val="120000"/>
              </a:lnSpc>
              <a:spcBef>
                <a:spcPts val="0"/>
              </a:spcBef>
            </a:pPr>
            <a:endParaRPr lang="en-US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9D36C2-D9E9-4CD2-965E-4B0EE48A748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245DB-0E99-62E2-D8C2-41F27BFE8E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0C28B-553F-73CB-8FC1-6FF57DB8F5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449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Gantt Chart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D9D36C2-D9E9-4CD2-965E-4B0EE48A748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586A76-1FC2-630D-B71A-240BA1C6A3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A1799F-41A3-E682-F5AE-A983F7BB7D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pic>
        <p:nvPicPr>
          <p:cNvPr id="11" name="Picture 10" descr="A screenshot of a computerDescription automatically generated">
            <a:extLst>
              <a:ext uri="{FF2B5EF4-FFF2-40B4-BE49-F238E27FC236}">
                <a16:creationId xmlns:a16="http://schemas.microsoft.com/office/drawing/2014/main" id="{12379AE9-3633-4C31-4413-DE7BE4F73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45" y="1300685"/>
            <a:ext cx="9998110" cy="4951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147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993059" y="827036"/>
            <a:ext cx="10363200" cy="1470025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Thanks for the attention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7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FC70-CF27-47B7-9FD9-099B7489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21" y="238649"/>
            <a:ext cx="7956958" cy="65754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Research Phases</a:t>
            </a:r>
            <a:endParaRPr lang="it-IT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5E522-2523-44A1-8D3B-4D3B2CD651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3</a:t>
            </a:fld>
            <a:endParaRPr lang="it-IT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3DD01E9-176F-48FD-8664-458B08F569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651025"/>
              </p:ext>
            </p:extLst>
          </p:nvPr>
        </p:nvGraphicFramePr>
        <p:xfrm>
          <a:off x="1446963" y="1477108"/>
          <a:ext cx="10080313" cy="469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D2F21F-DB1C-815E-F2FE-32AD13F8C9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8EEDD46-14C0-F0BD-A0A2-7914919C59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464000" cy="365125"/>
          </a:xfrm>
        </p:spPr>
        <p:txBody>
          <a:bodyPr wrap="square"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64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31895-8878-45E6-9FF0-699F01AB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Phase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CF183-EE13-4BD6-9678-063309768A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4</a:t>
            </a:fld>
            <a:endParaRPr lang="it-IT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44EE38-0513-4340-9E13-A44D9A216B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30411" y="1835831"/>
            <a:ext cx="4279487" cy="3611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8E5EF-E690-A038-6150-7CC18CE888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E51A5-648A-F74A-993B-28EBED39AA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572000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7DA8849-C3BE-EF1D-4DE5-EDC1CFF5C39A}"/>
                  </a:ext>
                </a:extLst>
              </p14:cNvPr>
              <p14:cNvContentPartPr/>
              <p14:nvPr/>
            </p14:nvContentPartPr>
            <p14:xfrm>
              <a:off x="2130262" y="3325826"/>
              <a:ext cx="110160" cy="293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7DA8849-C3BE-EF1D-4DE5-EDC1CFF5C3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7262" y="3262826"/>
                <a:ext cx="2358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D81D9DD-EF8E-2D89-D753-C3E889DBDCB1}"/>
                  </a:ext>
                </a:extLst>
              </p14:cNvPr>
              <p14:cNvContentPartPr/>
              <p14:nvPr/>
            </p14:nvContentPartPr>
            <p14:xfrm>
              <a:off x="1074382" y="3389186"/>
              <a:ext cx="891360" cy="891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D81D9DD-EF8E-2D89-D753-C3E889DBDC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1382" y="3326546"/>
                <a:ext cx="101700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9742975-807D-DF79-2890-9037865103D0}"/>
                  </a:ext>
                </a:extLst>
              </p14:cNvPr>
              <p14:cNvContentPartPr/>
              <p14:nvPr/>
            </p14:nvContentPartPr>
            <p14:xfrm>
              <a:off x="1025422" y="3318626"/>
              <a:ext cx="625320" cy="1086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9742975-807D-DF79-2890-9037865103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2782" y="3255986"/>
                <a:ext cx="75096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AF7A839-60C0-C63D-064D-C2224E472D80}"/>
                  </a:ext>
                </a:extLst>
              </p14:cNvPr>
              <p14:cNvContentPartPr/>
              <p14:nvPr/>
            </p14:nvContentPartPr>
            <p14:xfrm>
              <a:off x="1261222" y="3567386"/>
              <a:ext cx="467280" cy="654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AF7A839-60C0-C63D-064D-C2224E472D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98222" y="3504746"/>
                <a:ext cx="59292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E2CB23C-5745-39AD-46CE-A00B9F5AFABA}"/>
                  </a:ext>
                </a:extLst>
              </p14:cNvPr>
              <p14:cNvContentPartPr/>
              <p14:nvPr/>
            </p14:nvContentPartPr>
            <p14:xfrm>
              <a:off x="852982" y="3496826"/>
              <a:ext cx="140040" cy="271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E2CB23C-5745-39AD-46CE-A00B9F5AFA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6862" y="3490706"/>
                <a:ext cx="15228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4820145-A656-0ACB-CA08-4FFB7BC757B0}"/>
              </a:ext>
            </a:extLst>
          </p:cNvPr>
          <p:cNvGrpSpPr/>
          <p:nvPr/>
        </p:nvGrpSpPr>
        <p:grpSpPr>
          <a:xfrm>
            <a:off x="1326022" y="3177146"/>
            <a:ext cx="905040" cy="1002960"/>
            <a:chOff x="1326022" y="3177146"/>
            <a:chExt cx="905040" cy="10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9D2B6E-C512-89A0-EB4C-6877286846C0}"/>
                    </a:ext>
                  </a:extLst>
                </p14:cNvPr>
                <p14:cNvContentPartPr/>
                <p14:nvPr/>
              </p14:nvContentPartPr>
              <p14:xfrm>
                <a:off x="2063662" y="3267506"/>
                <a:ext cx="167400" cy="91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9D2B6E-C512-89A0-EB4C-6877286846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00662" y="3204866"/>
                  <a:ext cx="293040" cy="10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F054844-4F41-A9E6-2124-407D6122BBF8}"/>
                    </a:ext>
                  </a:extLst>
                </p14:cNvPr>
                <p14:cNvContentPartPr/>
                <p14:nvPr/>
              </p14:nvContentPartPr>
              <p14:xfrm>
                <a:off x="2108662" y="3177146"/>
                <a:ext cx="100800" cy="68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F054844-4F41-A9E6-2124-407D6122BB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46022" y="3114146"/>
                  <a:ext cx="226440" cy="80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480567-86EF-DD58-59EE-02244071C273}"/>
                    </a:ext>
                  </a:extLst>
                </p14:cNvPr>
                <p14:cNvContentPartPr/>
                <p14:nvPr/>
              </p14:nvContentPartPr>
              <p14:xfrm>
                <a:off x="1326022" y="3610586"/>
                <a:ext cx="56880" cy="97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480567-86EF-DD58-59EE-02244071C2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63382" y="3547586"/>
                  <a:ext cx="18252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63AB754-B327-5819-A48A-147515D50F86}"/>
                  </a:ext>
                </a:extLst>
              </p14:cNvPr>
              <p14:cNvContentPartPr/>
              <p14:nvPr/>
            </p14:nvContentPartPr>
            <p14:xfrm>
              <a:off x="913822" y="3516626"/>
              <a:ext cx="127440" cy="411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63AB754-B327-5819-A48A-147515D50F8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822" y="3453986"/>
                <a:ext cx="253080" cy="53676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7573AC0-3860-7A1E-C194-3579C728DEA4}"/>
              </a:ext>
            </a:extLst>
          </p:cNvPr>
          <p:cNvSpPr txBox="1"/>
          <p:nvPr/>
        </p:nvSpPr>
        <p:spPr>
          <a:xfrm>
            <a:off x="561710" y="3501560"/>
            <a:ext cx="1921367" cy="707886"/>
          </a:xfrm>
          <a:prstGeom prst="rect">
            <a:avLst/>
          </a:prstGeom>
          <a:solidFill>
            <a:schemeClr val="lt1"/>
          </a:solidFill>
          <a:ln w="44450">
            <a:solidFill>
              <a:schemeClr val="tx1">
                <a:lumMod val="50000"/>
                <a:lumOff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Biomechanics of Brain</a:t>
            </a:r>
            <a:endParaRPr lang="en-GB" sz="20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7559940-055D-4A7F-F230-8A9E980859F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83077" y="1591004"/>
            <a:ext cx="5077534" cy="40391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E60470-6761-B69D-2B9A-25336400FD74}"/>
                  </a:ext>
                </a:extLst>
              </p14:cNvPr>
              <p14:cNvContentPartPr/>
              <p14:nvPr/>
            </p14:nvContentPartPr>
            <p14:xfrm>
              <a:off x="3887949" y="1648586"/>
              <a:ext cx="51480" cy="25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E60470-6761-B69D-2B9A-25336400FD7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24949" y="1585586"/>
                <a:ext cx="177120" cy="3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010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3C03C-DD65-45DB-BC88-DBC2468A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EB153-EEC2-450F-BFBA-BC62F23354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5</a:t>
            </a:fld>
            <a:endParaRPr lang="it-IT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88EA96-650E-43AD-3DDE-803C7EC91B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4AD73-65CC-DD5F-394D-7993364A3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599" y="6356350"/>
            <a:ext cx="4391967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BD685D-2D3E-5A6C-B945-20688881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15" y="2381094"/>
            <a:ext cx="5194140" cy="29745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BA85AC2-D9BB-6FD9-92C1-3989B5780156}"/>
                  </a:ext>
                </a:extLst>
              </p14:cNvPr>
              <p14:cNvContentPartPr/>
              <p14:nvPr/>
            </p14:nvContentPartPr>
            <p14:xfrm>
              <a:off x="1084989" y="2029466"/>
              <a:ext cx="8280" cy="12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BA85AC2-D9BB-6FD9-92C1-3989B57801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2349" y="1966826"/>
                <a:ext cx="1339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0987433-AB0D-4F4F-1F63-AECA99DC7500}"/>
                  </a:ext>
                </a:extLst>
              </p14:cNvPr>
              <p14:cNvContentPartPr/>
              <p14:nvPr/>
            </p14:nvContentPartPr>
            <p14:xfrm>
              <a:off x="615909" y="2674226"/>
              <a:ext cx="806040" cy="907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0987433-AB0D-4F4F-1F63-AECA99DC75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909" y="2611226"/>
                <a:ext cx="931680" cy="103320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E6828B3-1712-1FA9-F0D6-FFC7A319DC07}"/>
              </a:ext>
            </a:extLst>
          </p:cNvPr>
          <p:cNvSpPr txBox="1"/>
          <p:nvPr/>
        </p:nvSpPr>
        <p:spPr>
          <a:xfrm>
            <a:off x="414942" y="3445573"/>
            <a:ext cx="2402300" cy="1015663"/>
          </a:xfrm>
          <a:prstGeom prst="rect">
            <a:avLst/>
          </a:prstGeom>
          <a:solidFill>
            <a:schemeClr val="lt1"/>
          </a:solidFill>
          <a:ln w="444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Development of UNIPD Head Models</a:t>
            </a:r>
            <a:endParaRPr lang="en-GB" sz="20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038FD4E-7764-393D-3660-9D8F1B1DE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7242" y="1927086"/>
            <a:ext cx="5953085" cy="39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C4B2-90FF-470C-90E9-E44F6207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2800" dirty="0"/>
              <a:t>Phase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47456-FC0E-4275-B225-77E671C96D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6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0C15C-5401-4FCD-9A78-73528D9B7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34" y="1228371"/>
            <a:ext cx="1770959" cy="1604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D5CBC8-BDB6-4DFB-BCFD-EDD59BDC4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49" y="4588362"/>
            <a:ext cx="1592793" cy="178926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BDE9FA-BE23-E84A-236F-84C8B614FE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584B09-2ECA-1F60-4918-0CCD2BBCCC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321062" y="6406643"/>
            <a:ext cx="4794208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C165C-67F8-F63F-0F45-E9B58A88A638}"/>
              </a:ext>
            </a:extLst>
          </p:cNvPr>
          <p:cNvSpPr txBox="1"/>
          <p:nvPr/>
        </p:nvSpPr>
        <p:spPr>
          <a:xfrm>
            <a:off x="360447" y="3064499"/>
            <a:ext cx="2326280" cy="1015663"/>
          </a:xfrm>
          <a:prstGeom prst="rect">
            <a:avLst/>
          </a:prstGeom>
          <a:solidFill>
            <a:schemeClr val="lt1"/>
          </a:solidFill>
          <a:ln w="444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Validation of UNIPD Head Models</a:t>
            </a:r>
            <a:endParaRPr lang="en-GB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E0FAF16-89E8-CBCF-3D1C-38DB7448B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803" y="1476539"/>
            <a:ext cx="4591691" cy="41915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9DB8B2-0DCF-A2ED-2CB6-944B1B8388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906" y="4588362"/>
            <a:ext cx="2675258" cy="21595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B6788D-1E8B-245E-0E18-B473CE8E8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6304" y="1150301"/>
            <a:ext cx="4794208" cy="33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3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6318-B46F-9BCB-3504-7819A4DA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/>
              <a:t>Phase 3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33F28-2266-5248-90B2-90DA4F1B25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EAA50-BE58-B118-047A-B9E7F86DC6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35824" y="6406643"/>
            <a:ext cx="5035061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C667-EB73-B9F2-B74A-3BCD653686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7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42156-C8C7-0BD8-823E-9402C2F053C3}"/>
              </a:ext>
            </a:extLst>
          </p:cNvPr>
          <p:cNvSpPr txBox="1"/>
          <p:nvPr/>
        </p:nvSpPr>
        <p:spPr>
          <a:xfrm>
            <a:off x="398347" y="3022411"/>
            <a:ext cx="2487607" cy="1569660"/>
          </a:xfrm>
          <a:prstGeom prst="rect">
            <a:avLst/>
          </a:prstGeom>
          <a:solidFill>
            <a:schemeClr val="lt1"/>
          </a:solidFill>
          <a:ln w="444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Comparative Analysis of Constitutive Models 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3222B-BD45-F3EE-50C5-0273EE2C1FCE}"/>
              </a:ext>
            </a:extLst>
          </p:cNvPr>
          <p:cNvSpPr txBox="1"/>
          <p:nvPr/>
        </p:nvSpPr>
        <p:spPr>
          <a:xfrm>
            <a:off x="511172" y="1425119"/>
            <a:ext cx="11476511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In this phase, we investigated the role of material properties and constitutive models in defining the tissue behaviour (includes all the 8 brain elements of head models).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GB" sz="7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Computational analysis in Abaqus CAE required understanding how these models are implemented within the software, compared to analytical formulation.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51B750-41D5-5F2C-E980-457FC4969535}"/>
              </a:ext>
            </a:extLst>
          </p:cNvPr>
          <p:cNvGrpSpPr/>
          <p:nvPr/>
        </p:nvGrpSpPr>
        <p:grpSpPr>
          <a:xfrm>
            <a:off x="2762086" y="3197483"/>
            <a:ext cx="4376247" cy="3209160"/>
            <a:chOff x="0" y="352375"/>
            <a:chExt cx="4064000" cy="3413760"/>
          </a:xfrm>
          <a:solidFill>
            <a:schemeClr val="bg1">
              <a:lumMod val="75000"/>
              <a:alpha val="17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DE982A-AEDD-A365-6F3B-1AD26CD0E9DD}"/>
                </a:ext>
              </a:extLst>
            </p:cNvPr>
            <p:cNvSpPr/>
            <p:nvPr/>
          </p:nvSpPr>
          <p:spPr>
            <a:xfrm>
              <a:off x="0" y="352375"/>
              <a:ext cx="4064000" cy="3413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C95E61-656F-308B-5CF8-78DBC5648F97}"/>
                </a:ext>
              </a:extLst>
            </p:cNvPr>
            <p:cNvSpPr txBox="1"/>
            <p:nvPr/>
          </p:nvSpPr>
          <p:spPr>
            <a:xfrm>
              <a:off x="0" y="352375"/>
              <a:ext cx="4064000" cy="341376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CACBD-CD9A-FD17-616D-E1FA20F70CF0}"/>
              </a:ext>
            </a:extLst>
          </p:cNvPr>
          <p:cNvGrpSpPr/>
          <p:nvPr/>
        </p:nvGrpSpPr>
        <p:grpSpPr>
          <a:xfrm>
            <a:off x="7229557" y="3187295"/>
            <a:ext cx="4376248" cy="3219348"/>
            <a:chOff x="4064000" y="362446"/>
            <a:chExt cx="4064000" cy="3413760"/>
          </a:xfrm>
          <a:solidFill>
            <a:schemeClr val="accent1">
              <a:lumMod val="60000"/>
              <a:lumOff val="40000"/>
              <a:alpha val="29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453E6F-F8B0-6995-1430-A1DFC6872D7B}"/>
                </a:ext>
              </a:extLst>
            </p:cNvPr>
            <p:cNvSpPr/>
            <p:nvPr/>
          </p:nvSpPr>
          <p:spPr>
            <a:xfrm>
              <a:off x="4064000" y="362446"/>
              <a:ext cx="4064000" cy="341376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62A92A-0C0D-229C-D517-0AC5EADAD1BB}"/>
                </a:ext>
              </a:extLst>
            </p:cNvPr>
            <p:cNvSpPr txBox="1"/>
            <p:nvPr/>
          </p:nvSpPr>
          <p:spPr>
            <a:xfrm>
              <a:off x="4064000" y="362446"/>
              <a:ext cx="4064000" cy="3413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9E2EDA8-CE4E-3E2A-600D-4B835428B682}"/>
              </a:ext>
            </a:extLst>
          </p:cNvPr>
          <p:cNvSpPr txBox="1"/>
          <p:nvPr/>
        </p:nvSpPr>
        <p:spPr>
          <a:xfrm>
            <a:off x="5045332" y="2769008"/>
            <a:ext cx="460893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dirty="0">
                <a:solidFill>
                  <a:schemeClr val="tx1"/>
                </a:solidFill>
              </a:rPr>
              <a:t>Comparison of Constitutive Material </a:t>
            </a:r>
            <a:r>
              <a:rPr lang="en-IN" dirty="0"/>
              <a:t>Models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D9FC29-B036-78E3-196F-B6BC56F103E9}"/>
              </a:ext>
            </a:extLst>
          </p:cNvPr>
          <p:cNvSpPr txBox="1"/>
          <p:nvPr/>
        </p:nvSpPr>
        <p:spPr>
          <a:xfrm>
            <a:off x="4007715" y="3214265"/>
            <a:ext cx="1759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tx1"/>
                </a:solidFill>
              </a:rPr>
              <a:t>General Form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3881AF-34E9-B6B0-535A-83DBDFF16C59}"/>
              </a:ext>
            </a:extLst>
          </p:cNvPr>
          <p:cNvSpPr txBox="1"/>
          <p:nvPr/>
        </p:nvSpPr>
        <p:spPr>
          <a:xfrm>
            <a:off x="8351318" y="3218562"/>
            <a:ext cx="2647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Abaqus Implementation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C456C7-9BB9-6983-C468-9909A3D2B41E}"/>
              </a:ext>
            </a:extLst>
          </p:cNvPr>
          <p:cNvSpPr txBox="1"/>
          <p:nvPr/>
        </p:nvSpPr>
        <p:spPr>
          <a:xfrm>
            <a:off x="2873828" y="3757783"/>
            <a:ext cx="4058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tx1"/>
                </a:solidFill>
              </a:rPr>
              <a:t>1- </a:t>
            </a:r>
            <a:r>
              <a:rPr lang="en-IN" sz="1400" dirty="0" err="1">
                <a:solidFill>
                  <a:schemeClr val="tx1"/>
                </a:solidFill>
              </a:rPr>
              <a:t>Hyperelastic</a:t>
            </a:r>
            <a:r>
              <a:rPr lang="en-IN" sz="1400" dirty="0">
                <a:solidFill>
                  <a:schemeClr val="tx1"/>
                </a:solidFill>
              </a:rPr>
              <a:t> (Ogden) Formulation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4EC07D-8195-56D0-4EF4-B325D3039B5B}"/>
                  </a:ext>
                </a:extLst>
              </p:cNvPr>
              <p:cNvSpPr txBox="1"/>
              <p:nvPr/>
            </p:nvSpPr>
            <p:spPr>
              <a:xfrm>
                <a:off x="3136185" y="4090719"/>
                <a:ext cx="3113243" cy="783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GB" sz="1600" i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IN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 </m:t>
                          </m:r>
                        </m:e>
                      </m:nary>
                      <m:f>
                        <m:fPr>
                          <m:ctrlPr>
                            <a:rPr lang="en-GB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i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6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i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1600" i="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en-GB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GB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1600" i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A4EC07D-8195-56D0-4EF4-B325D3039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185" y="4090719"/>
                <a:ext cx="3113243" cy="78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B7A60B-2FC2-E921-0E2F-24FBB3368208}"/>
                  </a:ext>
                </a:extLst>
              </p:cNvPr>
              <p:cNvSpPr txBox="1"/>
              <p:nvPr/>
            </p:nvSpPr>
            <p:spPr>
              <a:xfrm>
                <a:off x="7229556" y="4108304"/>
                <a:ext cx="4376247" cy="585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GB" sz="14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GB" sz="14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IN" sz="1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  <m:e>
                        <m:r>
                          <a:rPr lang="en-GB" sz="1400" i="0">
                            <a:latin typeface="Cambria Math" panose="02040503050406030204" pitchFamily="18" charset="0"/>
                          </a:rPr>
                          <m:t> </m:t>
                        </m:r>
                      </m:e>
                    </m:nary>
                    <m:f>
                      <m:fPr>
                        <m:ctrlPr>
                          <a:rPr lang="en-GB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GB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400" i="0">
                                <a:latin typeface="Cambria Math" panose="02040503050406030204" pitchFamily="18" charset="0"/>
                              </a:rPr>
                              <m:t>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4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GB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GB" sz="1400" i="0">
                                <a:latin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GB" sz="14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</m:sSubSup>
                      </m:den>
                    </m:f>
                    <m:d>
                      <m:dPr>
                        <m:ctrlPr>
                          <a:rPr lang="en-GB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e>
                          <m:sub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p>
                        </m:sSubSup>
                        <m:r>
                          <a:rPr lang="en-GB" sz="1400" i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e>
                          <m:sub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sup>
                        </m:sSubSup>
                        <m:r>
                          <a:rPr lang="en-GB" sz="1400" i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GB" sz="1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acc>
                          </m:e>
                          <m:sub>
                            <m:r>
                              <a:rPr lang="en-GB" sz="1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sSubSup>
                              <m:sSubSupPr>
                                <m:ctrlPr>
                                  <a:rPr lang="en-GB" sz="1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GB" sz="1400" i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p>
                            </m:sSubSup>
                          </m:sup>
                        </m:sSubSup>
                        <m:r>
                          <a:rPr lang="en-GB" sz="1400" i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GB" sz="1400" dirty="0"/>
                  <a:t>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it-IT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it-IT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it-IT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B7A60B-2FC2-E921-0E2F-24FBB3368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556" y="4108304"/>
                <a:ext cx="4376247" cy="585288"/>
              </a:xfrm>
              <a:prstGeom prst="rect">
                <a:avLst/>
              </a:prstGeom>
              <a:blipFill>
                <a:blip r:embed="rId4"/>
                <a:stretch>
                  <a:fillRect l="-5292" t="-37500" b="-5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BEF1AF70-4AB9-4F79-A543-1AD9930C5346}"/>
              </a:ext>
            </a:extLst>
          </p:cNvPr>
          <p:cNvSpPr txBox="1"/>
          <p:nvPr/>
        </p:nvSpPr>
        <p:spPr>
          <a:xfrm>
            <a:off x="7349801" y="3701302"/>
            <a:ext cx="40580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chemeClr val="tx1"/>
                </a:solidFill>
              </a:rPr>
              <a:t>1- </a:t>
            </a:r>
            <a:r>
              <a:rPr lang="en-IN" sz="1400" dirty="0" err="1">
                <a:solidFill>
                  <a:schemeClr val="tx1"/>
                </a:solidFill>
              </a:rPr>
              <a:t>Hyperelastic</a:t>
            </a:r>
            <a:r>
              <a:rPr lang="en-IN" sz="1400" dirty="0">
                <a:solidFill>
                  <a:schemeClr val="tx1"/>
                </a:solidFill>
              </a:rPr>
              <a:t> (Ogden) Formulation</a:t>
            </a:r>
            <a:endParaRPr lang="en-GB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146340-D32C-8B43-51B6-7972AF1C4711}"/>
              </a:ext>
            </a:extLst>
          </p:cNvPr>
          <p:cNvSpPr txBox="1"/>
          <p:nvPr/>
        </p:nvSpPr>
        <p:spPr>
          <a:xfrm>
            <a:off x="2873828" y="4958059"/>
            <a:ext cx="3222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2</a:t>
            </a:r>
            <a:r>
              <a:rPr lang="en-IN" sz="1400" dirty="0">
                <a:solidFill>
                  <a:schemeClr val="tx1"/>
                </a:solidFill>
              </a:rPr>
              <a:t>- Viscoelastic Formulation</a:t>
            </a:r>
            <a:endParaRPr lang="en-GB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418E8F-78CF-5A4B-30D6-464ACFBF39BE}"/>
              </a:ext>
            </a:extLst>
          </p:cNvPr>
          <p:cNvSpPr txBox="1"/>
          <p:nvPr/>
        </p:nvSpPr>
        <p:spPr>
          <a:xfrm>
            <a:off x="7400043" y="4906225"/>
            <a:ext cx="3222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/>
              <a:t>2</a:t>
            </a:r>
            <a:r>
              <a:rPr lang="en-IN" sz="1400" dirty="0">
                <a:solidFill>
                  <a:schemeClr val="tx1"/>
                </a:solidFill>
              </a:rPr>
              <a:t>- Viscoelastic Formulation</a:t>
            </a:r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878633-5293-641D-B0DE-440B05C5CC87}"/>
                  </a:ext>
                </a:extLst>
              </p:cNvPr>
              <p:cNvSpPr txBox="1"/>
              <p:nvPr/>
            </p:nvSpPr>
            <p:spPr>
              <a:xfrm>
                <a:off x="2731941" y="5214002"/>
                <a:ext cx="3607358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 </m:t>
                          </m:r>
                        </m:e>
                      </m:nary>
                      <m:sSub>
                        <m:sSub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GB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D878633-5293-641D-B0DE-440B05C5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941" y="5214002"/>
                <a:ext cx="3607358" cy="8712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47152C2-99E6-0CB6-AE6E-0A1F62C4E6A9}"/>
                  </a:ext>
                </a:extLst>
              </p:cNvPr>
              <p:cNvSpPr txBox="1"/>
              <p:nvPr/>
            </p:nvSpPr>
            <p:spPr>
              <a:xfrm>
                <a:off x="6931927" y="5214002"/>
                <a:ext cx="2655575" cy="698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 </m:t>
                          </m:r>
                        </m:e>
                      </m:nary>
                      <m:sSub>
                        <m:sSubPr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47152C2-99E6-0CB6-AE6E-0A1F62C4E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27" y="5214002"/>
                <a:ext cx="2655575" cy="698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89EB2-EA2C-0796-8BC8-A6EE8C037486}"/>
                  </a:ext>
                </a:extLst>
              </p:cNvPr>
              <p:cNvSpPr txBox="1"/>
              <p:nvPr/>
            </p:nvSpPr>
            <p:spPr>
              <a:xfrm>
                <a:off x="9073661" y="5236572"/>
                <a:ext cx="2532143" cy="1123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200" i="1" dirty="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Long – Term Modulus: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en-IN" sz="12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2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en-IN" sz="12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1200" b="0" i="1" smtClean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IN" sz="1200" i="1" dirty="0">
                  <a:effectLst/>
                  <a:latin typeface="Cambria Math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IN" sz="1200" i="1" dirty="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Prony Pairs (</a:t>
                </a:r>
                <a:r>
                  <a:rPr lang="en-IN" sz="1100" i="1" dirty="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Viscoelastic Branch</a:t>
                </a:r>
                <a:r>
                  <a:rPr lang="en-IN" sz="1200" i="1" dirty="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):</a:t>
                </a:r>
                <a:endParaRPr lang="en-IN" sz="1200" i="1" dirty="0">
                  <a:effectLst/>
                  <a:latin typeface="Cambria Math" panose="020405030504060302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GB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IN" sz="14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IN" sz="14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IN" sz="14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IN" sz="140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GB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400" i="1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num>
                      <m:den>
                        <m:sSub>
                          <m:sSubPr>
                            <m:ctrlPr>
                              <a:rPr lang="en-GB" sz="1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GB" sz="1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IN" sz="1400" i="1">
                                    <a:effectLst/>
                                    <a:latin typeface="Cambria Math" panose="02040503050406030204" pitchFamily="18" charset="0"/>
                                    <a:ea typeface="Aptos" panose="020B0004020202020204" pitchFamily="34" charset="0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en-IN" sz="1400" i="1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N" sz="14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D689EB2-EA2C-0796-8BC8-A6EE8C037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3661" y="5236572"/>
                <a:ext cx="2532143" cy="11231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427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FEA95-6534-BAFD-2871-CD1627E78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A0672-19CD-7642-582F-487200A4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762" y="297264"/>
            <a:ext cx="7956958" cy="657540"/>
          </a:xfrm>
        </p:spPr>
        <p:txBody>
          <a:bodyPr>
            <a:normAutofit/>
          </a:bodyPr>
          <a:lstStyle/>
          <a:p>
            <a:pPr algn="ctr"/>
            <a:r>
              <a:rPr lang="en-IN" sz="3200" dirty="0"/>
              <a:t>Phase 3</a:t>
            </a:r>
            <a:endParaRPr lang="en-GB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AC491-72D8-44C6-07FF-38D38B25B5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8C02-67ED-6FC0-14DD-308EBA967F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599" y="6356350"/>
            <a:ext cx="5026519" cy="365125"/>
          </a:xfrm>
        </p:spPr>
        <p:txBody>
          <a:bodyPr/>
          <a:lstStyle/>
          <a:p>
            <a:r>
              <a:rPr lang="en-GB" dirty="0"/>
              <a:t>Computational investigation of brain mechanics under impacts</a:t>
            </a:r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D4F7E-56C6-5883-2167-9B99722DAE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8</a:t>
            </a:fld>
            <a:endParaRPr lang="it-I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EF63C-0BF3-A0F5-724A-777462F7522C}"/>
              </a:ext>
            </a:extLst>
          </p:cNvPr>
          <p:cNvSpPr txBox="1"/>
          <p:nvPr/>
        </p:nvSpPr>
        <p:spPr>
          <a:xfrm>
            <a:off x="624214" y="3531515"/>
            <a:ext cx="2326280" cy="1569660"/>
          </a:xfrm>
          <a:prstGeom prst="rect">
            <a:avLst/>
          </a:prstGeom>
          <a:solidFill>
            <a:schemeClr val="lt1"/>
          </a:solidFill>
          <a:ln w="444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Comparative Analysis of Constitutive Models 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E5D13-D919-A04C-E06E-A6C1890F19CD}"/>
              </a:ext>
            </a:extLst>
          </p:cNvPr>
          <p:cNvSpPr txBox="1"/>
          <p:nvPr/>
        </p:nvSpPr>
        <p:spPr>
          <a:xfrm>
            <a:off x="2343777" y="1340326"/>
            <a:ext cx="8779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477B21E-BE33-3B27-837C-52913A589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823046"/>
              </p:ext>
            </p:extLst>
          </p:nvPr>
        </p:nvGraphicFramePr>
        <p:xfrm>
          <a:off x="3048467" y="2718611"/>
          <a:ext cx="8778443" cy="363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19C1469-199E-35CE-815E-3AE7A40DE744}"/>
              </a:ext>
            </a:extLst>
          </p:cNvPr>
          <p:cNvSpPr txBox="1"/>
          <p:nvPr/>
        </p:nvSpPr>
        <p:spPr>
          <a:xfrm>
            <a:off x="624214" y="1252654"/>
            <a:ext cx="11424975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1600" b="1" dirty="0"/>
              <a:t>Objective:</a:t>
            </a:r>
            <a:r>
              <a:rPr lang="en-GB" sz="1600" dirty="0"/>
              <a:t>          Compare UNIPD head model’s stress relaxation behaviour (white/grey matter) with other studies.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1600" b="1" dirty="0"/>
              <a:t>Observation:</a:t>
            </a:r>
            <a:r>
              <a:rPr lang="en-GB" sz="1600" dirty="0"/>
              <a:t>     Model achieves balanced stiffness—neither overly stiff nor soft.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1600" b="1" dirty="0"/>
              <a:t>Challenge:</a:t>
            </a:r>
            <a:r>
              <a:rPr lang="en-GB" sz="1600" dirty="0"/>
              <a:t>         Experimental validation of precise properties is hindered by ethical, financial, and technical constraints.                                                      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GB" sz="1600" b="1" dirty="0"/>
              <a:t>Key Insight:</a:t>
            </a:r>
            <a:r>
              <a:rPr lang="en-GB" sz="1600" dirty="0"/>
              <a:t>       Time-varying shear moduli are important as they directly correlate with the defined strain outcomes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9268-4FD5-3BF5-BAC3-7B881F34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644" y="136525"/>
            <a:ext cx="7956958" cy="940966"/>
          </a:xfrm>
        </p:spPr>
        <p:txBody>
          <a:bodyPr>
            <a:noAutofit/>
          </a:bodyPr>
          <a:lstStyle/>
          <a:p>
            <a:pPr algn="ctr"/>
            <a:r>
              <a:rPr lang="en-IN" sz="2800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4: Significance of Head Morphology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BD15C-2F4A-4A94-A1B1-0C7BDBF0F5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Karan Gupta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6B146-422F-A89C-E0B0-664A9927BF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Computational investigation of brain mechanics under impacts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F8F14-86D3-2498-2060-A2BB750124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853EDDF-5A9A-47DE-A5A9-DE053ED61E9B}" type="slidenum">
              <a:rPr lang="it-IT" smtClean="0"/>
              <a:t>9</a:t>
            </a:fld>
            <a:endParaRPr lang="it-IT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4FBBE7-9964-3E1A-204A-5C8A5117A7DB}"/>
              </a:ext>
            </a:extLst>
          </p:cNvPr>
          <p:cNvGrpSpPr>
            <a:grpSpLocks noChangeAspect="1"/>
          </p:cNvGrpSpPr>
          <p:nvPr/>
        </p:nvGrpSpPr>
        <p:grpSpPr>
          <a:xfrm>
            <a:off x="4429796" y="2252485"/>
            <a:ext cx="2928870" cy="2928870"/>
            <a:chOff x="3519416" y="856143"/>
            <a:chExt cx="5153167" cy="5153167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3D1A272C-6D15-3D4A-A0B1-A3F522D11DD0}"/>
                </a:ext>
              </a:extLst>
            </p:cNvPr>
            <p:cNvSpPr/>
            <p:nvPr/>
          </p:nvSpPr>
          <p:spPr>
            <a:xfrm>
              <a:off x="3519416" y="856143"/>
              <a:ext cx="5153167" cy="5153167"/>
            </a:xfrm>
            <a:prstGeom prst="arc">
              <a:avLst>
                <a:gd name="adj1" fmla="val 16679088"/>
                <a:gd name="adj2" fmla="val 21157190"/>
              </a:avLst>
            </a:prstGeom>
            <a:noFill/>
            <a:ln w="2413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56135A35-27BD-6F8D-FE94-4E940C7594A1}"/>
                </a:ext>
              </a:extLst>
            </p:cNvPr>
            <p:cNvSpPr/>
            <p:nvPr/>
          </p:nvSpPr>
          <p:spPr>
            <a:xfrm>
              <a:off x="3519416" y="856143"/>
              <a:ext cx="5153167" cy="5153167"/>
            </a:xfrm>
            <a:prstGeom prst="arc">
              <a:avLst>
                <a:gd name="adj1" fmla="val 11290348"/>
                <a:gd name="adj2" fmla="val 15746271"/>
              </a:avLst>
            </a:prstGeom>
            <a:noFill/>
            <a:ln w="2413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B5D03E4-2CD2-9640-B485-2F1AAE17B614}"/>
                </a:ext>
              </a:extLst>
            </p:cNvPr>
            <p:cNvSpPr/>
            <p:nvPr/>
          </p:nvSpPr>
          <p:spPr>
            <a:xfrm>
              <a:off x="3519416" y="856143"/>
              <a:ext cx="5153167" cy="5153167"/>
            </a:xfrm>
            <a:prstGeom prst="arc">
              <a:avLst>
                <a:gd name="adj1" fmla="val 5889300"/>
                <a:gd name="adj2" fmla="val 10394490"/>
              </a:avLst>
            </a:prstGeom>
            <a:noFill/>
            <a:ln w="241300" cap="rnd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F59EE1C1-A691-D944-856D-D833B850F363}"/>
                </a:ext>
              </a:extLst>
            </p:cNvPr>
            <p:cNvSpPr/>
            <p:nvPr/>
          </p:nvSpPr>
          <p:spPr>
            <a:xfrm>
              <a:off x="3519416" y="856143"/>
              <a:ext cx="5153167" cy="5153167"/>
            </a:xfrm>
            <a:prstGeom prst="arc">
              <a:avLst>
                <a:gd name="adj1" fmla="val 496485"/>
                <a:gd name="adj2" fmla="val 4970647"/>
              </a:avLst>
            </a:prstGeom>
            <a:noFill/>
            <a:ln w="24130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0987A1-0186-4603-0E35-6356E289809D}"/>
              </a:ext>
            </a:extLst>
          </p:cNvPr>
          <p:cNvSpPr txBox="1"/>
          <p:nvPr/>
        </p:nvSpPr>
        <p:spPr>
          <a:xfrm>
            <a:off x="7741591" y="1900145"/>
            <a:ext cx="3222694" cy="754053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 rtlCol="0" anchor="b">
            <a:spAutoFit/>
          </a:bodyPr>
          <a:lstStyle/>
          <a:p>
            <a:pPr algn="ctr"/>
            <a:endParaRPr lang="en-GB" sz="1100" b="1" dirty="0"/>
          </a:p>
          <a:p>
            <a:pPr algn="ctr"/>
            <a:r>
              <a:rPr lang="en-GB" sz="2000" b="1" dirty="0"/>
              <a:t>Injury Localization</a:t>
            </a:r>
          </a:p>
          <a:p>
            <a:pPr algn="ctr"/>
            <a:endParaRPr lang="en-GB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DB60B-2624-9096-4D93-7B116DBA679D}"/>
              </a:ext>
            </a:extLst>
          </p:cNvPr>
          <p:cNvSpPr txBox="1"/>
          <p:nvPr/>
        </p:nvSpPr>
        <p:spPr>
          <a:xfrm>
            <a:off x="1026800" y="4124726"/>
            <a:ext cx="3075342" cy="769441"/>
          </a:xfrm>
          <a:prstGeom prst="rect">
            <a:avLst/>
          </a:prstGeom>
          <a:solidFill>
            <a:schemeClr val="accent5"/>
          </a:solidFill>
        </p:spPr>
        <p:txBody>
          <a:bodyPr wrap="square" lIns="0" rIns="0" rtlCol="0" anchor="b">
            <a:spAutoFit/>
          </a:bodyPr>
          <a:lstStyle/>
          <a:p>
            <a:pPr algn="ctr"/>
            <a:endParaRPr lang="en-GB" sz="1200" b="1" dirty="0"/>
          </a:p>
          <a:p>
            <a:pPr algn="ctr"/>
            <a:r>
              <a:rPr lang="en-GB" sz="2000" b="1" dirty="0"/>
              <a:t>Personalized Protection</a:t>
            </a:r>
          </a:p>
          <a:p>
            <a:pPr algn="ctr"/>
            <a:endParaRPr lang="en-GB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3CA1BA-6560-2B07-4E0F-F77E2F369C8C}"/>
              </a:ext>
            </a:extLst>
          </p:cNvPr>
          <p:cNvSpPr txBox="1"/>
          <p:nvPr/>
        </p:nvSpPr>
        <p:spPr>
          <a:xfrm>
            <a:off x="7815267" y="4018371"/>
            <a:ext cx="3149018" cy="769441"/>
          </a:xfrm>
          <a:prstGeom prst="rect">
            <a:avLst/>
          </a:prstGeom>
          <a:solidFill>
            <a:schemeClr val="accent3"/>
          </a:solidFill>
        </p:spPr>
        <p:txBody>
          <a:bodyPr wrap="square" lIns="0" rIns="0" rtlCol="0" anchor="b">
            <a:spAutoFit/>
          </a:bodyPr>
          <a:lstStyle/>
          <a:p>
            <a:pPr algn="ctr"/>
            <a:endParaRPr lang="en-US" sz="1200" b="1" cap="all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GB" sz="2000" b="1" dirty="0"/>
              <a:t>Clinical Procedure</a:t>
            </a:r>
          </a:p>
          <a:p>
            <a:pPr algn="ctr"/>
            <a:endParaRPr lang="en-US" sz="1200" b="1" cap="all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CB91D4-3A95-003A-EAAA-97946ED43BCC}"/>
              </a:ext>
            </a:extLst>
          </p:cNvPr>
          <p:cNvSpPr txBox="1"/>
          <p:nvPr/>
        </p:nvSpPr>
        <p:spPr>
          <a:xfrm>
            <a:off x="4595581" y="3357769"/>
            <a:ext cx="2597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Diverse Applications Across Multiple Domains</a:t>
            </a:r>
            <a:endParaRPr lang="en-GB" sz="1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251B88-16C1-B47F-38E5-4FBCF5FD1633}"/>
              </a:ext>
            </a:extLst>
          </p:cNvPr>
          <p:cNvSpPr txBox="1"/>
          <p:nvPr/>
        </p:nvSpPr>
        <p:spPr>
          <a:xfrm>
            <a:off x="980058" y="1900145"/>
            <a:ext cx="3122084" cy="769441"/>
          </a:xfrm>
          <a:prstGeom prst="rect">
            <a:avLst/>
          </a:prstGeom>
          <a:solidFill>
            <a:schemeClr val="accent6"/>
          </a:solidFill>
        </p:spPr>
        <p:txBody>
          <a:bodyPr wrap="square" lIns="0" rIns="0" rtlCol="0" anchor="b">
            <a:spAutoFit/>
          </a:bodyPr>
          <a:lstStyle/>
          <a:p>
            <a:pPr algn="ctr"/>
            <a:endParaRPr lang="en-GB" sz="1000" b="1" dirty="0"/>
          </a:p>
          <a:p>
            <a:pPr algn="ctr"/>
            <a:r>
              <a:rPr lang="en-GB" sz="2000" b="1" dirty="0"/>
              <a:t>Tissue Variability</a:t>
            </a:r>
            <a:endParaRPr lang="en-GB" sz="1200" b="1" dirty="0"/>
          </a:p>
          <a:p>
            <a:pPr algn="ctr"/>
            <a:endParaRPr lang="en-GB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5FF2C2-9CE2-0214-BE04-DCFD21AA1F87}"/>
              </a:ext>
            </a:extLst>
          </p:cNvPr>
          <p:cNvSpPr txBox="1"/>
          <p:nvPr/>
        </p:nvSpPr>
        <p:spPr>
          <a:xfrm>
            <a:off x="1026800" y="2875743"/>
            <a:ext cx="3075342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Tailored Biomechanical Head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Differences among Age and Gender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680BB6-8570-C83C-E65E-FED233511DEA}"/>
              </a:ext>
            </a:extLst>
          </p:cNvPr>
          <p:cNvSpPr txBox="1"/>
          <p:nvPr/>
        </p:nvSpPr>
        <p:spPr>
          <a:xfrm>
            <a:off x="8017890" y="2820863"/>
            <a:ext cx="3075342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Detailed Assessment of Injury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</a:rPr>
              <a:t>Soft tissue I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njury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examination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60DF2-7766-A2DB-B7B5-6A6E72B43FC0}"/>
              </a:ext>
            </a:extLst>
          </p:cNvPr>
          <p:cNvSpPr txBox="1"/>
          <p:nvPr/>
        </p:nvSpPr>
        <p:spPr>
          <a:xfrm>
            <a:off x="1026800" y="5069330"/>
            <a:ext cx="3075342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</a:t>
            </a:r>
            <a:r>
              <a:rPr lang="en-GB" sz="1400" dirty="0" err="1"/>
              <a:t>ndividualized</a:t>
            </a:r>
            <a:r>
              <a:rPr lang="en-GB" sz="1400" dirty="0"/>
              <a:t> Protective Gear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Development of Standardized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</a:rPr>
              <a:t>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BE2783-0B23-082F-03A9-DE3893002F6B}"/>
              </a:ext>
            </a:extLst>
          </p:cNvPr>
          <p:cNvSpPr txBox="1"/>
          <p:nvPr/>
        </p:nvSpPr>
        <p:spPr>
          <a:xfrm>
            <a:off x="8017890" y="4966836"/>
            <a:ext cx="3075342" cy="73866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GB" sz="1400" dirty="0"/>
              <a:t>Precision in Injury Treatment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Accessibility for Virtual </a:t>
            </a:r>
            <a:r>
              <a:rPr lang="en-GB" sz="1400" dirty="0">
                <a:solidFill>
                  <a:prstClr val="black"/>
                </a:solidFill>
                <a:latin typeface="Arial" panose="020B0604020202020204"/>
              </a:rPr>
              <a:t>S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urgery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0654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1936</Words>
  <Application>Microsoft Office PowerPoint</Application>
  <PresentationFormat>Widescreen</PresentationFormat>
  <Paragraphs>305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Cambria Math</vt:lpstr>
      <vt:lpstr>Pretendard JP Variable</vt:lpstr>
      <vt:lpstr>Times New Roman</vt:lpstr>
      <vt:lpstr>Wingdings</vt:lpstr>
      <vt:lpstr>Tema di Office</vt:lpstr>
      <vt:lpstr>Custom Design</vt:lpstr>
      <vt:lpstr>PowerPoint Presentation</vt:lpstr>
      <vt:lpstr>Research Objective</vt:lpstr>
      <vt:lpstr>Research Phases</vt:lpstr>
      <vt:lpstr>Phase 1</vt:lpstr>
      <vt:lpstr>Phase 2</vt:lpstr>
      <vt:lpstr>Phase 2</vt:lpstr>
      <vt:lpstr>Phase 3</vt:lpstr>
      <vt:lpstr>Phase 3</vt:lpstr>
      <vt:lpstr>Phase 4: Significance of Head Morphology </vt:lpstr>
      <vt:lpstr>UNIPD Head Models: Anthropometry Comparison</vt:lpstr>
      <vt:lpstr>UNIPD Head Models: Morphometry Comparison</vt:lpstr>
      <vt:lpstr>Brain Injury Indicators</vt:lpstr>
      <vt:lpstr>Methodology</vt:lpstr>
      <vt:lpstr>Loading Condition (Case 1) </vt:lpstr>
      <vt:lpstr>Loading Condition (Case 2) </vt:lpstr>
      <vt:lpstr>Loading Condition (Case 3) </vt:lpstr>
      <vt:lpstr>Results</vt:lpstr>
      <vt:lpstr>Result: Loading conditions based on translational accelerations</vt:lpstr>
      <vt:lpstr>Result: Loading conditions based on rotational velocity</vt:lpstr>
      <vt:lpstr>Result: Loading conditions based on combined accelerations</vt:lpstr>
      <vt:lpstr>Result: Strain Variability</vt:lpstr>
      <vt:lpstr>Result: Brain Volume vs Strain Outcome </vt:lpstr>
      <vt:lpstr>Research Implementation</vt:lpstr>
      <vt:lpstr>Conclusion</vt:lpstr>
      <vt:lpstr>Conferences and Papers</vt:lpstr>
      <vt:lpstr>Gantt Chart</vt:lpstr>
      <vt:lpstr>Thanks for the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Bocchi Giuliano</dc:creator>
  <cp:lastModifiedBy>Karan Gupta</cp:lastModifiedBy>
  <cp:revision>227</cp:revision>
  <dcterms:created xsi:type="dcterms:W3CDTF">2022-07-26T10:43:33Z</dcterms:created>
  <dcterms:modified xsi:type="dcterms:W3CDTF">2024-11-13T08:18:45Z</dcterms:modified>
</cp:coreProperties>
</file>